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2" r:id="rId177"/>
    <p:sldId id="433" r:id="rId178"/>
    <p:sldId id="434" r:id="rId179"/>
    <p:sldId id="435" r:id="rId180"/>
    <p:sldId id="436" r:id="rId181"/>
    <p:sldId id="437" r:id="rId182"/>
    <p:sldId id="438" r:id="rId183"/>
    <p:sldId id="439" r:id="rId184"/>
    <p:sldId id="440" r:id="rId185"/>
    <p:sldId id="441" r:id="rId186"/>
    <p:sldId id="442" r:id="rId187"/>
    <p:sldId id="444" r:id="rId188"/>
    <p:sldId id="445" r:id="rId189"/>
    <p:sldId id="446" r:id="rId190"/>
    <p:sldId id="447" r:id="rId191"/>
    <p:sldId id="448" r:id="rId192"/>
    <p:sldId id="449" r:id="rId193"/>
    <p:sldId id="450"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4" r:id="rId218"/>
    <p:sldId id="475" r:id="rId219"/>
    <p:sldId id="476" r:id="rId220"/>
    <p:sldId id="477"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545" r:id="rId285"/>
    <p:sldId id="546" r:id="rId286"/>
    <p:sldId id="547" r:id="rId287"/>
    <p:sldId id="548" r:id="rId288"/>
    <p:sldId id="549" r:id="rId289"/>
    <p:sldId id="550" r:id="rId290"/>
    <p:sldId id="551" r:id="rId291"/>
    <p:sldId id="552" r:id="rId292"/>
    <p:sldId id="553" r:id="rId293"/>
    <p:sldId id="554" r:id="rId294"/>
    <p:sldId id="555" r:id="rId295"/>
    <p:sldId id="556" r:id="rId296"/>
    <p:sldId id="557" r:id="rId297"/>
    <p:sldId id="558" r:id="rId298"/>
    <p:sldId id="559" r:id="rId299"/>
    <p:sldId id="560" r:id="rId300"/>
    <p:sldId id="561" r:id="rId301"/>
    <p:sldId id="562" r:id="rId302"/>
    <p:sldId id="563" r:id="rId303"/>
    <p:sldId id="564" r:id="rId304"/>
    <p:sldId id="565" r:id="rId305"/>
    <p:sldId id="566" r:id="rId306"/>
    <p:sldId id="567" r:id="rId307"/>
    <p:sldId id="568" r:id="rId308"/>
    <p:sldId id="569" r:id="rId309"/>
    <p:sldId id="570" r:id="rId310"/>
    <p:sldId id="571" r:id="rId311"/>
    <p:sldId id="572" r:id="rId312"/>
    <p:sldId id="573" r:id="rId313"/>
    <p:sldId id="574" r:id="rId314"/>
    <p:sldId id="575" r:id="rId315"/>
    <p:sldId id="576" r:id="rId316"/>
    <p:sldId id="577" r:id="rId317"/>
    <p:sldId id="578" r:id="rId318"/>
    <p:sldId id="579" r:id="rId319"/>
    <p:sldId id="580" r:id="rId320"/>
    <p:sldId id="581" r:id="rId321"/>
    <p:sldId id="582" r:id="rId322"/>
    <p:sldId id="583" r:id="rId323"/>
    <p:sldId id="584" r:id="rId324"/>
    <p:sldId id="585" r:id="rId325"/>
    <p:sldId id="586" r:id="rId326"/>
    <p:sldId id="587" r:id="rId327"/>
    <p:sldId id="588" r:id="rId328"/>
    <p:sldId id="589" r:id="rId329"/>
    <p:sldId id="590" r:id="rId330"/>
    <p:sldId id="591" r:id="rId331"/>
    <p:sldId id="592" r:id="rId332"/>
    <p:sldId id="593" r:id="rId333"/>
    <p:sldId id="594" r:id="rId334"/>
    <p:sldId id="595" r:id="rId335"/>
    <p:sldId id="596" r:id="rId336"/>
    <p:sldId id="597" r:id="rId337"/>
    <p:sldId id="598" r:id="rId338"/>
    <p:sldId id="599" r:id="rId339"/>
    <p:sldId id="600" r:id="rId340"/>
    <p:sldId id="601" r:id="rId341"/>
    <p:sldId id="602" r:id="rId342"/>
    <p:sldId id="603" r:id="rId343"/>
    <p:sldId id="604" r:id="rId344"/>
    <p:sldId id="605" r:id="rId345"/>
    <p:sldId id="606" r:id="rId346"/>
    <p:sldId id="607" r:id="rId347"/>
    <p:sldId id="608" r:id="rId348"/>
    <p:sldId id="609" r:id="rId349"/>
    <p:sldId id="610" r:id="rId350"/>
    <p:sldId id="612" r:id="rId351"/>
    <p:sldId id="613" r:id="rId352"/>
    <p:sldId id="614" r:id="rId353"/>
    <p:sldId id="615" r:id="rId354"/>
    <p:sldId id="616" r:id="rId355"/>
    <p:sldId id="617" r:id="rId356"/>
    <p:sldId id="618" r:id="rId357"/>
    <p:sldId id="619" r:id="rId358"/>
    <p:sldId id="620" r:id="rId359"/>
    <p:sldId id="621" r:id="rId360"/>
    <p:sldId id="622" r:id="rId361"/>
    <p:sldId id="623" r:id="rId362"/>
    <p:sldId id="624" r:id="rId363"/>
    <p:sldId id="625" r:id="rId364"/>
    <p:sldId id="626" r:id="rId365"/>
    <p:sldId id="627" r:id="rId366"/>
    <p:sldId id="628" r:id="rId367"/>
    <p:sldId id="629" r:id="rId368"/>
    <p:sldId id="630" r:id="rId369"/>
    <p:sldId id="631" r:id="rId370"/>
    <p:sldId id="632" r:id="rId371"/>
    <p:sldId id="633" r:id="rId372"/>
    <p:sldId id="634" r:id="rId373"/>
    <p:sldId id="635" r:id="rId374"/>
    <p:sldId id="636" r:id="rId375"/>
    <p:sldId id="637" r:id="rId376"/>
    <p:sldId id="638" r:id="rId377"/>
    <p:sldId id="640" r:id="rId378"/>
    <p:sldId id="642" r:id="rId379"/>
    <p:sldId id="643" r:id="rId380"/>
    <p:sldId id="644" r:id="rId381"/>
    <p:sldId id="645" r:id="rId382"/>
    <p:sldId id="646" r:id="rId383"/>
    <p:sldId id="647" r:id="rId384"/>
    <p:sldId id="648" r:id="rId385"/>
    <p:sldId id="649" r:id="rId386"/>
    <p:sldId id="650" r:id="rId387"/>
    <p:sldId id="651" r:id="rId388"/>
    <p:sldId id="652" r:id="rId389"/>
    <p:sldId id="653" r:id="rId390"/>
    <p:sldId id="654" r:id="rId391"/>
    <p:sldId id="655" r:id="rId392"/>
    <p:sldId id="656" r:id="rId393"/>
    <p:sldId id="657" r:id="rId394"/>
    <p:sldId id="658" r:id="rId395"/>
    <p:sldId id="659" r:id="rId396"/>
    <p:sldId id="660" r:id="rId397"/>
    <p:sldId id="661" r:id="rId398"/>
    <p:sldId id="662" r:id="rId399"/>
    <p:sldId id="663" r:id="rId400"/>
    <p:sldId id="664" r:id="rId401"/>
    <p:sldId id="665" r:id="rId402"/>
    <p:sldId id="666" r:id="rId403"/>
    <p:sldId id="667" r:id="rId404"/>
    <p:sldId id="668" r:id="rId405"/>
    <p:sldId id="669" r:id="rId406"/>
    <p:sldId id="670" r:id="rId407"/>
    <p:sldId id="671" r:id="rId408"/>
    <p:sldId id="672" r:id="rId409"/>
    <p:sldId id="673" r:id="rId410"/>
    <p:sldId id="674" r:id="rId411"/>
    <p:sldId id="675" r:id="rId412"/>
    <p:sldId id="680" r:id="rId413"/>
    <p:sldId id="681" r:id="rId414"/>
    <p:sldId id="682" r:id="rId415"/>
    <p:sldId id="683" r:id="rId416"/>
    <p:sldId id="684" r:id="rId417"/>
    <p:sldId id="685" r:id="rId418"/>
    <p:sldId id="686" r:id="rId419"/>
    <p:sldId id="687" r:id="rId420"/>
    <p:sldId id="688" r:id="rId421"/>
    <p:sldId id="689" r:id="rId422"/>
    <p:sldId id="690" r:id="rId423"/>
    <p:sldId id="691" r:id="rId424"/>
    <p:sldId id="692" r:id="rId425"/>
    <p:sldId id="693" r:id="rId426"/>
    <p:sldId id="694" r:id="rId427"/>
    <p:sldId id="695" r:id="rId428"/>
    <p:sldId id="696" r:id="rId429"/>
    <p:sldId id="697" r:id="rId430"/>
    <p:sldId id="698" r:id="rId431"/>
    <p:sldId id="699" r:id="rId432"/>
    <p:sldId id="700" r:id="rId433"/>
    <p:sldId id="701" r:id="rId434"/>
    <p:sldId id="702" r:id="rId435"/>
    <p:sldId id="703" r:id="rId436"/>
    <p:sldId id="704" r:id="rId437"/>
    <p:sldId id="705" r:id="rId438"/>
    <p:sldId id="706" r:id="rId439"/>
    <p:sldId id="708" r:id="rId440"/>
    <p:sldId id="709" r:id="rId441"/>
    <p:sldId id="710" r:id="rId442"/>
    <p:sldId id="711" r:id="rId443"/>
    <p:sldId id="712" r:id="rId444"/>
    <p:sldId id="713" r:id="rId445"/>
    <p:sldId id="714" r:id="rId446"/>
    <p:sldId id="715" r:id="rId447"/>
    <p:sldId id="716" r:id="rId448"/>
    <p:sldId id="717" r:id="rId449"/>
    <p:sldId id="718" r:id="rId450"/>
    <p:sldId id="719" r:id="rId451"/>
    <p:sldId id="720" r:id="rId452"/>
    <p:sldId id="721" r:id="rId453"/>
    <p:sldId id="722" r:id="rId454"/>
    <p:sldId id="723" r:id="rId455"/>
    <p:sldId id="724" r:id="rId456"/>
    <p:sldId id="725" r:id="rId457"/>
    <p:sldId id="726" r:id="rId458"/>
    <p:sldId id="727" r:id="rId459"/>
    <p:sldId id="728" r:id="rId460"/>
    <p:sldId id="729" r:id="rId461"/>
    <p:sldId id="730" r:id="rId462"/>
    <p:sldId id="731" r:id="rId463"/>
    <p:sldId id="732" r:id="rId464"/>
    <p:sldId id="733" r:id="rId465"/>
    <p:sldId id="734" r:id="rId466"/>
    <p:sldId id="735" r:id="rId467"/>
    <p:sldId id="736" r:id="rId468"/>
    <p:sldId id="737" r:id="rId469"/>
    <p:sldId id="738" r:id="rId470"/>
    <p:sldId id="739" r:id="rId471"/>
    <p:sldId id="740" r:id="rId472"/>
    <p:sldId id="741" r:id="rId473"/>
    <p:sldId id="742" r:id="rId474"/>
    <p:sldId id="743" r:id="rId475"/>
    <p:sldId id="744" r:id="rId476"/>
    <p:sldId id="745" r:id="rId477"/>
    <p:sldId id="746" r:id="rId478"/>
    <p:sldId id="747" r:id="rId479"/>
    <p:sldId id="748" r:id="rId480"/>
    <p:sldId id="749" r:id="rId481"/>
    <p:sldId id="750" r:id="rId482"/>
    <p:sldId id="751" r:id="rId483"/>
    <p:sldId id="752" r:id="rId484"/>
    <p:sldId id="753" r:id="rId485"/>
    <p:sldId id="754" r:id="rId486"/>
    <p:sldId id="755" r:id="rId487"/>
    <p:sldId id="756" r:id="rId488"/>
    <p:sldId id="757" r:id="rId489"/>
    <p:sldId id="758" r:id="rId490"/>
    <p:sldId id="759" r:id="rId491"/>
    <p:sldId id="760" r:id="rId492"/>
    <p:sldId id="761" r:id="rId493"/>
    <p:sldId id="762" r:id="rId494"/>
    <p:sldId id="763" r:id="rId495"/>
    <p:sldId id="764" r:id="rId496"/>
    <p:sldId id="765" r:id="rId497"/>
    <p:sldId id="766" r:id="rId498"/>
    <p:sldId id="767" r:id="rId499"/>
    <p:sldId id="768" r:id="rId500"/>
    <p:sldId id="769" r:id="rId501"/>
    <p:sldId id="770" r:id="rId502"/>
    <p:sldId id="771" r:id="rId503"/>
    <p:sldId id="772" r:id="rId504"/>
    <p:sldId id="773" r:id="rId505"/>
    <p:sldId id="774" r:id="rId506"/>
    <p:sldId id="775" r:id="rId507"/>
    <p:sldId id="776" r:id="rId508"/>
    <p:sldId id="777" r:id="rId509"/>
    <p:sldId id="778" r:id="rId510"/>
    <p:sldId id="779" r:id="rId511"/>
    <p:sldId id="780" r:id="rId512"/>
    <p:sldId id="781" r:id="rId513"/>
    <p:sldId id="782" r:id="rId514"/>
    <p:sldId id="783" r:id="rId515"/>
    <p:sldId id="784" r:id="rId516"/>
    <p:sldId id="785" r:id="rId517"/>
    <p:sldId id="789" r:id="rId518"/>
    <p:sldId id="790" r:id="rId519"/>
    <p:sldId id="791" r:id="rId520"/>
    <p:sldId id="792" r:id="rId521"/>
    <p:sldId id="793" r:id="rId522"/>
    <p:sldId id="794" r:id="rId523"/>
    <p:sldId id="795" r:id="rId524"/>
    <p:sldId id="796" r:id="rId525"/>
    <p:sldId id="797" r:id="rId5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451CF9-6E87-49CF-A4E6-B44C3E17D55F}">
  <a:tblStyle styleId="{90451CF9-6E87-49CF-A4E6-B44C3E17D55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844D64-9C7B-4402-9D6B-F6F8B1A0CDD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38"/>
  </p:normalViewPr>
  <p:slideViewPr>
    <p:cSldViewPr snapToGrid="0">
      <p:cViewPr varScale="1">
        <p:scale>
          <a:sx n="170" d="100"/>
          <a:sy n="170" d="100"/>
        </p:scale>
        <p:origin x="2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notesMaster" Target="notesMasters/notesMaster1.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syzkaller.appspot.com/bug?id=32f49c56127fb8eb57e0f02a9b8ef6114c28a2e9"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git.kernel.org/pub/scm/linux/kernel/git/torvalds/linux.git/commit/?id=c113187d38ff85dc302a1bb55864b203ebb2ba10"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www.evernote.com/shard/s710/client/snv?noteGuid=d5a44924-a06b-4dfe-a610-b2bc01f3c6bb&amp;noteKey=5a66754aacb47ba2&amp;sn=https%3A%2F%2Fwww.evernote.com%2Fshard%2Fs710%2Fsh%2Fd5a44924-a06b-4dfe-a610-b2bc01f3c6bb%2F5a66754aacb47ba2&amp;title=CVE-2018-5703" TargetMode="Externa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www.itread01.com/content/1549209615.html"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git.kernel.org/pub/scm/linux/kernel/git/torvalds/linux.git/commit/?id=8cc196d6ef86bbab01dbf16f6c596cf56aa0839e"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syzkaller.appspot.com/bug?id=e65349bf521316a169c92614cbc68d53ac1f2bed"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s://lkml.org/lkml/2019/7/26/1009"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kernel.org/pub/scm/linux/kernel/git/torvalds/linux.git/commit/?id=6d37fa49da1e8db8fb1995be22ac837ca41ac8a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git.kernel.org/pub/scm/linux/kernel/git/torvalds/linux.git/commit/?id=cd26d1c4d1bc947b56ae404998ae2276df7b39b7"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3" Type="http://schemas.openxmlformats.org/officeDocument/2006/relationships/hyperlink" Target="https://git.kernel.org/pub/scm/linux/kernel/git/torvalds/linux.git/commit/?id=1aed58e67a6ec1e7a18bfabe8ba6ec2d27c15636"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repwn.com/archives/27/" TargetMode="External"/><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s://elixir.bootlin.com/linux/v5.8-rc3/C/ident/init_prb_bdqc" TargetMode="External"/><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elixir.bootlin.com/linux/v5.8-rc3/source/net/packet/af_packet.c#L569" TargetMode="External"/><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elixir.bootlin.com/linux/v5.8-rc3/source/net/packet/af_packet.c#L1039" TargetMode="External"/><Relationship Id="rId2" Type="http://schemas.openxmlformats.org/officeDocument/2006/relationships/slide" Target="../slides/slide238.xml"/><Relationship Id="rId1" Type="http://schemas.openxmlformats.org/officeDocument/2006/relationships/notesMaster" Target="../notesMasters/notesMaster1.xml"/><Relationship Id="rId4" Type="http://schemas.openxmlformats.org/officeDocument/2006/relationships/hyperlink" Target="https://elixir.bootlin.com/linux/v5.8-rc3/C/ident/__packet_lookup_frame_in_block" TargetMode="Externa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git.kernel.org/pub/scm/linux/kernel/git/torvalds/linux.git/commit/?id=96cc4b69581db68efc9749ef32e9cf8e0160c509" TargetMode="External"/><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0xax.gitbooks.io/linux-insides/content/Theory/linux-theory-3.html" TargetMode="External"/><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git.kernel.org/pub/scm/linux/kernel/git/torvalds/linux.git/commit/?id=d9d4b1e46d9543a82c23f6df03f4ad697dab361b"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git.kernel.org/pub/scm/linux/kernel/git/torvalds/linux.git/commit/?id=d9d4b1e46d9543a82c23f6df03f4ad697dab361b"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googleprojectzero.blogspot.com/2019/11/bad-binder-android-in-wild-exploit.html" TargetMode="External"/><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s://www.kernel.org/doc/html/v4.12/media/kapi/v4l2-intro.html" TargetMode="External"/><Relationship Id="rId2" Type="http://schemas.openxmlformats.org/officeDocument/2006/relationships/slide" Target="../slides/slide256.xml"/><Relationship Id="rId1" Type="http://schemas.openxmlformats.org/officeDocument/2006/relationships/notesMaster" Target="../notesMasters/notesMaster1.xml"/><Relationship Id="rId6" Type="http://schemas.openxmlformats.org/officeDocument/2006/relationships/hyperlink" Target="https://github.com/google/syzkaller/blob/ed70e69f00363d26a19fe00bd64577c26bfe397c/sys/linux/dev_video4linux_vim2m.txt" TargetMode="External"/><Relationship Id="rId5" Type="http://schemas.openxmlformats.org/officeDocument/2006/relationships/hyperlink" Target="https://github.com/google/syzkaller/blob/cc59e7e4adf110e2ddd4f8ae57df8ecc7b369b38/sys/linux/dev_video4linux.txt" TargetMode="External"/><Relationship Id="rId4" Type="http://schemas.openxmlformats.org/officeDocument/2006/relationships/hyperlink" Target="https://www.kernel.org/doc/html/v4.12/media/kapi/v4l2-videobuf2.html#c.vb2_queue" TargetMode="Externa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blog.csdn.net/chenglinhust/article/details/8830816" TargetMode="External"/><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s://blog.csdn.net/chenglinhust/article/details/8830816"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3" Type="http://schemas.openxmlformats.org/officeDocument/2006/relationships/hyperlink" Target="https://syzkaller.appspot.com/bug?id=2410d22f1d8e5984217329dd0884b01d99e3e48d" TargetMode="External"/><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3" Type="http://schemas.openxmlformats.org/officeDocument/2006/relationships/hyperlink" Target="https://git.kernel.org/pub/scm/linux/kernel/git/torvalds/linux.git/commit/?id=ab5b526da0485ac4af3d395e5ce1c04b1bfbb89c" TargetMode="External"/><Relationship Id="rId2" Type="http://schemas.openxmlformats.org/officeDocument/2006/relationships/slide" Target="../slides/slide311.xml"/><Relationship Id="rId1" Type="http://schemas.openxmlformats.org/officeDocument/2006/relationships/notesMaster" Target="../notesMasters/notesMaster1.xml"/><Relationship Id="rId4" Type="http://schemas.openxmlformats.org/officeDocument/2006/relationships/hyperlink" Target="https://git.kernel.org/pub/scm/linux/kernel/git/torvalds/linux.git/commit/?id=bf64ff4c2aac65d680dc639a511c781cf6b6ec08" TargetMode="Externa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3" Type="http://schemas.openxmlformats.org/officeDocument/2006/relationships/hyperlink" Target="https://git.kernel.org/pub/scm/linux/kernel/git/torvalds/linux.git/commit/?id=599be01ee567b61f4471ee8078870847d0a11e8e" TargetMode="External"/><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3" Type="http://schemas.openxmlformats.org/officeDocument/2006/relationships/hyperlink" Target="https://www.iteye.com/blog/cxw06023273-867357" TargetMode="External"/><Relationship Id="rId2" Type="http://schemas.openxmlformats.org/officeDocument/2006/relationships/slide" Target="../slides/slide344.xml"/><Relationship Id="rId1" Type="http://schemas.openxmlformats.org/officeDocument/2006/relationships/notesMaster" Target="../notesMasters/notesMaster1.xml"/><Relationship Id="rId4" Type="http://schemas.openxmlformats.org/officeDocument/2006/relationships/hyperlink" Target="https://syzkaller.appspot.com/text?tag=CrashLog&amp;x=16c826b5e00000" TargetMode="Externa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3" Type="http://schemas.openxmlformats.org/officeDocument/2006/relationships/hyperlink" Target="https://git.kernel.org/pub/scm/linux/kernel/git/torvalds/linux.git/tree/net/sched/cls_tcindex.c?id=83b43045308ea0600099830292955f18818f8d5e#n383" TargetMode="External"/><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3" Type="http://schemas.openxmlformats.org/officeDocument/2006/relationships/hyperlink" Target="https://lkml.org/lkml/2020/3/21/101" TargetMode="External"/><Relationship Id="rId2" Type="http://schemas.openxmlformats.org/officeDocument/2006/relationships/slide" Target="../slides/slide348.xml"/><Relationship Id="rId1" Type="http://schemas.openxmlformats.org/officeDocument/2006/relationships/notesMaster" Target="../notesMasters/notesMaster1.xml"/><Relationship Id="rId4" Type="http://schemas.openxmlformats.org/officeDocument/2006/relationships/hyperlink" Target="https://syzkaller.appspot.com/bug?id=7700d823db05d055fc4d9b35704358a077a0324c" TargetMode="External"/></Relationships>
</file>

<file path=ppt/notesSlides/_rels/notesSlide349.xml.rels><?xml version="1.0" encoding="UTF-8" standalone="yes"?>
<Relationships xmlns="http://schemas.openxmlformats.org/package/2006/relationships"><Relationship Id="rId3" Type="http://schemas.openxmlformats.org/officeDocument/2006/relationships/hyperlink" Target="https://git.kernel.org/pub/scm/linux/kernel/git/torvalds/linux.git/commit/?id=304e024216a802a7dc8ba75d36de82fa136bbf3e" TargetMode="External"/><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kernel.org/pub/scm/linux/kernel/git/torvalds/linux.git/commit/?id=dc32b5c3e6e2ef29cef76d9ce1b92d394446150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3" Type="http://schemas.openxmlformats.org/officeDocument/2006/relationships/hyperlink" Target="https://git.kernel.org/pub/scm/linux/kernel/git/torvalds/linux.git/commit/?id=cfc2c740533368b96e2be5e0a4e8c3cace7d9814" TargetMode="External"/><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3" Type="http://schemas.openxmlformats.org/officeDocument/2006/relationships/hyperlink" Target="https://git.kernel.org/pub/scm/linux/kernel/git/torvalds/linux.git/commit/?id=88913bd8ea2a75d7e460a4bed5f75e1c32660d7e" TargetMode="External"/><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3" Type="http://schemas.openxmlformats.org/officeDocument/2006/relationships/hyperlink" Target="https://git.kernel.org/pub/scm/linux/kernel/git/torvalds/linux.git/commit/?id=7fc17e909edfb9bf421ee04e981d3d474175c7c7" TargetMode="External"/><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3" Type="http://schemas.openxmlformats.org/officeDocument/2006/relationships/hyperlink" Target="https://github.com/google/syzkaller/blob/master/pkg/report/linux.go" TargetMode="External"/><Relationship Id="rId2" Type="http://schemas.openxmlformats.org/officeDocument/2006/relationships/slide" Target="../slides/slide356.xml"/><Relationship Id="rId1" Type="http://schemas.openxmlformats.org/officeDocument/2006/relationships/notesMaster" Target="../notesMasters/notesMaster1.xml"/><Relationship Id="rId4" Type="http://schemas.openxmlformats.org/officeDocument/2006/relationships/hyperlink" Target="https://github.com/google/syzkaller/blob/1d18b11287c0248782efe867659c17dbdf76e3d5/pkg/report/linux.go" TargetMode="Externa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3" Type="http://schemas.openxmlformats.org/officeDocument/2006/relationships/hyperlink" Target="https://git.kernel.org/pub/scm/linux/kernel/git/bpf/bpf-next.git/tree/kernel/umh.c?id=75d4e704fa8d2cf33ff295e5b441317603d7f9fd#n65" TargetMode="External"/><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3" Type="http://schemas.openxmlformats.org/officeDocument/2006/relationships/hyperlink" Target="https://github.com/google/kasan/blob/9a33b36996cb6138a806eab931ba43c63a836708/drivers/usb/misc/rio500.c" TargetMode="External"/><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3" Type="http://schemas.openxmlformats.org/officeDocument/2006/relationships/hyperlink" Target="https://github.com/google/kasan/blob/58d5f26a5584531ad6108d067b8431925906ed9a/drivers/usb/misc/rio500.c" TargetMode="External"/><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3" Type="http://schemas.openxmlformats.org/officeDocument/2006/relationships/hyperlink" Target="https://github.com/google/kasan/blob/58d5f26a5584531ad6108d067b8431925906ed9a/drivers/usb/misc/rio500.c" TargetMode="External"/><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3" Type="http://schemas.openxmlformats.org/officeDocument/2006/relationships/hyperlink" Target="https://github.com/google/kasan/blob/d9e63adcd16e9c7e6ff5971b756ed937e5cacc40/drivers/usb/misc/rio500.c" TargetMode="External"/><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3" Type="http://schemas.openxmlformats.org/officeDocument/2006/relationships/hyperlink" Target="https://github.com/google/kasan/blob/58d5f26a5584531ad6108d067b8431925906ed9a/drivers/usb/misc/rio500.c" TargetMode="External"/><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3" Type="http://schemas.openxmlformats.org/officeDocument/2006/relationships/hyperlink" Target="https://groups.google.com/g/syzkaller-bugs/c/O90aBzvp_uE/m/-Q0j14aUBwAJ" TargetMode="External"/><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3" Type="http://schemas.openxmlformats.org/officeDocument/2006/relationships/hyperlink" Target="https://syzkaller.appspot.com/bug?id=befa2d2981443bf3cda57f1ca037fcf7d571e9f3" TargetMode="External"/><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kernel.org/pub/scm/linux/kernel/git/torvalds/linux.git/commit/?id=e9db4ef6bf4ca9894bb324c76e01b8f1a16b2650"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git.kernel.org/pub/scm/linux/kernel/git/torvalds/linux.git/commit/?id=b954f94023dcc61388c8384f0f14eb8e42c863c5"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git.kernel.org/pub/scm/linux/kernel/git/torvalds/linux.git/commit/?id=b954f94023dcc61388c8384f0f14eb8e42c863c5"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groups.google.com/forum/#!msg/syzkaller-bugs/vw61nkmc1i4/Ik_d8J6aDAAJ"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git.kernel.org/pub/scm/linux/kernel/git/torvalds/linux.git/commit/?id=0ad646c81b2182f7fa67ec0c8c825e0ee165696d"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git.kernel.org/pub/scm/linux/kernel/git/torvalds/linux.git/commit/?id=ee74d9967b829232723939cb7c9b100b29f6ec98" TargetMode="Externa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lwn.net/Articles/566277/"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bugs.launchpad.net/ubuntu/+source/linux/+bug/1743792"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launchpadlibrarian.net/353789384/a.c"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32653d65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32653d65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72f712c13c_8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72f712c13c_8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UFFD_EVENT_FORK fails, vma-&gt;vm_userfaultfd_ctx may equal to release_new_ctx. Then after release_new_ctx is freed, </a:t>
            </a:r>
            <a:r>
              <a:rPr lang="en">
                <a:solidFill>
                  <a:schemeClr val="dk1"/>
                </a:solidFill>
              </a:rPr>
              <a:t>vma-&gt;vm_userfaultfd_ctx will become dangling pointer.</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72f712c13c_8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72f712c13c_8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72f712c13c_8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72f712c13c_8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 occurs when Address Sanitizer is disabled</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857ee674b3_1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857ee674b3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https://syzkaller.appspot.com/bug?id=32f49c56127fb8eb57e0f02a9b8ef6114c28a2e9</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857ee674b3_1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857ee674b3_1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Calling accept on a TCP socket with a TLS ulp attached results</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in two sockets that share the same ulp context.</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The ulp context is freed while a socket is destroyed, so</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after one of the sockets is released, the second second will</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trigger a use after free when it tries to access the ulp context</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attached to it.</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We restrict the TLS ulp to sockets in ESTABLISHED state</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to prevent the scenario above.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57ee674b3_1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57ee674b3_1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857ee674b3_1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857ee674b3_1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857ee674b3_1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857ee674b3_1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https://git.kernel.org/pub/scm/linux/kernel/git/torvalds/linux.git/commit/?id=c113187d38ff85dc302a1bb55864b203ebb2ba10</a:t>
            </a:r>
            <a:endParaRPr/>
          </a:p>
          <a:p>
            <a:pPr marL="0" lvl="0" indent="0" algn="l" rtl="0">
              <a:spcBef>
                <a:spcPts val="0"/>
              </a:spcBef>
              <a:spcAft>
                <a:spcPts val="0"/>
              </a:spcAft>
              <a:buNone/>
            </a:pPr>
            <a:r>
              <a:rPr lang="en" u="sng">
                <a:solidFill>
                  <a:schemeClr val="hlink"/>
                </a:solidFill>
                <a:hlinkClick r:id="rId4"/>
              </a:rPr>
              <a:t>https://www.evernote.com/shard/s710/client/snv?noteGuid=d5a44924-a06b-4dfe-a610-b2bc01f3c6bb&amp;noteKey=5a66754aacb47ba2&amp;sn=https%3A%2F%2Fwww.evernote.com%2Fshard%2Fs710%2Fsh%2Fd5a44924-a06b-4dfe-a610-b2bc01f3c6bb%2F5a66754aacb47ba2&amp;title=CVE-2018-5703</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857ee674b3_1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857ee674b3_1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v4 obj_size = 2536</a:t>
            </a:r>
            <a:endParaRPr/>
          </a:p>
          <a:p>
            <a:pPr marL="0" lvl="0" indent="0" algn="l" rtl="0">
              <a:spcBef>
                <a:spcPts val="0"/>
              </a:spcBef>
              <a:spcAft>
                <a:spcPts val="0"/>
              </a:spcAft>
              <a:buClr>
                <a:schemeClr val="dk1"/>
              </a:buClr>
              <a:buSzPts val="1100"/>
              <a:buFont typeface="Arial"/>
              <a:buNone/>
            </a:pPr>
            <a:r>
              <a:rPr lang="en"/>
              <a:t>v6 obj_size = 2696</a:t>
            </a:r>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57ee674b3_1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57ee674b3_1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32653d65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32653d65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858f25771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858f25771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Critical object: rdma_id_private</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858f25771d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858f25771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858f25771d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858f25771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rdma_destroy_id+0x8cd/0xe60 drivers/infiniband/core/cma.c:1703</a:t>
            </a:r>
            <a:endParaRPr/>
          </a:p>
          <a:p>
            <a:pPr marL="0" lvl="0" indent="0" algn="l" rtl="0">
              <a:spcBef>
                <a:spcPts val="0"/>
              </a:spcBef>
              <a:spcAft>
                <a:spcPts val="0"/>
              </a:spcAft>
              <a:buClr>
                <a:schemeClr val="dk1"/>
              </a:buClr>
              <a:buSzPts val="1100"/>
              <a:buFont typeface="Arial"/>
              <a:buNone/>
            </a:pPr>
            <a:r>
              <a:rPr lang="en"/>
              <a:t> ucma_close+0x100/0x300 drivers/infiniband/core/ucma.c:1759</a:t>
            </a:r>
            <a:endParaRPr/>
          </a:p>
          <a:p>
            <a:pPr marL="0" lvl="0" indent="0" algn="l" rtl="0">
              <a:spcBef>
                <a:spcPts val="0"/>
              </a:spcBef>
              <a:spcAft>
                <a:spcPts val="0"/>
              </a:spcAft>
              <a:buClr>
                <a:schemeClr val="dk1"/>
              </a:buClr>
              <a:buSzPts val="1100"/>
              <a:buFont typeface="Arial"/>
              <a:buNone/>
            </a:pPr>
            <a:r>
              <a:rPr lang="en"/>
              <a:t> __fput+0x355/0x8b0 fs/file_table.c:209</a:t>
            </a:r>
            <a:endParaRPr/>
          </a:p>
          <a:p>
            <a:pPr marL="0" lvl="0" indent="0" algn="l" rtl="0">
              <a:spcBef>
                <a:spcPts val="0"/>
              </a:spcBef>
              <a:spcAft>
                <a:spcPts val="0"/>
              </a:spcAft>
              <a:buClr>
                <a:schemeClr val="dk1"/>
              </a:buClr>
              <a:buSzPts val="1100"/>
              <a:buFont typeface="Arial"/>
              <a:buNone/>
            </a:pPr>
            <a:r>
              <a:rPr lang="en"/>
              <a:t> ____fput+0x15/0x20 fs/file_table.c:243</a:t>
            </a:r>
            <a:endParaRPr/>
          </a:p>
          <a:p>
            <a:pPr marL="0" lvl="0" indent="0" algn="l" rtl="0">
              <a:spcBef>
                <a:spcPts val="0"/>
              </a:spcBef>
              <a:spcAft>
                <a:spcPts val="0"/>
              </a:spcAft>
              <a:buNone/>
            </a:pPr>
            <a:r>
              <a:rPr lang="en"/>
              <a:t> task_work_run+0x1ec/0x2a0 kernel/task_work.c:113</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858f25771d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858f25771d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858f25771d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858f25771d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858f25771d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858f25771d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858f25771d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858f25771d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85dfa5e1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85dfa5e1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85dfa5e187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85dfa5e18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85dfa5e187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85dfa5e187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2f712c13c_7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2f712c13c_7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85dfa5e187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85dfa5e187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85dfa5e187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85dfa5e187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85dfa5e187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85dfa5e187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85dfa5e187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85dfa5e187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85dfa5e187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85dfa5e187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85dfa5e187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85dfa5e187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85dfa5e187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85dfa5e187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808c7021d3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808c7021d3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808c7021d3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808c7021d3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333333"/>
                </a:solidFill>
                <a:highlight>
                  <a:srgbClr val="FFFFFF"/>
                </a:highlight>
                <a:latin typeface="Courier New"/>
                <a:ea typeface="Courier New"/>
                <a:cs typeface="Courier New"/>
                <a:sym typeface="Courier New"/>
              </a:rPr>
              <a:t>Check must happen before call to ipv6_addr_v4mapped()</a:t>
            </a:r>
            <a:endParaRPr sz="1000" dirty="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dirty="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err="1">
                <a:solidFill>
                  <a:srgbClr val="333333"/>
                </a:solidFill>
                <a:highlight>
                  <a:srgbClr val="FFFFFF"/>
                </a:highlight>
                <a:latin typeface="Courier New"/>
                <a:ea typeface="Courier New"/>
                <a:cs typeface="Courier New"/>
                <a:sym typeface="Courier New"/>
              </a:rPr>
              <a:t>move_addr_to_kernel</a:t>
            </a:r>
            <a:r>
              <a:rPr lang="en" sz="1000" dirty="0">
                <a:solidFill>
                  <a:srgbClr val="333333"/>
                </a:solidFill>
                <a:highlight>
                  <a:srgbClr val="FFFFFF"/>
                </a:highlight>
                <a:latin typeface="Courier New"/>
                <a:ea typeface="Courier New"/>
                <a:cs typeface="Courier New"/>
                <a:sym typeface="Courier New"/>
              </a:rPr>
              <a:t>() performs initialize address according to </a:t>
            </a:r>
            <a:r>
              <a:rPr lang="en" sz="1000" dirty="0" err="1">
                <a:solidFill>
                  <a:srgbClr val="333333"/>
                </a:solidFill>
                <a:highlight>
                  <a:srgbClr val="FFFFFF"/>
                </a:highlight>
                <a:latin typeface="Courier New"/>
                <a:ea typeface="Courier New"/>
                <a:cs typeface="Courier New"/>
                <a:sym typeface="Courier New"/>
              </a:rPr>
              <a:t>addrlen</a:t>
            </a:r>
            <a:r>
              <a:rPr lang="en" sz="1000" dirty="0">
                <a:solidFill>
                  <a:srgbClr val="333333"/>
                </a:solidFill>
                <a:highlight>
                  <a:srgbClr val="FFFFFF"/>
                </a:highlight>
                <a:latin typeface="Courier New"/>
                <a:ea typeface="Courier New"/>
                <a:cs typeface="Courier New"/>
                <a:sym typeface="Courier New"/>
              </a:rPr>
              <a:t> which is user-controllable</a:t>
            </a:r>
            <a:endParaRPr sz="1000" dirty="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dirty="0">
                <a:solidFill>
                  <a:srgbClr val="333333"/>
                </a:solidFill>
                <a:highlight>
                  <a:srgbClr val="FFFFFF"/>
                </a:highlight>
                <a:latin typeface="Courier New"/>
                <a:ea typeface="Courier New"/>
                <a:cs typeface="Courier New"/>
                <a:sym typeface="Courier New"/>
              </a:rPr>
              <a:t>ipv6_addr_v4mapped() reads from 24th bytes</a:t>
            </a:r>
            <a:endParaRPr sz="1000" dirty="0">
              <a:solidFill>
                <a:srgbClr val="333333"/>
              </a:solidFill>
              <a:highlight>
                <a:srgbClr val="FFFFFF"/>
              </a:highlight>
              <a:latin typeface="Courier New"/>
              <a:ea typeface="Courier New"/>
              <a:cs typeface="Courier New"/>
              <a:sym typeface="Courier New"/>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808c7021d3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808c7021d3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2f712c13c_7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2f712c13c_7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808c7021d3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808c7021d3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808c7021d3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808c7021d3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808c7021d3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808c7021d3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tipc_sub_subscribe() → kref_init(&amp;sub-&gt;kref)</a:t>
            </a:r>
            <a:endParaRPr/>
          </a:p>
          <a:p>
            <a:pPr marL="0" lvl="0" indent="0" algn="l" rtl="0">
              <a:spcBef>
                <a:spcPts val="0"/>
              </a:spcBef>
              <a:spcAft>
                <a:spcPts val="0"/>
              </a:spcAft>
              <a:buNone/>
            </a:pPr>
            <a:r>
              <a:rPr lang="en"/>
              <a:t>	-&gt; tipc_nametbl_subscribe(sub)</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808c7021d3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808c7021d3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tipc_sub_subscribe is matched with tipc_sub_unsubsribe to maintain the reference count. The former is to increase, and the later is to decrease</a:t>
            </a:r>
            <a:endParaRPr sz="8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808c7021d3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808c7021d3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808c7021d3_2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808c7021d3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tipc_sub_unsubscribe(), sub is freed in tipc_nametbl_unsubsrcibe(), use in if(sub-&gt;evt.s.timeout)</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808c7021d3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808c7021d3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on the left doesn’t initialize sub-&gt;nameseq_list (counterpart is sub-&gt;service_list on the right) and sub-&gt;sub_list</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808c7021d3_7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808c7021d3_7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808c7021d3_7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808c7021d3_7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808c7021d3_7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808c7021d3_7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2f712c13c_7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2f712c13c_7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808c7021d3_7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808c7021d3_7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808c7021d3_7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808c7021d3_7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808c7021d3_7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808c7021d3_7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808c7021d3_7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808c7021d3_7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what’s the correct patch? Unknown for now</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808c7021d3_7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808c7021d3_7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808c7021d3_7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808c7021d3_7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808c7021d3_7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808c7021d3_7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808c7021d3_7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808c7021d3_7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system call invocations</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8898d0b8c8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8898d0b8c8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8898d0b8c8_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8898d0b8c8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2f712c13c_8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2f712c13c_8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8898d0b8c8_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8898d0b8c8_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8898d0b8c8_7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8898d0b8c8_7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8898d0b8c8_7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8898d0b8c8_7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8898d0b8c8_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8898d0b8c8_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8898d0b8c8_7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8898d0b8c8_7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8898d0b8c8_7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8898d0b8c8_7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8898d0b8c8_7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8898d0b8c8_7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898d0b8c8_7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898d0b8c8_7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https://www.itread01.com/content/1549209615.html</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8898d0b8c8_7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8898d0b8c8_7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8898d0b8c8_7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8898d0b8c8_7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sctp_stream_init  -&gt; sctp_stream_free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2f712c13c_8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2f712c13c_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8898d0b8c8_1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8898d0b8c8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81daccd6f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81daccd6f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8898d0b8c8_7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8898d0b8c8_7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8898d0b8c8_7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8898d0b8c8_7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898d0b8c8_7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898d0b8c8_7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https://git.kernel.org/pub/scm/linux/kernel/git/torvalds/linux.git/commit/?id=8cc196d6ef86bbab01dbf16f6c596cf56aa0839e</a:t>
            </a:r>
            <a:endParaRPr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8898d0b8c8_7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8898d0b8c8_7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8898d0b8c8_7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8898d0b8c8_7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8898d0b8c8_7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8898d0b8c8_7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8898d0b8c8_7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8898d0b8c8_7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8898d0b8c8_7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8898d0b8c8_7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2f712c13c_8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2f712c13c_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88f5327c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88f5327c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88f5327c4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88f5327c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8f5327c4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8f5327c4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88f5327c4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7" name="Google Shape;1887;g88f5327c4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8f5327c4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8f5327c4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https://syzkaller.appspot.com/bug?id=e65349bf521316a169c92614cbc68d53ac1f2bed</a:t>
            </a:r>
            <a:endParaRPr/>
          </a:p>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88f5327c4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88f5327c4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88f5327c41_2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88f5327c41_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88f5327c41_2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88f5327c41_2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88f5327c41_25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88f5327c41_2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88f5327c41_2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88f5327c41_2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2f712c13c_7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2f712c13c_7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 on  &amp;&amp; UAF</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88f5327c41_25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88f5327c41_25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88f5327c41_25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88f5327c41_2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88f5327c41_25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88f5327c41_25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88f5327c41_25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88f5327c41_25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88f5327c41_25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88f5327c41_25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88f5327c41_25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3" name="Google Shape;2023;g88f5327c41_25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8f5327c41_25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8f5327c41_25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88f5327c41_25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88f5327c41_25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89e4e9f0f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89e4e9f0f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89e4e9f0f9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89e4e9f0f9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accent5"/>
                </a:solidFill>
                <a:hlinkClick r:id="rId3">
                  <a:extLst>
                    <a:ext uri="{A12FA001-AC4F-418D-AE19-62706E023703}">
                      <ahyp:hlinkClr xmlns:ahyp="http://schemas.microsoft.com/office/drawing/2018/hyperlinkcolor" val="tx"/>
                    </a:ext>
                  </a:extLst>
                </a:hlinkClick>
              </a:rPr>
              <a:t>https://lkml.org/lkml/2019/7/26/1009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2f712c13c_7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2f712c13c_7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https://git.kernel.org/pub/scm/linux/kernel/git/torvalds/linux.git/commit/?id=6d37fa49da1e8db8fb1995be22ac837ca41ac8a8</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89e4e9f0f9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89e4e9f0f9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89e4e9f0f9_4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89e4e9f0f9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89e4e9f0f9_4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89e4e9f0f9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89e4e9f0f9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89e4e9f0f9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89e4e9f0f9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89e4e9f0f9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89e4e9f0f9_4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89e4e9f0f9_4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Address Sanitizer is enabled or not causes the different behaviors</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abab148d4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abab148d4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8abab148d4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8abab148d4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https://git.kernel.org/pub/scm/linux/kernel/git/torvalds/linux.git/commit/?id=cd26d1c4d1bc947b56ae404998ae2276df7b39b7</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8abab148d4_6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8abab148d4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8abab148d4_6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8abab148d4_6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inner reason for different behaviors is race condition.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2bee4933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2bee4933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752499bb0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752499bb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Udpv6_sendmsg is lockless and __sk_dst_check uses rcu_init_pointer to modify the value of pointer. The buffer will be freed multiple times since the reference has not been cleared.</a:t>
            </a:r>
            <a:endParaRPr sz="1000">
              <a:solidFill>
                <a:srgbClr val="333333"/>
              </a:solidFill>
              <a:highlight>
                <a:srgbClr val="FFFFFF"/>
              </a:highlight>
              <a:latin typeface="Courier New"/>
              <a:ea typeface="Courier New"/>
              <a:cs typeface="Courier New"/>
              <a:sym typeface="Courier New"/>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8abab148d4_6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8abab148d4_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Google Shape;2205;g8abab148d4_6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6" name="Google Shape;2206;g8abab148d4_6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https://git.kernel.org/pub/scm/linux/kernel/git/torvalds/linux.git/commit/?id=1aed58e67a6ec1e7a18bfabe8ba6ec2d27c15636</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8abab148d4_6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8abab148d4_6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8abab148d4_6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8abab148d4_6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list_del set the prev and next fields in the entry. If the uprobe object is accessed in delayed_uprobe_remove between list_del and the deallocation, KASAN reports GPF.</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8abab148d4_6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8abab148d4_6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8abab148d4_6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8abab148d4_6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Actually a type confusion bug!</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8abab148d4_6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8abab148d4_6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uninit-value happens in udp_tunnel_encap_enable instead of line 78?</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8abab148d4_6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8abab148d4_6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89e4e9f0f9_4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89e4e9f0f9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8a4f3c0d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8a4f3c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32c0d77cd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32c0d77c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8a4f3c0d4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8a4f3c0d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8a4f3c0d4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8" name="Google Shape;2298;g8a4f3c0d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8a4f3c0d4f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8a4f3c0d4f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cases with red color do not have PoC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8a4f3c0d4f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8a4f3c0d4f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8a4f3c0d4f_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8a4f3c0d4f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8a4f3c0d4f_6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8a4f3c0d4f_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g8a4f3c0d4f_6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8a4f3c0d4f_6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8b129b921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8b129b921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one is non-reproducible.</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8b129b9212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8b129b9212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is not controlled by user input.</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8b129b9212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8b129b9212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2f712c13c_7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2f712c13c_7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8b129b9212_3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8b129b9212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219d0c82b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219d0c82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219d0c82b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219d0c82b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8219d0c82b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8219d0c82b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19d0c82b_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19d0c82b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b7adea550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b7adea550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the patch information for the details about root causes. Critical object: </a:t>
            </a:r>
            <a:r>
              <a:rPr lang="en" sz="1000">
                <a:solidFill>
                  <a:srgbClr val="333333"/>
                </a:solidFill>
                <a:highlight>
                  <a:srgbClr val="FFFFFF"/>
                </a:highlight>
                <a:latin typeface="Courier New"/>
                <a:ea typeface="Courier New"/>
                <a:cs typeface="Courier New"/>
                <a:sym typeface="Courier New"/>
              </a:rPr>
              <a:t>tun_file, we find napi_struct</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b7adea550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b7adea550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b7adea550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b7adea550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b7adea550_5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b7adea550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b7adea550_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b7adea550_5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2f712c13c_8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2f712c13c_8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b7adea550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b7adea550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b7adea550_5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b7adea550_5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9874c82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9874c82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33d44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33d44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b7adea550_5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b7adea550_5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CVE-2017-7308 </a:t>
            </a:r>
            <a:r>
              <a:rPr lang="en" u="sng">
                <a:solidFill>
                  <a:schemeClr val="hlink"/>
                </a:solidFill>
                <a:hlinkClick r:id="rId3"/>
              </a:rPr>
              <a:t>http://repwn.com/archives/27/</a:t>
            </a:r>
            <a:r>
              <a:rPr lang="en"/>
              <a:t> =&gt; linux kernel 4.x</a:t>
            </a:r>
            <a:endParaRPr/>
          </a:p>
          <a:p>
            <a:pPr marL="0" lvl="0" indent="0" algn="l" rtl="0">
              <a:spcBef>
                <a:spcPts val="0"/>
              </a:spcBef>
              <a:spcAft>
                <a:spcPts val="0"/>
              </a:spcAft>
              <a:buNone/>
            </a:pPr>
            <a:r>
              <a:rPr lang="en"/>
              <a:t>current crash =&gt; linux kernel 5.x</a:t>
            </a:r>
            <a:endParaRPr/>
          </a:p>
          <a:p>
            <a:pPr marL="0" lvl="0" indent="0" algn="l" rtl="0">
              <a:spcBef>
                <a:spcPts val="0"/>
              </a:spcBef>
              <a:spcAft>
                <a:spcPts val="0"/>
              </a:spcAft>
              <a:buNone/>
            </a:pPr>
            <a:r>
              <a:rPr lang="en"/>
              <a:t>Different but similar</a:t>
            </a:r>
            <a:endParaRPr/>
          </a:p>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b7adea550_5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b7adea550_5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b7adea550_5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b7adea550_5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00099"/>
                </a:solidFill>
                <a:highlight>
                  <a:srgbClr val="FFFFFF"/>
                </a:highlight>
                <a:latin typeface="Courier New"/>
                <a:ea typeface="Courier New"/>
                <a:cs typeface="Courier New"/>
                <a:sym typeface="Courier New"/>
              </a:rPr>
              <a:t>packet_set_ring -&gt; </a:t>
            </a:r>
            <a:r>
              <a:rPr lang="en" sz="1000" b="1">
                <a:solidFill>
                  <a:schemeClr val="hlink"/>
                </a:solidFill>
                <a:highlight>
                  <a:srgbClr val="F4F6FF"/>
                </a:highlight>
                <a:uFill>
                  <a:noFill/>
                </a:uFill>
                <a:latin typeface="Courier New"/>
                <a:ea typeface="Courier New"/>
                <a:cs typeface="Courier New"/>
                <a:sym typeface="Courier New"/>
                <a:hlinkClick r:id="rId3"/>
              </a:rPr>
              <a:t>init_prb_bdqc</a:t>
            </a:r>
            <a:endParaRPr sz="1000" b="1">
              <a:solidFill>
                <a:schemeClr val="hlink"/>
              </a:solidFill>
              <a:highlight>
                <a:srgbClr val="F4F6FF"/>
              </a:highlight>
              <a:latin typeface="Courier New"/>
              <a:ea typeface="Courier New"/>
              <a:cs typeface="Courier New"/>
              <a:sym typeface="Courier New"/>
            </a:endParaRPr>
          </a:p>
          <a:p>
            <a:pPr marL="0" lvl="0" indent="0" algn="l" rtl="0">
              <a:spcBef>
                <a:spcPts val="0"/>
              </a:spcBef>
              <a:spcAft>
                <a:spcPts val="0"/>
              </a:spcAft>
              <a:buNone/>
            </a:pPr>
            <a:r>
              <a:rPr lang="en" sz="1000" b="1">
                <a:solidFill>
                  <a:schemeClr val="hlink"/>
                </a:solidFill>
                <a:highlight>
                  <a:srgbClr val="F4F6FF"/>
                </a:highlight>
                <a:latin typeface="Courier New"/>
                <a:ea typeface="Courier New"/>
                <a:cs typeface="Courier New"/>
                <a:sym typeface="Courier New"/>
              </a:rPr>
              <a:t>user could control req_u, so user could give a larger size to tp_sizeof_priv</a:t>
            </a:r>
            <a:endParaRPr sz="1000" b="1">
              <a:solidFill>
                <a:schemeClr val="hlink"/>
              </a:solidFill>
              <a:highlight>
                <a:srgbClr val="F4F6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000099"/>
              </a:solidFill>
              <a:highlight>
                <a:srgbClr val="FFFFFF"/>
              </a:highlight>
              <a:latin typeface="Courier New"/>
              <a:ea typeface="Courier New"/>
              <a:cs typeface="Courier New"/>
              <a:sym typeface="Courier New"/>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b7adea550_5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b7adea550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https://elixir.bootlin.com/linux/v5.8-rc3/source/net/packet/af_packet.c#L569</a:t>
            </a:r>
            <a:endParaRPr sz="1000">
              <a:solidFill>
                <a:srgbClr val="000099"/>
              </a:solidFill>
              <a:highlight>
                <a:srgbClr val="FFFFFF"/>
              </a:highlight>
              <a:latin typeface="Courier New"/>
              <a:ea typeface="Courier New"/>
              <a:cs typeface="Courier New"/>
              <a:sym typeface="Courier New"/>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b7adea550_5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b7adea550_5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https://elixir.bootlin.com/linux/v5.8-rc3/source/net/packet/af_packet.c#L1039</a:t>
            </a:r>
            <a:endParaRPr sz="1000">
              <a:solidFill>
                <a:srgbClr val="000099"/>
              </a:solidFill>
              <a:highlight>
                <a:srgbClr val="FFFFFF"/>
              </a:highlight>
              <a:latin typeface="Courier New"/>
              <a:ea typeface="Courier New"/>
              <a:cs typeface="Courier New"/>
              <a:sym typeface="Courier New"/>
            </a:endParaRPr>
          </a:p>
          <a:p>
            <a:pPr marL="127000" lvl="0" indent="0" algn="l" rtl="0">
              <a:lnSpc>
                <a:spcPct val="120000"/>
              </a:lnSpc>
              <a:spcBef>
                <a:spcPts val="0"/>
              </a:spcBef>
              <a:spcAft>
                <a:spcPts val="0"/>
              </a:spcAft>
              <a:buNone/>
            </a:pPr>
            <a:r>
              <a:rPr lang="en" sz="1000" b="1">
                <a:solidFill>
                  <a:schemeClr val="hlink"/>
                </a:solidFill>
                <a:highlight>
                  <a:srgbClr val="F4F6FF"/>
                </a:highlight>
                <a:uFill>
                  <a:noFill/>
                </a:uFill>
                <a:latin typeface="Courier New"/>
                <a:ea typeface="Courier New"/>
                <a:cs typeface="Courier New"/>
                <a:sym typeface="Courier New"/>
                <a:hlinkClick r:id="rId4"/>
              </a:rPr>
              <a:t>__packet_lookup_frame_in_block</a:t>
            </a:r>
            <a:endParaRPr sz="1000" b="1">
              <a:solidFill>
                <a:schemeClr val="hlink"/>
              </a:solidFill>
              <a:highlight>
                <a:srgbClr val="F4F6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000099"/>
              </a:solidFill>
              <a:highlight>
                <a:srgbClr val="FFFFFF"/>
              </a:highlight>
              <a:latin typeface="Courier New"/>
              <a:ea typeface="Courier New"/>
              <a:cs typeface="Courier New"/>
              <a:sym typeface="Courier New"/>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b7adea550_5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b7adea550_5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2bee4933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2bee4933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b7adea550_5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b7adea550_5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abd2bae3e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abd2bae3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Wu: bring same bug when introducing new function</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abd2bae3e_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abd2bae3e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https://git.kernel.org/pub/scm/linux/kernel/git/torvalds/linux.git/commit/?id=96cc4b69581db68efc9749ef32e9cf8e0160c509</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abd2bae3e_4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abd2bae3e_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a2ccf3371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a2ccf3371_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abd2bae3e_4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abd2bae3e_4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abd2bae3e_4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abd2bae3e_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https://0xax.gitbooks.io/linux-insides/content/Theory/linux-theory-3.html</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abd2bae3e_4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abd2bae3e_4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https://git.kernel.org/pub/scm/linux/kernel/git/torvalds/linux.git/commit/?id=d9d4b1e46d9543a82c23f6df03f4ad697dab361b</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abd2bae3e_4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abd2bae3e_4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https://git.kernel.org/pub/scm/linux/kernel/git/torvalds/linux.git/commit/?id=d9d4b1e46d9543a82c23f6df03f4ad697dab361b</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abd2bae3e_4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abd2bae3e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call argument and different sanitizers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2f712c13c_8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2f712c13c_8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abd2bae3e_4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abd2bae3e_4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90ec32ea0e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90ec32ea0e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highlight>
                  <a:srgbClr val="FFFFFF"/>
                </a:highlight>
              </a:rPr>
              <a:t>CVE-2019-2215</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0ec32ea0e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0ec32ea0e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https://googleprojectzero.blogspot.com/2019/11/bad-binder-android-in-wild-exploit.html</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0ec32ea0e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0ec32ea0e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typedef struct wait_queue_head wait_queue_head_t;</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90ec32ea0e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90ec32ea0e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Address Sanitizer is disabled, Warning occurs; else UAF occurs.</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0ec32ea0e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0ec32ea0e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case is non-reproducible</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0ec32ea0e_4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90ec32ea0e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https://www.kernel.org/doc/html/v4.12/media/kapi/v4l2-intro.html</a:t>
            </a:r>
            <a:endParaRPr/>
          </a:p>
          <a:p>
            <a:pPr marL="0" lvl="0" indent="0" algn="l" rtl="0">
              <a:spcBef>
                <a:spcPts val="0"/>
              </a:spcBef>
              <a:spcAft>
                <a:spcPts val="0"/>
              </a:spcAft>
              <a:buNone/>
            </a:pPr>
            <a:r>
              <a:rPr lang="en" u="sng">
                <a:solidFill>
                  <a:schemeClr val="hlink"/>
                </a:solidFill>
                <a:hlinkClick r:id="rId4"/>
              </a:rPr>
              <a:t>https://www.kernel.org/doc/html/v4.12/media/kapi/v4l2-videobuf2.html#c.vb2_queue</a:t>
            </a:r>
            <a:endParaRPr/>
          </a:p>
          <a:p>
            <a:pPr marL="0" lvl="0" indent="0" algn="l" rtl="0">
              <a:spcBef>
                <a:spcPts val="0"/>
              </a:spcBef>
              <a:spcAft>
                <a:spcPts val="0"/>
              </a:spcAft>
              <a:buNone/>
            </a:pPr>
            <a:r>
              <a:rPr lang="en" u="sng">
                <a:solidFill>
                  <a:schemeClr val="hlink"/>
                </a:solidFill>
                <a:hlinkClick r:id="rId5"/>
              </a:rPr>
              <a:t>https://github.com/google/syzkaller/blob/cc59e7e4adf110e2ddd4f8ae57df8ecc7b369b38/sys/linux/dev_video4linux.txt</a:t>
            </a:r>
            <a:endParaRPr/>
          </a:p>
          <a:p>
            <a:pPr marL="0" lvl="0" indent="0" algn="l" rtl="0">
              <a:spcBef>
                <a:spcPts val="0"/>
              </a:spcBef>
              <a:spcAft>
                <a:spcPts val="0"/>
              </a:spcAft>
              <a:buNone/>
            </a:pPr>
            <a:r>
              <a:rPr lang="en" u="sng">
                <a:solidFill>
                  <a:schemeClr val="hlink"/>
                </a:solidFill>
                <a:hlinkClick r:id="rId6"/>
              </a:rPr>
              <a:t>https://github.com/google/syzkaller/blob/ed70e69f00363d26a19fe00bd64577c26bfe397c/sys/linux/dev_video4linux_vim2m.txt</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0ec32ea0e_4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90ec32ea0e_4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0ec32ea0e_4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0ec32ea0e_4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free operation has not yet completed thus it comes up with a GPF</a:t>
            </a:r>
            <a:endParaRPr/>
          </a:p>
          <a:p>
            <a:pPr marL="0" lvl="0" indent="0" algn="l" rtl="0">
              <a:spcBef>
                <a:spcPts val="0"/>
              </a:spcBef>
              <a:spcAft>
                <a:spcPts val="0"/>
              </a:spcAft>
              <a:buNone/>
            </a:pPr>
            <a:endParaRPr/>
          </a:p>
          <a:p>
            <a:pPr marL="0" lvl="0" indent="0" algn="l" rtl="0">
              <a:spcBef>
                <a:spcPts val="0"/>
              </a:spcBef>
              <a:spcAft>
                <a:spcPts val="0"/>
              </a:spcAft>
              <a:buNone/>
            </a:pPr>
            <a:r>
              <a:rPr lang="en"/>
              <a:t>Need to look at whether “swradio” and “video” switch will give different panic sites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0ec32ea0e_4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0ec32ea0e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Scan the code and find out whether the device names affects</a:t>
            </a:r>
            <a:endParaRPr/>
          </a:p>
          <a:p>
            <a:pPr marL="457200" lvl="0" indent="-298450" algn="l" rtl="0">
              <a:spcBef>
                <a:spcPts val="0"/>
              </a:spcBef>
              <a:spcAft>
                <a:spcPts val="0"/>
              </a:spcAft>
              <a:buSzPts val="1100"/>
              <a:buAutoNum type="arabicPeriod"/>
            </a:pPr>
            <a:r>
              <a:rPr lang="en"/>
              <a:t>See whether devices have different privileges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2f712c13c_8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2f712c13c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9193553d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9193553d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90ec32ea0e_4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90ec32ea0e_4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90ec32ea0e_4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90ec32ea0e_4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90ec32ea0e_4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90ec32ea0e_4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90ec32ea0e_4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90ec32ea0e_4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accent5"/>
                </a:solidFill>
                <a:hlinkClick r:id="rId3">
                  <a:extLst>
                    <a:ext uri="{A12FA001-AC4F-418D-AE19-62706E023703}">
                      <ahyp:hlinkClr xmlns:ahyp="http://schemas.microsoft.com/office/drawing/2018/hyperlinkcolor" val="tx"/>
                    </a:ext>
                  </a:extLst>
                </a:hlinkClick>
              </a:rPr>
              <a:t>https://blog.csdn.net/chenglinhust/article/details/8830816</a:t>
            </a:r>
            <a:endParaRPr/>
          </a:p>
          <a:p>
            <a:pPr marL="0" lvl="0" indent="0" algn="l" rtl="0">
              <a:spcBef>
                <a:spcPts val="0"/>
              </a:spcBef>
              <a:spcAft>
                <a:spcPts val="0"/>
              </a:spcAft>
              <a:buClr>
                <a:schemeClr val="dk1"/>
              </a:buClr>
              <a:buSzPts val="1100"/>
              <a:buFont typeface="Arial"/>
              <a:buNone/>
            </a:pPr>
            <a:r>
              <a:rPr lang="en"/>
              <a:t>Adjust the memsize to the multiple of sizeof(unsigned long)</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90ec32ea0e_4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90ec32ea0e_4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https://blog.csdn.net/chenglinhust/article/details/8830816</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0ec32ea0e_4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0ec32ea0e_4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0ec32ea0e_4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0ec32ea0e_4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90ec32ea0e_4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90ec32ea0e_4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90ec32ea0e_4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90ec32ea0e_4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2f712c13c_8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2f712c13c_8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capability is changed with different encryption mechanisms</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0ec32ea0e_4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0ec32ea0e_4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case for exploring different entry to the same bug.</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0ec32ea0e_4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90ec32ea0e_4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bitmap_*_gc vs other bugs: there is no any operation related to the vulnerable bitmap object. And there is one timer_setup and mod_timer in mtype_gc_init function. It will fire the timer when it expires</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90ec32ea0e_4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90ec32ea0e_4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0ec32ea0e_4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0ec32ea0e_4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0ec32ea0e_4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90ec32ea0e_4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90ec32ea0e_4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90ec32ea0e_4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90ec32ea0e_4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90ec32ea0e_4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90ec32ea0e_4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90ec32ea0e_4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90ec32ea0e_4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90ec32ea0e_4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90ec32ea0e_4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90ec32ea0e_4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Ns_name and ns_len is uninitialized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2ff66e814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2ff66e81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capability is changed with different encryption mechanisms</a:t>
            </a:r>
            <a:endParaRPr dirty="0"/>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90ec32ea0e_4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90ec32ea0e_4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whether they can merge together to work or detect bugs</a:t>
            </a:r>
            <a:endParaRPr/>
          </a:p>
          <a:p>
            <a:pPr marL="0" lvl="0" indent="0" algn="l" rtl="0">
              <a:spcBef>
                <a:spcPts val="0"/>
              </a:spcBef>
              <a:spcAft>
                <a:spcPts val="0"/>
              </a:spcAft>
              <a:buNone/>
            </a:pPr>
            <a:endParaRPr/>
          </a:p>
          <a:p>
            <a:pPr marL="0" lvl="0" indent="0" algn="l" rtl="0">
              <a:spcBef>
                <a:spcPts val="0"/>
              </a:spcBef>
              <a:spcAft>
                <a:spcPts val="0"/>
              </a:spcAft>
              <a:buNone/>
            </a:pPr>
            <a:r>
              <a:rPr lang="en"/>
              <a:t>mudongliangabcd@penguin:~$ clang -fsanitize=address,memory -g -O2 test.c</a:t>
            </a:r>
            <a:endParaRPr/>
          </a:p>
          <a:p>
            <a:pPr marL="0" lvl="0" indent="0" algn="l" rtl="0">
              <a:spcBef>
                <a:spcPts val="0"/>
              </a:spcBef>
              <a:spcAft>
                <a:spcPts val="0"/>
              </a:spcAft>
              <a:buNone/>
            </a:pPr>
            <a:r>
              <a:rPr lang="en"/>
              <a:t>clang: error: invalid argument '-fsanitize=address' not allowed with '-fsanitize=memory'</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90ec32ea0e_4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90ec32ea0e_4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90ec32ea0e_4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90ec32ea0e_4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0ec32ea0e_4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0ec32ea0e_4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90ec32ea0e_4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90ec32ea0e_4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Sanity Check</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90ec32ea0e_4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90ec32ea0e_4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*Dirty_bitmap_buffer++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Dirty_bitmap_buffer= Dirty_bitmap_buffer + 1</a:t>
            </a:r>
            <a:endParaRPr>
              <a:solidFill>
                <a:schemeClr val="dk1"/>
              </a:solidFill>
            </a:endParaRPr>
          </a:p>
          <a:p>
            <a:pPr marL="0" lvl="0" indent="0" algn="l" rtl="0">
              <a:spcBef>
                <a:spcPts val="0"/>
              </a:spcBef>
              <a:spcAft>
                <a:spcPts val="0"/>
              </a:spcAft>
              <a:buNone/>
            </a:pPr>
            <a:r>
              <a:rPr lang="en">
                <a:solidFill>
                  <a:schemeClr val="dk1"/>
                </a:solidFill>
              </a:rPr>
              <a:t>*Dirty_bitmap_buffer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From OOB to unitialized value (and thus a write)</a:t>
            </a:r>
            <a:endParaRPr>
              <a:solidFill>
                <a:schemeClr val="dk1"/>
              </a:solidFill>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90ec32ea0e_4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90ec32ea0e_4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Inline optimization in compiler caused different behavior.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0ec32ea0e_4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0ec32ea0e_4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90ec32ea0e_4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90ec32ea0e_4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90ec32ea0e_4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90ec32ea0e_4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Inline optimization caused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d6e04d2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ad6e04d2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90ec32ea0e_4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90ec32ea0e_4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90ec32ea0e_4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90ec32ea0e_4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90ec32ea0e_4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90ec32ea0e_4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90ec32ea0e_4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90ec32ea0e_4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90ec32ea0e_4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90ec32ea0e_4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90ec32ea0e_4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0ec32ea0e_4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90ec32ea0e_4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90ec32ea0e_4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90ec32ea0e_4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90ec32ea0e_4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issue</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90ec32ea0e_4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90ec32ea0e_4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90ec32ea0e_4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90ec32ea0e_4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2f712c13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2f712c13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Uninitialized memory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32d356da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32d356da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90ec32ea0e_4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90ec32ea0e_4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90ec32ea0e_4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90ec32ea0e_4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980b44acbc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980b44acbc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u="sng">
                <a:solidFill>
                  <a:srgbClr val="0097A7"/>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WARNING in tty_set_termios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a:t>This is the case that fixes two different bugs in the same patch</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980b44acbc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980b44acbc_1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CVE-2019-10207</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980b44acbc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980b44acbc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980b44acbc_1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980b44acbc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980b44acbc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980b44acbc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adds locks when referencing the clcsock</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980b44acbc_1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980b44acbc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980b44acbc_1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980b44acbc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 chance to delay null assignment operation.</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980b44acbc_1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980b44acbc_1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311903240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311903240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kernel source in case 1 and 2 are different from those in case 3 and 4.</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980b44acbc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980b44acbc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980b44acbc_1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980b44acbc_1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to dataset</a:t>
            </a:r>
            <a:endParaRPr/>
          </a:p>
          <a:p>
            <a:pPr marL="0" lvl="0" indent="0" algn="l" rtl="0">
              <a:spcBef>
                <a:spcPts val="0"/>
              </a:spcBef>
              <a:spcAft>
                <a:spcPts val="0"/>
              </a:spcAft>
              <a:buNone/>
            </a:pPr>
            <a:r>
              <a:rPr lang="en" u="sng">
                <a:solidFill>
                  <a:schemeClr val="hlink"/>
                </a:solidFill>
                <a:hlinkClick r:id="rId3"/>
              </a:rPr>
              <a:t>https://git.kernel.org/pub/scm/linux/kernel/git/torvalds/linux.git/commit/?id=ab5b526da0485ac4af3d395e5ce1c04b1bfbb89c</a:t>
            </a:r>
            <a:endParaRPr/>
          </a:p>
          <a:p>
            <a:pPr marL="0" lvl="0" indent="0" algn="l" rtl="0">
              <a:spcBef>
                <a:spcPts val="0"/>
              </a:spcBef>
              <a:spcAft>
                <a:spcPts val="0"/>
              </a:spcAft>
              <a:buNone/>
            </a:pPr>
            <a:r>
              <a:rPr lang="en" u="sng">
                <a:solidFill>
                  <a:schemeClr val="hlink"/>
                </a:solidFill>
                <a:hlinkClick r:id="rId4"/>
              </a:rPr>
              <a:t>https://git.kernel.org/pub/scm/linux/kernel/git/torvalds/linux.git/commit/?id=bf64ff4c2aac65d680dc639a511c781cf6b6ec08</a:t>
            </a:r>
            <a:endParaRPr/>
          </a:p>
          <a:p>
            <a:pPr marL="0" lvl="0" indent="0" algn="l" rtl="0">
              <a:spcBef>
                <a:spcPts val="0"/>
              </a:spcBef>
              <a:spcAft>
                <a:spcPts val="0"/>
              </a:spcAft>
              <a:buNone/>
            </a:pP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980b44acbc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980b44acbc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980b44acbc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980b44acbc_1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Both crash sets happen in different branches - net vs net-next</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980b44acbc_1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980b44acbc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80b44acbc_1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80b44acbc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980b44acbc_1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980b44acbc_1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time interval of the two different patches? DO we have such incomplete patch stats?</a:t>
            </a:r>
            <a:endParaRPr/>
          </a:p>
          <a:p>
            <a:pPr marL="0" lvl="0" indent="0" algn="l" rtl="0">
              <a:spcBef>
                <a:spcPts val="0"/>
              </a:spcBef>
              <a:spcAft>
                <a:spcPts val="0"/>
              </a:spcAft>
              <a:buNone/>
            </a:pPr>
            <a:endParaRPr/>
          </a:p>
          <a:p>
            <a:pPr marL="0" lvl="0" indent="0" algn="l" rtl="0">
              <a:spcBef>
                <a:spcPts val="0"/>
              </a:spcBef>
              <a:spcAft>
                <a:spcPts val="0"/>
              </a:spcAft>
              <a:buNone/>
            </a:pPr>
            <a:r>
              <a:rPr lang="en"/>
              <a:t>2019/10/8 (first incomplete patch) - 2020/6/27 (second/final patch) ← This is a good motivating example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980b44acbc_1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980b44acbc_1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980b44acbc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980b44acbc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980b44acbc_1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980b44acbc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311903240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311903240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980b44acbc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980b44acbc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980b44acbc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980b44acbc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980b44acbc_1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980b44acbc_1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980b44acbc_1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980b44acbc_1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980b44acbc_1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980b44acbc_1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980b44acbc_1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980b44acbc_1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 many options, I did not try it yet</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980b44acbc_1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980b44acbc_1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980b44acbc_1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980b44acbc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980b44acbc_1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980b44acbc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Userspace connection manager access (UCMA)</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980b44acbc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980b44acbc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7311903240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7311903240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 = eth_hdr(skb); (error offset)</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980b44acbc_1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980b44acbc_1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980b44acbc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980b44acbc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980b44acbc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980b44acbc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980b44acbc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980b44acbc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Should learn rcu first</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980b44acbc_1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980b44acbc_1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980b44acbc_1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980b44acbc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980b44acbc_1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980b44acbc_1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980b44acbc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980b44acbc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980b44acbc_1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980b44acbc_1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9b0dd58db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9b0dd58db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311903240_1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311903240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 = eth_hdr(skb); (error offset)</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b0dd58db2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b0dd58db2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b0dd58db2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9b0dd58db2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9b0dd58db2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9b0dd58db2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53998f02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53998f02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https://git.kernel.org/pub/scm/linux/kernel/git/torvalds/linux.git/commit/?id=599be01ee567b61f4471ee8078870847d0a11e8e</a:t>
            </a:r>
            <a:endParaRPr/>
          </a:p>
          <a:p>
            <a:pPr marL="0" lvl="0" indent="0" algn="l" rtl="0">
              <a:spcBef>
                <a:spcPts val="0"/>
              </a:spcBef>
              <a:spcAft>
                <a:spcPts val="0"/>
              </a:spcAft>
              <a:buNone/>
            </a:pPr>
            <a:endParaRPr/>
          </a:p>
          <a:p>
            <a:pPr marL="0" lvl="0" indent="0" algn="l" rtl="0">
              <a:spcBef>
                <a:spcPts val="0"/>
              </a:spcBef>
              <a:spcAft>
                <a:spcPts val="0"/>
              </a:spcAft>
              <a:buNone/>
            </a:pPr>
            <a:r>
              <a:rPr lang="en"/>
              <a:t>ZIP: RUN THIS CASE</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53998f021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53998f02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https://www.iteye.com/blog/cxw06023273-867357</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https://syzkaller.appspot.com/text?tag=CrashLog&amp;x=16c826b5e00000</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3998f021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3998f021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53998f021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53998f021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https://git.kernel.org/pub/scm/linux/kernel/git/torvalds/linux.git/tree/net/sched/cls_tcindex.c?id=83b43045308ea0600099830292955f18818f8d5e#n383</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53998f021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53998f021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53998f021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53998f021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https://lkml.org/lkml/2020/3/21/101</a:t>
            </a:r>
            <a:endParaRPr/>
          </a:p>
          <a:p>
            <a:pPr marL="0" lvl="0" indent="0" algn="l" rtl="0">
              <a:spcBef>
                <a:spcPts val="0"/>
              </a:spcBef>
              <a:spcAft>
                <a:spcPts val="0"/>
              </a:spcAft>
              <a:buNone/>
            </a:pPr>
            <a:r>
              <a:rPr lang="en" u="sng">
                <a:solidFill>
                  <a:schemeClr val="hlink"/>
                </a:solidFill>
                <a:hlinkClick r:id="rId4"/>
              </a:rPr>
              <a:t>https://syzkaller.appspot.com/bug?id=7700d823db05d055fc4d9b35704358a077a0324c</a:t>
            </a:r>
            <a:endParaRPr/>
          </a:p>
          <a:p>
            <a:pPr marL="0" lvl="0" indent="0" algn="l" rtl="0">
              <a:spcBef>
                <a:spcPts val="0"/>
              </a:spcBef>
              <a:spcAft>
                <a:spcPts val="0"/>
              </a:spcAft>
              <a:buNone/>
            </a:pP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53998f021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53998f021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https://git.kernel.org/pub/scm/linux/kernel/git/torvalds/linux.git/commit/?id=304e024216a802a7dc8ba75d36de82fa136bbf3e</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2f712c13c_8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72f712c13c_8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https://git.kernel.org/pub/scm/linux/kernel/git/torvalds/linux.git/commit/?id=dc32b5c3e6e2ef29cef76d9ce1b92d394446150e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Going from different paths, but reaching to the same direction --- the vulnerable function</a:t>
            </a:r>
            <a:endParaRPr dirty="0"/>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9e163ec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9e163ec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https://git.kernel.org/pub/scm/linux/kernel/git/torvalds/linux.git/commit/?id=cfc2c740533368b96e2be5e0a4e8c3cace7d9814</a:t>
            </a:r>
            <a:endParaRPr/>
          </a:p>
          <a:p>
            <a:pPr marL="0" lvl="0" indent="0" algn="l" rtl="0">
              <a:spcBef>
                <a:spcPts val="0"/>
              </a:spcBef>
              <a:spcAft>
                <a:spcPts val="0"/>
              </a:spcAft>
              <a:buNone/>
            </a:pP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9e163ec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9e163ec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9e163ec03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9e163ec03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https://git.kernel.org/pub/scm/linux/kernel/git/torvalds/linux.git/commit/?id=88913bd8ea2a75d7e460a4bed5f75e1c32660d7e</a:t>
            </a:r>
            <a:endParaRPr/>
          </a:p>
          <a:p>
            <a:pPr marL="0" lvl="0" indent="0" algn="l" rtl="0">
              <a:spcBef>
                <a:spcPts val="0"/>
              </a:spcBef>
              <a:spcAft>
                <a:spcPts val="0"/>
              </a:spcAft>
              <a:buNone/>
            </a:pP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9e163ec03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9e163ec03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Limit </a:t>
            </a:r>
            <a:r>
              <a:rPr lang="en" dirty="0" err="1"/>
              <a:t>chan</a:t>
            </a:r>
            <a:r>
              <a:rPr lang="en" dirty="0"/>
              <a:t>-&gt;</a:t>
            </a:r>
            <a:r>
              <a:rPr lang="en" dirty="0" err="1"/>
              <a:t>n_subbufs</a:t>
            </a:r>
            <a:r>
              <a:rPr lang="en" dirty="0"/>
              <a:t> to the maximum allowed </a:t>
            </a:r>
            <a:r>
              <a:rPr lang="en" dirty="0" err="1"/>
              <a:t>kmalloc</a:t>
            </a:r>
            <a:r>
              <a:rPr lang="en" dirty="0"/>
              <a:t>() size.</a:t>
            </a:r>
            <a:endParaRPr dirty="0"/>
          </a:p>
          <a:p>
            <a:pPr marL="0" lvl="0" indent="0" algn="l" rtl="0">
              <a:spcBef>
                <a:spcPts val="0"/>
              </a:spcBef>
              <a:spcAft>
                <a:spcPts val="0"/>
              </a:spcAft>
              <a:buNone/>
            </a:pPr>
            <a:r>
              <a:rPr lang="en" dirty="0"/>
              <a:t>TODO: </a:t>
            </a:r>
            <a:r>
              <a:rPr lang="en" dirty="0" err="1"/>
              <a:t>kmalloc_slab</a:t>
            </a:r>
            <a:r>
              <a:rPr lang="en" dirty="0"/>
              <a:t> WARN_ON snippet</a:t>
            </a:r>
            <a:endParaRPr dirty="0"/>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9e163ec03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9e163ec03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https://git.kernel.org/pub/scm/linux/kernel/git/torvalds/linux.git/commit/?id=7fc17e909edfb9bf421ee04e981d3d474175c7c7</a:t>
            </a:r>
            <a:endParaRPr/>
          </a:p>
          <a:p>
            <a:pPr marL="0" lvl="0" indent="0" algn="l" rtl="0">
              <a:spcBef>
                <a:spcPts val="0"/>
              </a:spcBef>
              <a:spcAft>
                <a:spcPts val="0"/>
              </a:spcAft>
              <a:buNone/>
            </a:pP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9e163ec03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9e163ec03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 A&lt;-&gt; B , if you modify A, you must modify B as it changes</a:t>
            </a:r>
            <a:endParaRPr/>
          </a:p>
          <a:p>
            <a:pPr marL="0" lvl="0" indent="0" algn="l" rtl="0">
              <a:spcBef>
                <a:spcPts val="0"/>
              </a:spcBef>
              <a:spcAft>
                <a:spcPts val="0"/>
              </a:spcAft>
              <a:buNone/>
            </a:pPr>
            <a:r>
              <a:rPr lang="en"/>
              <a:t>Backporting linux patch</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9e163ec03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9e163ec03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https://github.com/google/syzkaller/blob/master/pkg/report/linux.go</a:t>
            </a:r>
            <a:endParaRPr/>
          </a:p>
          <a:p>
            <a:pPr marL="0" lvl="0" indent="0" algn="l" rtl="0">
              <a:spcBef>
                <a:spcPts val="0"/>
              </a:spcBef>
              <a:spcAft>
                <a:spcPts val="0"/>
              </a:spcAft>
              <a:buNone/>
            </a:pPr>
            <a:r>
              <a:rPr lang="en" u="sng">
                <a:solidFill>
                  <a:schemeClr val="hlink"/>
                </a:solidFill>
                <a:hlinkClick r:id="rId4"/>
              </a:rPr>
              <a:t>https://github.com/google/syzkaller/blob/1d18b11287c0248782efe867659c17dbdf76e3d5/pkg/report/linux.go</a:t>
            </a:r>
            <a:endParaRPr/>
          </a:p>
          <a:p>
            <a:pPr marL="0" lvl="0" indent="0" algn="l" rtl="0">
              <a:spcBef>
                <a:spcPts val="0"/>
              </a:spcBef>
              <a:spcAft>
                <a:spcPts val="0"/>
              </a:spcAft>
              <a:buNone/>
            </a:pP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9e163ec03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9e163ec03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9e163ec0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9e163ec0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9e163ec03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9e163ec03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https://git.kernel.org/pub/scm/linux/kernel/git/bpf/bpf-next.git/tree/kernel/umh.c?id=75d4e704fa8d2cf33ff295e5b441317603d7f9fd#n65</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2f712c13c_8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2f712c13c_8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9e163ec03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9e163ec03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9e163ec03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9e163ec03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9c021a62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9c021a62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9c021a62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9c021a62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9c021a621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9c021a621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9c021a621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9c021a621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9c021a621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9c021a621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9c021a621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9c021a621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9c021a621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9c021a621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9c021a621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9c021a621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Zhenpeng: Add to dataset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2ff66e814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2ff66e814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9c021a621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9c021a621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https://github.com/google/kasan/blob/9a33b36996cb6138a806eab931ba43c63a836708/drivers/usb/misc/rio500.c</a:t>
            </a:r>
            <a:endParaRPr/>
          </a:p>
          <a:p>
            <a:pPr marL="0" lvl="0" indent="0" algn="l" rtl="0">
              <a:spcBef>
                <a:spcPts val="0"/>
              </a:spcBef>
              <a:spcAft>
                <a:spcPts val="0"/>
              </a:spcAft>
              <a:buNone/>
            </a:pP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9c021a621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9c021a621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9c021a621a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9c021a621a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9c021a621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9c021a621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https://github.com/google/kasan/blob/58d5f26a5584531ad6108d067b8431925906ed9a/drivers/usb/misc/rio500.c</a:t>
            </a:r>
            <a:endParaRPr/>
          </a:p>
          <a:p>
            <a:pPr marL="0" lvl="0" indent="0" algn="l" rtl="0">
              <a:spcBef>
                <a:spcPts val="0"/>
              </a:spcBef>
              <a:spcAft>
                <a:spcPts val="0"/>
              </a:spcAft>
              <a:buNone/>
            </a:pP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9c021a621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9c021a621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9c021a621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9c021a621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https://github.com/google/kasan/blob/58d5f26a5584531ad6108d067b8431925906ed9a/drivers/usb/misc/rio500.c</a:t>
            </a:r>
            <a:endParaRPr/>
          </a:p>
          <a:p>
            <a:pPr marL="0" lvl="0" indent="0" algn="l" rtl="0">
              <a:spcBef>
                <a:spcPts val="0"/>
              </a:spcBef>
              <a:spcAft>
                <a:spcPts val="0"/>
              </a:spcAft>
              <a:buNone/>
            </a:pP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9c021a621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9c021a621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https://github.com/google/kasan/blob/d9e63adcd16e9c7e6ff5971b756ed937e5cacc40/drivers/usb/misc/rio500.c</a:t>
            </a:r>
            <a:endParaRPr/>
          </a:p>
          <a:p>
            <a:pPr marL="0" lvl="0" indent="0" algn="l" rtl="0">
              <a:spcBef>
                <a:spcPts val="0"/>
              </a:spcBef>
              <a:spcAft>
                <a:spcPts val="0"/>
              </a:spcAft>
              <a:buNone/>
            </a:pP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9c021a621a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9c021a621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https://github.com/google/kasan/blob/58d5f26a5584531ad6108d067b8431925906ed9a/drivers/usb/misc/rio500.c</a:t>
            </a:r>
            <a:endParaRPr/>
          </a:p>
          <a:p>
            <a:pPr marL="0" lvl="0" indent="0" algn="l" rtl="0">
              <a:spcBef>
                <a:spcPts val="0"/>
              </a:spcBef>
              <a:spcAft>
                <a:spcPts val="0"/>
              </a:spcAft>
              <a:buNone/>
            </a:pP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9c021a621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9c021a621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Zhenpeng: add to dataset</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9c021a621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9c021a621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31190324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31190324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9c021a621a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9c021a621a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9c021a621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9c021a621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602c49b672c59cdd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602c49b672c59cdd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Both are null pointer dereference</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602c49b672c59cdd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602c49b672c59cdd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602c49b672c59cdd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602c49b672c59cdd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Injecting fault while executing kzalloc()</a:t>
            </a:r>
            <a:endParaRPr/>
          </a:p>
          <a:p>
            <a:pPr marL="0" lvl="0" indent="0" algn="l" rtl="0">
              <a:spcBef>
                <a:spcPts val="0"/>
              </a:spcBef>
              <a:spcAft>
                <a:spcPts val="0"/>
              </a:spcAft>
              <a:buNone/>
            </a:pPr>
            <a:r>
              <a:rPr lang="en"/>
              <a:t>free_verifier_state() assume state is not NULL</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602c49b672c59cdd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602c49b672c59cdd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Wrong patch</a:t>
            </a:r>
            <a:endParaRPr/>
          </a:p>
          <a:p>
            <a:pPr marL="0" lvl="0" indent="0" algn="l" rtl="0">
              <a:spcBef>
                <a:spcPts val="0"/>
              </a:spcBef>
              <a:spcAft>
                <a:spcPts val="0"/>
              </a:spcAft>
              <a:buNone/>
            </a:pPr>
            <a:r>
              <a:rPr lang="en"/>
              <a:t>free_func_state() assumes state is not NULL</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602c49b672c59cdd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602c49b672c59cdd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602c49b672c59cdd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602c49b672c59cdd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Wrong patch</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602c49b672c59cdd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602c49b672c59cdd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the malloc failure, elem-&gt;st.frame[XXX] = NULL;</a:t>
            </a:r>
            <a:endParaRPr/>
          </a:p>
          <a:p>
            <a:pPr marL="0" lvl="0" indent="0" algn="l" rtl="0">
              <a:spcBef>
                <a:spcPts val="0"/>
              </a:spcBef>
              <a:spcAft>
                <a:spcPts val="0"/>
              </a:spcAft>
              <a:buNone/>
            </a:pPr>
            <a:r>
              <a:rPr lang="en"/>
              <a:t>env-&gt;head = elem;</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602c49b672c59cdd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602c49b672c59cdd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34d04027a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34d04027a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602c49b672c59cdd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602c49b672c59cdd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same root cause or not</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602c49b672c59cdd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602c49b672c59cdd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602c49b672c59cdd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602c49b672c59cdd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wu</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602c49b672c59cdd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602c49b672c59cdd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Zhenpeng: cannot find inet_request_sock in crashing site</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602c49b672c59cdd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602c49b672c59cdd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602c49b672c59cdd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602c49b672c59cdd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602c49b672c59cdd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602c49b672c59cdd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602c49b672c59cdd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602c49b672c59cdd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602c49b672c59cdd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602c49b672c59cdd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602c49b672c59cdd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602c49b672c59cdd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2f712c13c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2f712c13c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extack uninitialized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a2f075fb0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a2f075fb0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lsetxattr and fsetxattr should be the same family</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602c49b672c59cdd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602c49b672c59cdd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602c49b672c59cdd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602c49b672c59cdd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602c49b672c59cdd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602c49b672c59cdd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Zhenpeng: add this case.</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602c49b672c59cdd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602c49b672c59cdd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Null Pointer Dereference</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a0c5c1cb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ga0c5c1cb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gpf is because jumpstack is not allocated thus refers to NULL.</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602c49b672c59cdd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602c49b672c59cdd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a0c5c1cb6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a0c5c1cb6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a0c5c1cb6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a0c5c1cb6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a0c5c1cb6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a0c5c1cb6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900"/>
              </a:spcAft>
              <a:buNone/>
            </a:pPr>
            <a:r>
              <a:rPr lang="en" sz="1050">
                <a:solidFill>
                  <a:srgbClr val="333333"/>
                </a:solidFill>
                <a:highlight>
                  <a:srgbClr val="FFFFFF"/>
                </a:highlight>
              </a:rPr>
              <a:t>Remote Direct Memory Access (RDMA) is the ability of accessing (read, write) memory on a remote machine without interrupting the processing of the CPU(s) on that system.</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a0c5c1cb6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a0c5c1cb6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2f712c13c_8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72f712c13c_8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Critical objects:  bpf_map, bpf_attr</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a0c5c1cb6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a0c5c1cb6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a0c5c1cb6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a0c5c1cb6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3cd143aa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3cd143aa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Runtime environment</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af8b54b0f_2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9af8b54b0f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af8b54b0f_2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af8b54b0f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9af8b54b0f_2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9af8b54b0f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af8b54b0f_2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9af8b54b0f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9af8b54b0f_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9af8b54b0f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https://groups.google.com/g/syzkaller-bugs/c/O90aBzvp_uE/m/-Q0j14aUBwAJ</a:t>
            </a:r>
            <a:endParaRPr/>
          </a:p>
          <a:p>
            <a:pPr marL="0" lvl="0" indent="0" algn="l" rtl="0">
              <a:spcBef>
                <a:spcPts val="0"/>
              </a:spcBef>
              <a:spcAft>
                <a:spcPts val="0"/>
              </a:spcAft>
              <a:buNone/>
            </a:pPr>
            <a:endParaRPr/>
          </a:p>
          <a:p>
            <a:pPr marL="0" lvl="0" indent="0" algn="l" rtl="0">
              <a:spcBef>
                <a:spcPts val="0"/>
              </a:spcBef>
              <a:spcAft>
                <a:spcPts val="0"/>
              </a:spcAft>
              <a:buNone/>
            </a:pPr>
            <a:r>
              <a:rPr lang="en"/>
              <a:t>Origin patch:</a:t>
            </a:r>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 -443,9 +443,7 @@ static long hidraw_ioctl(struct file *file, unsigned int cmd,</a:t>
            </a:r>
            <a:endParaRPr sz="105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a:t>
            </a:r>
            <a:endParaRPr>
              <a:solidFill>
                <a:schemeClr val="dk1"/>
              </a:solidFill>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if (_IOC_NR(cmd) == _IOC_NR(HIDIOCGRAWPHYS(0))) {</a:t>
            </a:r>
            <a:endParaRPr sz="105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 int len = strlen(hid-&gt;phys) + 1;</a:t>
            </a:r>
            <a:endParaRPr sz="105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 if (len &gt; _IOC_SIZE(cmd))</a:t>
            </a:r>
            <a:endParaRPr sz="105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 len = _IOC_SIZE(cmd);</a:t>
            </a:r>
            <a:endParaRPr sz="105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 int len = strnlen(hid-&gt;phys, _IOC_SIZE(cmd)) + 1;</a:t>
            </a:r>
            <a:endParaRPr sz="105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ret = copy_to_user(user_arg, hid-&gt;phys, len) ?</a:t>
            </a:r>
            <a:endParaRPr sz="105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-EFAULT : len;</a:t>
            </a:r>
            <a:endParaRPr sz="1050">
              <a:solidFill>
                <a:schemeClr val="dk1"/>
              </a:solidFill>
              <a:latin typeface="Roboto"/>
              <a:ea typeface="Roboto"/>
              <a:cs typeface="Roboto"/>
              <a:sym typeface="Roboto"/>
            </a:endParaRPr>
          </a:p>
          <a:p>
            <a:pPr marL="0" lvl="0" indent="0" algn="l" rtl="0">
              <a:spcBef>
                <a:spcPts val="0"/>
              </a:spcBef>
              <a:spcAft>
                <a:spcPts val="0"/>
              </a:spcAft>
              <a:buNone/>
            </a:pPr>
            <a:r>
              <a:rPr lang="en" sz="1050">
                <a:solidFill>
                  <a:schemeClr val="dk1"/>
                </a:solidFill>
                <a:latin typeface="Roboto"/>
                <a:ea typeface="Roboto"/>
                <a:cs typeface="Roboto"/>
                <a:sym typeface="Roboto"/>
              </a:rPr>
              <a:t>Break;</a:t>
            </a:r>
            <a:endParaRPr sz="1050">
              <a:solidFill>
                <a:schemeClr val="dk1"/>
              </a:solidFill>
              <a:latin typeface="Roboto"/>
              <a:ea typeface="Roboto"/>
              <a:cs typeface="Roboto"/>
              <a:sym typeface="Roboto"/>
            </a:endParaRPr>
          </a:p>
          <a:p>
            <a:pPr marL="0" lvl="0" indent="0" algn="l" rtl="0">
              <a:spcBef>
                <a:spcPts val="0"/>
              </a:spcBef>
              <a:spcAft>
                <a:spcPts val="0"/>
              </a:spcAft>
              <a:buNone/>
            </a:pPr>
            <a:endParaRPr sz="1050">
              <a:solidFill>
                <a:schemeClr val="dk1"/>
              </a:solidFill>
              <a:latin typeface="Roboto"/>
              <a:ea typeface="Roboto"/>
              <a:cs typeface="Roboto"/>
              <a:sym typeface="Roboto"/>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bc552732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9bc552732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Zhenpeng: may find more behaviors in different use location, and in different operations.</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bc552732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9bc552732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752499bb0_2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752499bb0_2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Root cause: integer overflow in max_entries.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9bc5527323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c552732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9bc5527323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9bc552732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bc5527323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9bc552732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c5527323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c552732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bc5527323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bc552732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9bc5527323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9bc552732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3e658a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3e658a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3e658a61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3e658a6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sock_register: assign net_families[ops-&gt;family] with ops.</a:t>
            </a:r>
            <a:endParaRPr/>
          </a:p>
          <a:p>
            <a:pPr marL="0" lvl="0" indent="0" algn="l" rtl="0">
              <a:spcBef>
                <a:spcPts val="0"/>
              </a:spcBef>
              <a:spcAft>
                <a:spcPts val="0"/>
              </a:spcAft>
              <a:buNone/>
            </a:pPr>
            <a:r>
              <a:rPr lang="en"/>
              <a:t>sock_create_kern: reference </a:t>
            </a:r>
            <a:r>
              <a:rPr lang="en">
                <a:solidFill>
                  <a:schemeClr val="dk1"/>
                </a:solidFill>
              </a:rPr>
              <a:t>net_families[ops-&gt;family] and get the ops pointer.</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3e658a61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3e658a61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__sock_diag_cmd</a:t>
            </a:r>
            <a:endParaRPr/>
          </a:p>
          <a:p>
            <a:pPr marL="0" lvl="0" indent="0" algn="l" rtl="0">
              <a:spcBef>
                <a:spcPts val="0"/>
              </a:spcBef>
              <a:spcAft>
                <a:spcPts val="0"/>
              </a:spcAft>
              <a:buNone/>
            </a:pPr>
            <a:r>
              <a:rPr lang="en"/>
              <a:t>0x1e: AF_TIPC</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3e658a61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3e658a61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2f712c13c_8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72f712c13c_8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integer overflow in max_entries.  Looks exploitable</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3e658a613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3e658a61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3e658a61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3e658a61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Runtime env</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3e658a613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3e658a61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3e658a613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3e658a61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480fb83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480fb83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480fb833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480fb83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a480fb8339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a480fb833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480fb833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480fb833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a480fb833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a480fb833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480fb833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480fb833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2f712c13c_8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2f712c13c_8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480fb833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480fb833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480fb8339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a480fb833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a480fb8339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a480fb833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a480fb8339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a480fb833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480fb8339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480fb833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480fb833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480fb833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480fb833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480fb833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480fb8339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480fb833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673f6f8753ce533d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673f6f8753ce533d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am not sure about the root cause of first case - INFO: task hung ….</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73f6f8753ce533d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73f6f8753ce533d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dk1"/>
                </a:solidFill>
                <a:highlight>
                  <a:srgbClr val="FFFFFF"/>
                </a:highlight>
              </a:rPr>
              <a:t>vb2_fileio_data</a:t>
            </a:r>
            <a:endParaRPr sz="1000">
              <a:solidFill>
                <a:schemeClr val="dk1"/>
              </a:solidFill>
              <a:highlight>
                <a:srgbClr val="FFFFFF"/>
              </a:highlight>
            </a:endParaRPr>
          </a:p>
          <a:p>
            <a:pPr marL="0" lvl="0" indent="0" algn="l" rtl="0">
              <a:spcBef>
                <a:spcPts val="0"/>
              </a:spcBef>
              <a:spcAft>
                <a:spcPts val="0"/>
              </a:spcAft>
              <a:buNone/>
            </a:pPr>
            <a:r>
              <a:rPr lang="en"/>
              <a:t>https://git.kernel.org/pub/scm/linux/kernel/git/torvalds/linux.git/tree/include/media/videobuf2-core.h?id=9f51ae62c84a23ade0ba86457d30a30c9db0c50f#n509</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7311903240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731190324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73f6f8753ce533d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73f6f8753ce533d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673f6f8753ce533d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673f6f8753ce533d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673f6f8753ce533d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673f6f8753ce533d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73f6f8753ce533d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73f6f8753ce533d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73f6f8753ce533d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73f6f8753ce533d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73f6f8753ce533d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73f6f8753ce533d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73f6f8753ce533d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73f6f8753ce533d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673f6f8753ce533d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673f6f8753ce533d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Nlmsg_len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73f6f8753ce533d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673f6f8753ce533d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673f6f8753ce533d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673f6f8753ce533d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31190324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31190324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73f6f8753ce533d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73f6f8753ce533d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Similar bug - </a:t>
            </a:r>
            <a:r>
              <a:rPr lang="en" b="1" dirty="0">
                <a:solidFill>
                  <a:schemeClr val="dk1"/>
                </a:solidFill>
              </a:rPr>
              <a:t>KMSAN: </a:t>
            </a:r>
            <a:r>
              <a:rPr lang="en" b="1" dirty="0" err="1">
                <a:solidFill>
                  <a:schemeClr val="dk1"/>
                </a:solidFill>
              </a:rPr>
              <a:t>uninit</a:t>
            </a:r>
            <a:r>
              <a:rPr lang="en" b="1" dirty="0">
                <a:solidFill>
                  <a:schemeClr val="dk1"/>
                </a:solidFill>
              </a:rPr>
              <a:t>-value in </a:t>
            </a:r>
            <a:r>
              <a:rPr lang="en" b="1" dirty="0" err="1">
                <a:solidFill>
                  <a:schemeClr val="dk1"/>
                </a:solidFill>
              </a:rPr>
              <a:t>adu_disconnect</a:t>
            </a:r>
            <a:r>
              <a:rPr lang="en" dirty="0">
                <a:solidFill>
                  <a:schemeClr val="dk1"/>
                </a:solidFill>
              </a:rPr>
              <a:t>(</a:t>
            </a:r>
            <a:r>
              <a:rPr lang="en" u="sng" dirty="0">
                <a:solidFill>
                  <a:schemeClr val="hlink"/>
                </a:solidFill>
                <a:hlinkClick r:id="rId3"/>
              </a:rPr>
              <a:t>https://syzkaller.appspot.com/bug?id=befa2d2981443bf3cda57f1ca037fcf7d571e9f3</a:t>
            </a:r>
            <a:r>
              <a:rPr lang="en"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73f6f8753ce533d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73f6f8753ce533d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Normally, adu_release only decrease the open_count when adu device is still connected (the flag for adu device connection is that dev-&gt;udev is NULL or not). However, adu_disconnect races with adu_release, which makes adu device freed in advance. Then in adu_disconnect it triggers UAF and crashes</a:t>
            </a: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73f6f8753ce533d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673f6f8753ce533d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73f6f8753ce533d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673f6f8753ce533d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b2e24fb00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2e24fb00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2e24fb00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b2e24fb00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2e24fb00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2e24fb00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b2e24fb006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b2e24fb00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b2e24fb00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b2e24fb00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b2e24fb006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b2e24fb00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7752499bb0_2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7752499bb0_2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2e24fb006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2e24fb00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b2e24fb00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b2e24fb00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b2e24fb00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b2e24fb00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b2e24fb006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b2e24fb00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b2e24fb00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b2e24fb00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b2e24fb00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2e24fb00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b2e24fb00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b2e24fb00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b2e24fb006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b2e24fb00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b2e24fb006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b2e24fb00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b2e24fb006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b2e24fb00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752499bb0_2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7752499bb0_2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b2e24fb00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b2e24fb00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b2e24fb006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b2e24fb00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2e24fb00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2e24fb00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b2e24fb006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b2e24fb00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https://git.kernel.org/pub/scm/linux/kernel/git/torvalds/linux.git/commit/?id=e4f07120210a1794c1f1ae64d209a2fbc7bd2682</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b2e24fb006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b2e24fb006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b2e24fb006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b2e24fb00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b2e24fb006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b2e24fb006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b2e24fb006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b2e24fb00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b2e24fb006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b2e24fb00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b2e24fb006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b2e24fb006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7752499bb0_1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7752499bb0_1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2e24fb006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2e24fb00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b2e24fb006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b2e24fb00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b2e24fb006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b2e24fb006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abdb4313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abdb4313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b53e8e26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b53e8e26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bdb4313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bdb4313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b53e8e262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b53e8e262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bdb4313b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bdb4313b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b53e8e262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b53e8e26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abdb4313b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abdb4313b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2f712c13c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72f712c13c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extack uninitialized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732c0d77cd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732c0d77cd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https://git.kernel.org/pub/scm/linux/kernel/git/torvalds/linux.git/commit/?id=e9db4ef6bf4ca9894bb324c76e01b8f1a16b2650</a:t>
            </a:r>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b53e8e262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b53e8e262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abdb4313b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abdb4313b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b53e8e262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b53e8e262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abdb4313b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abdb4313b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b53e8e262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b53e8e262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abdb4313b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abdb4313b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b53e8e262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b53e8e262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bdb4313b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bdb4313b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b53e8e262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b53e8e262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bdb4313b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bdb4313b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32c0d77cd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32c0d77cd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b53e8e262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b53e8e262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abdb4313b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abdb4313b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b53e8e262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b53e8e262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abdb4313b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abdb4313b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53e8e262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53e8e262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abdb4313b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abdb4313b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b53e8e262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b53e8e262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b2e24fb006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b2e24fb006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Runtime environment</a:t>
            </a:r>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b2e24fb006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b2e24fb00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hid_disconnect &lt;- hid_hw_stop &lt;- … &lt;- device_del &lt;- hid_remove_device &lt;- hid_destroy_device</a:t>
            </a:r>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b2e24fb006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b2e24fb00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32c0d77cd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732c0d77cd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b2e24fb006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b2e24fb00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b2e24fb006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b2e24fb00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b2e24fb006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b2e24fb006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b2e24fb006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b2e24fb00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b2e24fb006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b2e24fb006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b2e24fb006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b2e24fb006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732c0d77cd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732c0d77cd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732c0d77cd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732c0d77cd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732c0d77cd_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732c0d77cd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a5ae1b9a2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a5ae1b9a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0ae3b7141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0ae3b714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behavior is the same. KASAN caused difference.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729e9bdab3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729e9bdab3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7311903240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7311903240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I switch the size of write system call, the behaviors will be also switched.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2f712c13c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2f712c13c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extack uninitialized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77c8d2813f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77c8d2813f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7752499bb0_16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7752499bb0_16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https://git.kernel.org/pub/scm/linux/kernel/git/torvalds/linux.git/commit/?id=b954f94023dcc61388c8384f0f14eb8e42c863c5</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752499bb0_1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752499bb0_1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7752499bb0_16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7752499bb0_1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752499bb0_16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752499bb0_16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https://git.kernel.org/pub/scm/linux/kernel/git/torvalds/linux.git/commit/?id=b954f94023dcc61388c8384f0f14eb8e42c863c5</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34d04027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734d04027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7311903240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7311903240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80ae3b7141_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80ae3b7141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729e9bdab3_3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729e9bdab3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72f712c13c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72f712c13c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 kernel paging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32653d6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32653d6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Uninitialized memory</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72f712c13c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72f712c13c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7311903240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7311903240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311903240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7311903240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311903240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7311903240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2f712c13c_8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72f712c13c_8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72f712c13c_8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72f712c13c_8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connect$l2tp(r2, &amp;(0x7f0000e71000)=@pppol2tpin6={0x18, 0x1, {0x0, r1, 0x3, 0x200000, 0x2, 0x0, {0xa, 0x4e21, 0x3, @mcast1={0xff, 0x1, [], 0x1}, 0x4}}}, 0x32)</a:t>
            </a:r>
            <a:endParaRPr/>
          </a:p>
          <a:p>
            <a:pPr marL="0" lvl="0" indent="0" algn="l" rtl="0">
              <a:spcBef>
                <a:spcPts val="0"/>
              </a:spcBef>
              <a:spcAft>
                <a:spcPts val="0"/>
              </a:spcAft>
              <a:buClr>
                <a:schemeClr val="dk1"/>
              </a:buClr>
              <a:buSzPts val="1100"/>
              <a:buFont typeface="Arial"/>
              <a:buNone/>
            </a:pPr>
            <a:r>
              <a:rPr lang="en">
                <a:solidFill>
                  <a:schemeClr val="dk1"/>
                </a:solidFill>
              </a:rPr>
              <a:t>The fd argument in l2tp_tunnel_create is “r1”</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2f712c13c_8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2f712c13c_8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72f712c13c_8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72f712c13c_8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72f712c13c_8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72f712c13c_8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Critical object: </a:t>
            </a:r>
            <a:r>
              <a:rPr lang="en" sz="1000">
                <a:solidFill>
                  <a:schemeClr val="dk1"/>
                </a:solidFill>
                <a:highlight>
                  <a:srgbClr val="FFFFFF"/>
                </a:highlight>
              </a:rPr>
              <a:t>hash_alg_common, chachapoly_req_ctx.</a:t>
            </a:r>
            <a:endParaRPr sz="1000">
              <a:solidFill>
                <a:schemeClr val="dk1"/>
              </a:solidFill>
              <a:highlight>
                <a:srgbClr val="FFFFFF"/>
              </a:highlight>
            </a:endParaRPr>
          </a:p>
          <a:p>
            <a:pPr marL="0" lvl="0" indent="0" algn="l" rtl="0">
              <a:spcBef>
                <a:spcPts val="0"/>
              </a:spcBef>
              <a:spcAft>
                <a:spcPts val="0"/>
              </a:spcAft>
              <a:buNone/>
            </a:pPr>
            <a:endParaRPr sz="1000">
              <a:solidFill>
                <a:schemeClr val="dk1"/>
              </a:solidFill>
              <a:highlight>
                <a:srgbClr val="FFFFFF"/>
              </a:highlight>
            </a:endParaRPr>
          </a:p>
          <a:p>
            <a:pPr marL="0" lvl="0" indent="0" algn="l" rtl="0">
              <a:spcBef>
                <a:spcPts val="0"/>
              </a:spcBef>
              <a:spcAft>
                <a:spcPts val="0"/>
              </a:spcAft>
              <a:buNone/>
            </a:pPr>
            <a:r>
              <a:rPr lang="en" sz="1000">
                <a:solidFill>
                  <a:schemeClr val="dk1"/>
                </a:solidFill>
                <a:highlight>
                  <a:srgbClr val="FFFFFF"/>
                </a:highlight>
              </a:rPr>
              <a:t>Case 1: AES is not supported in QEMU. not reproducable</a:t>
            </a:r>
            <a:endParaRPr sz="1000">
              <a:solidFill>
                <a:schemeClr val="dk1"/>
              </a:solidFill>
              <a:highlight>
                <a:srgbClr val="FFFFFF"/>
              </a:highlight>
            </a:endParaRPr>
          </a:p>
          <a:p>
            <a:pPr marL="0" lvl="0" indent="0" algn="l" rtl="0">
              <a:spcBef>
                <a:spcPts val="0"/>
              </a:spcBef>
              <a:spcAft>
                <a:spcPts val="0"/>
              </a:spcAft>
              <a:buNone/>
            </a:pPr>
            <a:r>
              <a:rPr lang="en" sz="1000">
                <a:solidFill>
                  <a:schemeClr val="dk1"/>
                </a:solidFill>
                <a:highlight>
                  <a:srgbClr val="FFFFFF"/>
                </a:highlight>
              </a:rPr>
              <a:t>Case 4 and 5 are reproducable.</a:t>
            </a:r>
            <a:endParaRPr sz="1000">
              <a:solidFill>
                <a:schemeClr val="dk1"/>
              </a:solidFill>
              <a:highlight>
                <a:srgbClr val="FFFFFF"/>
              </a:high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72f712c13c_8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72f712c13c_8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if the hash size is larger than POLY1305_DIGEST_SIZE, the larger hash value will overwrite `cryptlen` and </a:t>
            </a:r>
            <a:r>
              <a:rPr lang="en" b="1"/>
              <a:t>cause corruption when using `cryptlen` in other sites.</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32653d65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32653d65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752499bb0_1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752499bb0_1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72ff66e814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72ff66e81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a2f075fb0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a2f075fb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72f712c13c_8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72f712c13c_8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729e9bdab3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729e9bdab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https://groups.google.com/forum/#!msg/syzkaller-bugs/vw61nkmc1i4/Ik_d8J6aDAAJ</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72ff66e814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72ff66e814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list_del_rcu has not rcu invocation. The true reason is that two threads are executed </a:t>
            </a:r>
            <a:r>
              <a:rPr lang="en">
                <a:solidFill>
                  <a:schemeClr val="dk1"/>
                </a:solidFill>
              </a:rPr>
              <a:t>concurrently.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72ff66e814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72ff66e814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77c8d2813f_14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77c8d2813f_14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https://git.kernel.org/pub/scm/linux/kernel/git/torvalds/linux.git/commit/?id=0ad646c81b2182f7fa67ec0c8c825e0ee165696d</a:t>
            </a:r>
            <a:endParaRPr/>
          </a:p>
          <a:p>
            <a:pPr marL="0" lvl="0" indent="0" algn="l" rtl="0">
              <a:spcBef>
                <a:spcPts val="0"/>
              </a:spcBef>
              <a:spcAft>
                <a:spcPts val="0"/>
              </a:spcAft>
              <a:buNone/>
            </a:pPr>
            <a:r>
              <a:rPr lang="en" u="sng">
                <a:solidFill>
                  <a:schemeClr val="hlink"/>
                </a:solidFill>
                <a:hlinkClick r:id="rId4"/>
              </a:rPr>
              <a:t>https://git.kernel.org/pub/scm/linux/kernel/git/torvalds/linux.git/commit/?id=ee74d9967b829232723939cb7c9b100b29f6ec98</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77c8d2813f_14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77c8d2813f_14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https://lwn.net/Articles/566277/</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77c8d2813f_14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77c8d2813f_14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https://bugs.launchpad.net/ubuntu/+source/linux/+bug/1743792</a:t>
            </a:r>
            <a:endParaRPr/>
          </a:p>
          <a:p>
            <a:pPr marL="0" lvl="0" indent="0" algn="l" rtl="0">
              <a:spcBef>
                <a:spcPts val="0"/>
              </a:spcBef>
              <a:spcAft>
                <a:spcPts val="0"/>
              </a:spcAft>
              <a:buNone/>
            </a:pPr>
            <a:r>
              <a:rPr lang="en" u="sng">
                <a:solidFill>
                  <a:schemeClr val="hlink"/>
                </a:solidFill>
                <a:hlinkClick r:id="rId4"/>
              </a:rPr>
              <a:t>https://launchpadlibrarian.net/353789384/a.c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32653d65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32653d65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77c8d2813f_14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77c8d2813f_14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77c8d2813f_14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77c8d2813f_14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77c8d2813f_14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77c8d2813f_14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77c8d2813f_14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77c8d2813f_14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77c8d2813f_14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77c8d2813f_14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72f712c13c_8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72f712c13c_8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72f712c13c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72f712c13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72f712c13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72f712c13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72f712c13c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72f712c13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72f712c13c_8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72f712c13c_8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103.xml.rels><?xml version="1.0" encoding="UTF-8" standalone="yes"?>
<Relationships xmlns="http://schemas.openxmlformats.org/package/2006/relationships"><Relationship Id="rId3" Type="http://schemas.openxmlformats.org/officeDocument/2006/relationships/hyperlink" Target="https://syzkaller.appspot.com/bug?id=29bd73ed27734a53a46318ed8921a0087df8f5fd"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 Id="rId5" Type="http://schemas.openxmlformats.org/officeDocument/2006/relationships/hyperlink" Target="https://git.kernel.org/pub/scm/linux/kernel/git/torvalds/linux.git/commit/?id=c113187d38ff85dc302a1bb55864b203ebb2ba10" TargetMode="External"/><Relationship Id="rId4" Type="http://schemas.openxmlformats.org/officeDocument/2006/relationships/hyperlink" Target="https://syzkaller.appspot.com/bug?id=32f49c56127fb8eb57e0f02a9b8ef6114c28a2e9"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0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182.png"/></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1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8" Type="http://schemas.openxmlformats.org/officeDocument/2006/relationships/hyperlink" Target="https://syzkaller.appspot.com/bug?id=3b7409f639067d927b8ad1b11a5e08bae27061af" TargetMode="External"/><Relationship Id="rId3" Type="http://schemas.openxmlformats.org/officeDocument/2006/relationships/hyperlink" Target="https://syzkaller.appspot.com/bug?id=ee32cf977f38c81d4f471b1e30c96a586c680852" TargetMode="External"/><Relationship Id="rId7" Type="http://schemas.openxmlformats.org/officeDocument/2006/relationships/hyperlink" Target="https://syzkaller.appspot.com/bug?id=ac28e79ebf32468d06a19d301a9915b90e944373"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hyperlink" Target="https://syzkaller.appspot.com/bug?id=2b7237838ebf377bdd8aaaba436fd82bff37323e" TargetMode="External"/><Relationship Id="rId5" Type="http://schemas.openxmlformats.org/officeDocument/2006/relationships/hyperlink" Target="https://syzkaller.appspot.com/bug?id=554247914e3ccb78e7af7b3c26049e91ea7a0ae3" TargetMode="External"/><Relationship Id="rId4" Type="http://schemas.openxmlformats.org/officeDocument/2006/relationships/hyperlink" Target="https://syzkaller.appspot.com/bug?id=881bfdc11f4384d52ddb1524581894d1dde134eb"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1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2.xml"/><Relationship Id="rId1" Type="http://schemas.openxmlformats.org/officeDocument/2006/relationships/slideLayout" Target="../slideLayouts/slideLayout3.xml"/><Relationship Id="rId5" Type="http://schemas.openxmlformats.org/officeDocument/2006/relationships/image" Target="../media/image188.png"/><Relationship Id="rId4" Type="http://schemas.openxmlformats.org/officeDocument/2006/relationships/image" Target="../media/image187.png"/></Relationships>
</file>

<file path=ppt/slides/_rels/slide11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1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3.xml"/><Relationship Id="rId5" Type="http://schemas.openxmlformats.org/officeDocument/2006/relationships/image" Target="../media/image191.png"/><Relationship Id="rId4" Type="http://schemas.openxmlformats.org/officeDocument/2006/relationships/image" Target="../media/image187.png"/></Relationships>
</file>

<file path=ppt/slides/_rels/slide11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6.xml"/><Relationship Id="rId1" Type="http://schemas.openxmlformats.org/officeDocument/2006/relationships/slideLayout" Target="../slideLayouts/slideLayout3.xml"/><Relationship Id="rId5" Type="http://schemas.openxmlformats.org/officeDocument/2006/relationships/image" Target="../media/image193.png"/><Relationship Id="rId4" Type="http://schemas.openxmlformats.org/officeDocument/2006/relationships/image" Target="../media/image192.png"/></Relationships>
</file>

<file path=ppt/slides/_rels/slide117.xml.rels><?xml version="1.0" encoding="UTF-8" standalone="yes"?>
<Relationships xmlns="http://schemas.openxmlformats.org/package/2006/relationships"><Relationship Id="rId3" Type="http://schemas.openxmlformats.org/officeDocument/2006/relationships/hyperlink" Target="https://syzkaller.appspot.com/bug?id=0ddc4855f89da87f59777350563a486d8ef039d9" TargetMode="External"/><Relationship Id="rId7" Type="http://schemas.openxmlformats.org/officeDocument/2006/relationships/hyperlink" Target="https://syzkaller.appspot.com/bug?id=ddbb4727b47cfbd1160d3ef07e585603a18ae98f" TargetMode="External"/><Relationship Id="rId2" Type="http://schemas.openxmlformats.org/officeDocument/2006/relationships/notesSlide" Target="../notesSlides/notesSlide117.xml"/><Relationship Id="rId1" Type="http://schemas.openxmlformats.org/officeDocument/2006/relationships/slideLayout" Target="../slideLayouts/slideLayout3.xml"/><Relationship Id="rId6" Type="http://schemas.openxmlformats.org/officeDocument/2006/relationships/hyperlink" Target="https://syzkaller.appspot.com/bug?id=585fae98d901d5b81438ddff3ee7f9510562f104" TargetMode="External"/><Relationship Id="rId5" Type="http://schemas.openxmlformats.org/officeDocument/2006/relationships/hyperlink" Target="https://syzkaller.appspot.com/bug?id=88def480f8ec3781fb39b776b256fbb75b9e97d4" TargetMode="External"/><Relationship Id="rId4" Type="http://schemas.openxmlformats.org/officeDocument/2006/relationships/hyperlink" Target="https://syzkaller.appspot.com/bug?id=d1baeb189d38d5ba53517876c89b20d4e6857bc6"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195.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syzkaller.appspot.com/bug?id=01e2ff6d9443acf7b598410eb10734bc386ef957"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syzkaller.appspot.com/bug?id=bb7fa48ebde0db8e3fc683a47bb69ab1dca895bc" TargetMode="External"/><Relationship Id="rId4" Type="http://schemas.openxmlformats.org/officeDocument/2006/relationships/hyperlink" Target="https://syzkaller.appspot.com/bug?id=6fdb7f514dea85163c00cb3620008a6524e0171f"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198.png"/><Relationship Id="rId4" Type="http://schemas.openxmlformats.org/officeDocument/2006/relationships/image" Target="../media/image197.png"/></Relationships>
</file>

<file path=ppt/slides/_rels/slide12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1.xml"/><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2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2.xml"/><Relationship Id="rId1" Type="http://schemas.openxmlformats.org/officeDocument/2006/relationships/slideLayout" Target="../slideLayouts/slideLayout3.xml"/><Relationship Id="rId5" Type="http://schemas.openxmlformats.org/officeDocument/2006/relationships/image" Target="../media/image200.png"/><Relationship Id="rId4" Type="http://schemas.openxmlformats.org/officeDocument/2006/relationships/image" Target="../media/image204.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hyperlink" Target="https://syzkaller.appspot.com/bug?id=5f9ebbe93c13f1b568ad870c32571e836d17d40f" TargetMode="External"/><Relationship Id="rId2" Type="http://schemas.openxmlformats.org/officeDocument/2006/relationships/notesSlide" Target="../notesSlides/notesSlide127.xml"/><Relationship Id="rId1" Type="http://schemas.openxmlformats.org/officeDocument/2006/relationships/slideLayout" Target="../slideLayouts/slideLayout3.xml"/><Relationship Id="rId5" Type="http://schemas.openxmlformats.org/officeDocument/2006/relationships/hyperlink" Target="https://git.kernel.org/pub/scm/linux/kernel/git/torvalds/linux.git/commit/?id=81e98370293afcb58340ce8bd71af7b97f925c26" TargetMode="External"/><Relationship Id="rId4" Type="http://schemas.openxmlformats.org/officeDocument/2006/relationships/hyperlink" Target="https://syzkaller.appspot.com/bug?id=7ee0d0c658bbe261aa2393f2930bbf6763304f04"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128.xml"/><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2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30.xml"/><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31.xml.rels><?xml version="1.0" encoding="UTF-8" standalone="yes"?>
<Relationships xmlns="http://schemas.openxmlformats.org/package/2006/relationships"><Relationship Id="rId3" Type="http://schemas.openxmlformats.org/officeDocument/2006/relationships/hyperlink" Target="https://syzkaller.appspot.com/bug?id=aa7e496533e1fb4871793a15bac6b7f7be4b9dea" TargetMode="External"/><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hyperlink" Target="https://syzkaller.appspot.com/bug?id=9390e51ab2a97c5d58ff3cbaeef96b286e337784"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32.xml"/><Relationship Id="rId1" Type="http://schemas.openxmlformats.org/officeDocument/2006/relationships/slideLayout" Target="../slideLayouts/slideLayout3.xml"/><Relationship Id="rId4" Type="http://schemas.openxmlformats.org/officeDocument/2006/relationships/image" Target="../media/image219.png"/></Relationships>
</file>

<file path=ppt/slides/_rels/slide1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3.xml"/><Relationship Id="rId1" Type="http://schemas.openxmlformats.org/officeDocument/2006/relationships/slideLayout" Target="../slideLayouts/slideLayout3.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225.png"/></Relationships>
</file>

<file path=ppt/slides/_rels/slide13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35.xml"/><Relationship Id="rId1" Type="http://schemas.openxmlformats.org/officeDocument/2006/relationships/slideLayout" Target="../slideLayouts/slideLayout3.xml"/><Relationship Id="rId4" Type="http://schemas.openxmlformats.org/officeDocument/2006/relationships/image" Target="../media/image227.png"/></Relationships>
</file>

<file path=ppt/slides/_rels/slide13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36.xml"/><Relationship Id="rId1" Type="http://schemas.openxmlformats.org/officeDocument/2006/relationships/slideLayout" Target="../slideLayouts/slideLayout3.xml"/><Relationship Id="rId4" Type="http://schemas.openxmlformats.org/officeDocument/2006/relationships/image" Target="../media/image229.png"/></Relationships>
</file>

<file path=ppt/slides/_rels/slide137.xml.rels><?xml version="1.0" encoding="UTF-8" standalone="yes"?>
<Relationships xmlns="http://schemas.openxmlformats.org/package/2006/relationships"><Relationship Id="rId3" Type="http://schemas.openxmlformats.org/officeDocument/2006/relationships/hyperlink" Target="https://syzkaller.appspot.com/bug?id=31414058ad84ac10fbdc054b3ae284fd10c751b4" TargetMode="External"/><Relationship Id="rId2" Type="http://schemas.openxmlformats.org/officeDocument/2006/relationships/notesSlide" Target="../notesSlides/notesSlide137.xml"/><Relationship Id="rId1" Type="http://schemas.openxmlformats.org/officeDocument/2006/relationships/slideLayout" Target="../slideLayouts/slideLayout3.xml"/><Relationship Id="rId5" Type="http://schemas.openxmlformats.org/officeDocument/2006/relationships/hyperlink" Target="https://syzkaller.appspot.com/bug?id=3f975b00adc42fac2f19b817499b5addb406fc26" TargetMode="External"/><Relationship Id="rId4" Type="http://schemas.openxmlformats.org/officeDocument/2006/relationships/hyperlink" Target="https://syzkaller.appspot.com/bug?id=ec52e0612fe45b6efa839df8d0d2d20427cb7dd5" TargetMode="External"/></Relationships>
</file>

<file path=ppt/slides/_rels/slide138.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38.xml"/><Relationship Id="rId1" Type="http://schemas.openxmlformats.org/officeDocument/2006/relationships/slideLayout" Target="../slideLayouts/slideLayout3.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3" Type="http://schemas.openxmlformats.org/officeDocument/2006/relationships/hyperlink" Target="https://syzkaller.appspot.com/bug?id=2c039ed96840fcfe469c2c5c5fc0bef92e5c9a23" TargetMode="External"/><Relationship Id="rId2" Type="http://schemas.openxmlformats.org/officeDocument/2006/relationships/notesSlide" Target="../notesSlides/notesSlide140.xml"/><Relationship Id="rId1" Type="http://schemas.openxmlformats.org/officeDocument/2006/relationships/slideLayout" Target="../slideLayouts/slideLayout3.xml"/><Relationship Id="rId4" Type="http://schemas.openxmlformats.org/officeDocument/2006/relationships/hyperlink" Target="https://syzkaller.appspot.com/bug?id=3490860a465e6b39227c6906f0ef2d40ad4d5bb1"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237.png"/></Relationships>
</file>

<file path=ppt/slides/_rels/slide14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42.xml"/><Relationship Id="rId1" Type="http://schemas.openxmlformats.org/officeDocument/2006/relationships/slideLayout" Target="../slideLayouts/slideLayout3.xml"/><Relationship Id="rId4" Type="http://schemas.openxmlformats.org/officeDocument/2006/relationships/image" Target="../media/image239.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hyperlink" Target="https://syzkaller.appspot.com/bug?id=590fe6cae15b1d8d641132914cf521a452d73744"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hyperlink" Target="https://syzkaller.appspot.com/bug?id=908e979198858d1e07b38c4db2600bc20551b15e"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45.xml"/><Relationship Id="rId1" Type="http://schemas.openxmlformats.org/officeDocument/2006/relationships/slideLayout" Target="../slideLayouts/slideLayout3.xml"/><Relationship Id="rId4" Type="http://schemas.openxmlformats.org/officeDocument/2006/relationships/image" Target="../media/image241.png"/></Relationships>
</file>

<file path=ppt/slides/_rels/slide14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46.xml"/><Relationship Id="rId1" Type="http://schemas.openxmlformats.org/officeDocument/2006/relationships/slideLayout" Target="../slideLayouts/slideLayout3.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4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47.xml"/><Relationship Id="rId1" Type="http://schemas.openxmlformats.org/officeDocument/2006/relationships/slideLayout" Target="../slideLayouts/slideLayout3.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48.xml.rels><?xml version="1.0" encoding="UTF-8" standalone="yes"?>
<Relationships xmlns="http://schemas.openxmlformats.org/package/2006/relationships"><Relationship Id="rId3" Type="http://schemas.openxmlformats.org/officeDocument/2006/relationships/hyperlink" Target="https://syzkaller.appspot.com/bug?id=c14270323f22e896228f470164aac59114d388be" TargetMode="External"/><Relationship Id="rId7" Type="http://schemas.openxmlformats.org/officeDocument/2006/relationships/hyperlink" Target="https://syzkaller.appspot.com/bug?id=001410d947fa7742a85647e596c45661118c7d24" TargetMode="External"/><Relationship Id="rId2" Type="http://schemas.openxmlformats.org/officeDocument/2006/relationships/notesSlide" Target="../notesSlides/notesSlide148.xml"/><Relationship Id="rId1" Type="http://schemas.openxmlformats.org/officeDocument/2006/relationships/slideLayout" Target="../slideLayouts/slideLayout3.xml"/><Relationship Id="rId6" Type="http://schemas.openxmlformats.org/officeDocument/2006/relationships/hyperlink" Target="https://syzkaller.appspot.com/bug?id=751ed5b74aa9a00ac4b39c32881fd32d6f6b875c" TargetMode="External"/><Relationship Id="rId5" Type="http://schemas.openxmlformats.org/officeDocument/2006/relationships/hyperlink" Target="https://syzkaller.appspot.com/bug?id=1b726e0a253ee75e902d090f68705da3d42d6ae0" TargetMode="External"/><Relationship Id="rId4" Type="http://schemas.openxmlformats.org/officeDocument/2006/relationships/hyperlink" Target="https://syzkaller.appspot.com/bug?id=f668a9aa79ed08cc1f386be0930a529f285a4ec8"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49.xml"/><Relationship Id="rId1" Type="http://schemas.openxmlformats.org/officeDocument/2006/relationships/slideLayout" Target="../slideLayouts/slideLayout3.xml"/><Relationship Id="rId4" Type="http://schemas.openxmlformats.org/officeDocument/2006/relationships/image" Target="../media/image25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50.xml"/><Relationship Id="rId1" Type="http://schemas.openxmlformats.org/officeDocument/2006/relationships/slideLayout" Target="../slideLayouts/slideLayout3.xml"/><Relationship Id="rId5" Type="http://schemas.openxmlformats.org/officeDocument/2006/relationships/image" Target="../media/image254.png"/><Relationship Id="rId4" Type="http://schemas.openxmlformats.org/officeDocument/2006/relationships/image" Target="../media/image253.png"/></Relationships>
</file>

<file path=ppt/slides/_rels/slide15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52.xml"/><Relationship Id="rId1" Type="http://schemas.openxmlformats.org/officeDocument/2006/relationships/slideLayout" Target="../slideLayouts/slideLayout3.xml"/><Relationship Id="rId4" Type="http://schemas.openxmlformats.org/officeDocument/2006/relationships/image" Target="../media/image256.png"/></Relationships>
</file>

<file path=ppt/slides/_rels/slide15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53.xml"/><Relationship Id="rId1" Type="http://schemas.openxmlformats.org/officeDocument/2006/relationships/slideLayout" Target="../slideLayouts/slideLayout3.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15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54.xml"/><Relationship Id="rId1" Type="http://schemas.openxmlformats.org/officeDocument/2006/relationships/slideLayout" Target="../slideLayouts/slideLayout3.xml"/><Relationship Id="rId4" Type="http://schemas.openxmlformats.org/officeDocument/2006/relationships/image" Target="../media/image262.png"/></Relationships>
</file>

<file path=ppt/slides/_rels/slide15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55.xml"/><Relationship Id="rId1" Type="http://schemas.openxmlformats.org/officeDocument/2006/relationships/slideLayout" Target="../slideLayouts/slideLayout3.xml"/><Relationship Id="rId4" Type="http://schemas.openxmlformats.org/officeDocument/2006/relationships/image" Target="../media/image263.png"/></Relationships>
</file>

<file path=ppt/slides/_rels/slide15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7.xml"/><Relationship Id="rId1" Type="http://schemas.openxmlformats.org/officeDocument/2006/relationships/slideLayout" Target="../slideLayouts/slideLayout3.xml"/><Relationship Id="rId4" Type="http://schemas.openxmlformats.org/officeDocument/2006/relationships/image" Target="../media/image266.png"/></Relationships>
</file>

<file path=ppt/slides/_rels/slide158.xml.rels><?xml version="1.0" encoding="UTF-8" standalone="yes"?>
<Relationships xmlns="http://schemas.openxmlformats.org/package/2006/relationships"><Relationship Id="rId3" Type="http://schemas.openxmlformats.org/officeDocument/2006/relationships/hyperlink" Target="https://syzkaller.appspot.com/bug?id=7d94a8aa46eade48c455ab24931b7eb7ca648084"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hyperlink" Target="https://syzkaller.appspot.com/bug?id=06f8ce77860c6fe078de13cb004b226ec790d40a"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59.xml"/><Relationship Id="rId1" Type="http://schemas.openxmlformats.org/officeDocument/2006/relationships/slideLayout" Target="../slideLayouts/slideLayout3.xml"/><Relationship Id="rId4" Type="http://schemas.openxmlformats.org/officeDocument/2006/relationships/image" Target="../media/image26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273.png"/><Relationship Id="rId2" Type="http://schemas.openxmlformats.org/officeDocument/2006/relationships/notesSlide" Target="../notesSlides/notesSlide160.xml"/><Relationship Id="rId1" Type="http://schemas.openxmlformats.org/officeDocument/2006/relationships/slideLayout" Target="../slideLayouts/slideLayout3.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16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8" Type="http://schemas.openxmlformats.org/officeDocument/2006/relationships/hyperlink" Target="https://syzkaller.appspot.com/bug?id=053aa6329cf248b8bf3b89f8e56ad0eb49a9f557" TargetMode="External"/><Relationship Id="rId3" Type="http://schemas.openxmlformats.org/officeDocument/2006/relationships/hyperlink" Target="https://syzkaller.appspot.com/bug?id=de28cb0e686acfa1c9dbad1e11cbb0ac9b05caf2" TargetMode="External"/><Relationship Id="rId7" Type="http://schemas.openxmlformats.org/officeDocument/2006/relationships/hyperlink" Target="https://syzkaller.appspot.com/bug?id=426083b1e91873f7dc28032bfa16cbd46695cc17" TargetMode="External"/><Relationship Id="rId2" Type="http://schemas.openxmlformats.org/officeDocument/2006/relationships/notesSlide" Target="../notesSlides/notesSlide163.xml"/><Relationship Id="rId1" Type="http://schemas.openxmlformats.org/officeDocument/2006/relationships/slideLayout" Target="../slideLayouts/slideLayout3.xml"/><Relationship Id="rId6" Type="http://schemas.openxmlformats.org/officeDocument/2006/relationships/hyperlink" Target="https://syzkaller.appspot.com/bug?id=9417e404968b99cb6f2ffdfc36319b5b0117cc90" TargetMode="External"/><Relationship Id="rId5" Type="http://schemas.openxmlformats.org/officeDocument/2006/relationships/hyperlink" Target="https://syzkaller.appspot.com/bug?id=99a9d9b2602803fa1f4301f4b8152ed92d9ae5ed" TargetMode="External"/><Relationship Id="rId4" Type="http://schemas.openxmlformats.org/officeDocument/2006/relationships/hyperlink" Target="https://syzkaller.appspot.com/bug?id=cc43803b86884fa3a3ba67d2a88b8d05251bbf76"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4.xml"/><Relationship Id="rId1" Type="http://schemas.openxmlformats.org/officeDocument/2006/relationships/slideLayout" Target="../slideLayouts/slideLayout3.xml"/><Relationship Id="rId5" Type="http://schemas.openxmlformats.org/officeDocument/2006/relationships/image" Target="../media/image278.png"/><Relationship Id="rId4" Type="http://schemas.openxmlformats.org/officeDocument/2006/relationships/image" Target="../media/image277.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67.xml"/><Relationship Id="rId1" Type="http://schemas.openxmlformats.org/officeDocument/2006/relationships/slideLayout" Target="../slideLayouts/slideLayout3.xml"/><Relationship Id="rId4" Type="http://schemas.openxmlformats.org/officeDocument/2006/relationships/image" Target="../media/image280.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69.xml"/><Relationship Id="rId1" Type="http://schemas.openxmlformats.org/officeDocument/2006/relationships/slideLayout" Target="../slideLayouts/slideLayout3.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hyperlink" Target="https://syzkaller.appspot.com/bug?id=247a5fa16b0c71424d2447c4190e2d60062cbaaf" TargetMode="External"/><Relationship Id="rId2" Type="http://schemas.openxmlformats.org/officeDocument/2006/relationships/notesSlide" Target="../notesSlides/notesSlide170.xml"/><Relationship Id="rId1" Type="http://schemas.openxmlformats.org/officeDocument/2006/relationships/slideLayout" Target="../slideLayouts/slideLayout3.xml"/><Relationship Id="rId6" Type="http://schemas.openxmlformats.org/officeDocument/2006/relationships/hyperlink" Target="https://syzkaller.appspot.com/bug?id=e65349bf521316a169c92614cbc68d53ac1f2bed" TargetMode="External"/><Relationship Id="rId5" Type="http://schemas.openxmlformats.org/officeDocument/2006/relationships/hyperlink" Target="https://syzkaller.appspot.com/bug?id=0df4c1a9c14776f5fd163180e3580ad88b32649a" TargetMode="External"/><Relationship Id="rId4" Type="http://schemas.openxmlformats.org/officeDocument/2006/relationships/hyperlink" Target="https://syzkaller.appspot.com/bug?id=5853d151d0e95c050433de452286edd31a17b350"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71.xml"/><Relationship Id="rId1" Type="http://schemas.openxmlformats.org/officeDocument/2006/relationships/slideLayout" Target="../slideLayouts/slideLayout3.xml"/><Relationship Id="rId4" Type="http://schemas.openxmlformats.org/officeDocument/2006/relationships/image" Target="../media/image286.png"/></Relationships>
</file>

<file path=ppt/slides/_rels/slide17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74.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17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8" Type="http://schemas.openxmlformats.org/officeDocument/2006/relationships/hyperlink" Target="https://syzkaller.appspot.com/bug?id=a2294a8a464dbf144cef75da99ee961e3da16645" TargetMode="External"/><Relationship Id="rId3" Type="http://schemas.openxmlformats.org/officeDocument/2006/relationships/hyperlink" Target="https://syzkaller.appspot.com/bug?id=d75bc1468fb7ff9c2fa47437f4f1dc87ec7d8094" TargetMode="External"/><Relationship Id="rId7" Type="http://schemas.openxmlformats.org/officeDocument/2006/relationships/hyperlink" Target="https://syzkaller.appspot.com/bug?id=abc1238fab98d70fac67a5ce16a4cf9b5874af36" TargetMode="External"/><Relationship Id="rId12" Type="http://schemas.openxmlformats.org/officeDocument/2006/relationships/hyperlink" Target="https://syzkaller.appspot.com/bug?id=1110cb6dda2f073eded0cde9420c0be2f2c304f8" TargetMode="External"/><Relationship Id="rId2" Type="http://schemas.openxmlformats.org/officeDocument/2006/relationships/notesSlide" Target="../notesSlides/notesSlide176.xml"/><Relationship Id="rId1" Type="http://schemas.openxmlformats.org/officeDocument/2006/relationships/slideLayout" Target="../slideLayouts/slideLayout3.xml"/><Relationship Id="rId6" Type="http://schemas.openxmlformats.org/officeDocument/2006/relationships/hyperlink" Target="https://syzkaller.appspot.com/bug?id=b51e04192b80d2a4cc9580111ecdc9e8ecf95be7" TargetMode="External"/><Relationship Id="rId11" Type="http://schemas.openxmlformats.org/officeDocument/2006/relationships/hyperlink" Target="https://syzkaller.appspot.com/bug?id=46ab4d83f21d42d1287c3819ab42ab836f8a0f8d" TargetMode="External"/><Relationship Id="rId5" Type="http://schemas.openxmlformats.org/officeDocument/2006/relationships/hyperlink" Target="https://syzkaller.appspot.com/bug?id=be41d122da4313e580ce71f262441a4d236bbe69" TargetMode="External"/><Relationship Id="rId10" Type="http://schemas.openxmlformats.org/officeDocument/2006/relationships/hyperlink" Target="https://syzkaller.appspot.com/bug?id=6aa72986d903072d9b58b571b75724447924488d" TargetMode="External"/><Relationship Id="rId4" Type="http://schemas.openxmlformats.org/officeDocument/2006/relationships/hyperlink" Target="https://syzkaller.appspot.com/bug?id=d4fdd5095c5a49cec388a13fa966994a3a92e397" TargetMode="External"/><Relationship Id="rId9" Type="http://schemas.openxmlformats.org/officeDocument/2006/relationships/hyperlink" Target="https://syzkaller.appspot.com/bug?id=7a6268da369197298e174833494e81a878325ff0" TargetMode="Externa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78.xml"/><Relationship Id="rId1" Type="http://schemas.openxmlformats.org/officeDocument/2006/relationships/slideLayout" Target="../slideLayouts/slideLayout3.xml"/><Relationship Id="rId5" Type="http://schemas.openxmlformats.org/officeDocument/2006/relationships/image" Target="../media/image294.png"/><Relationship Id="rId4" Type="http://schemas.openxmlformats.org/officeDocument/2006/relationships/image" Target="../media/image293.png"/></Relationships>
</file>

<file path=ppt/slides/_rels/slide17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9.xml"/><Relationship Id="rId1" Type="http://schemas.openxmlformats.org/officeDocument/2006/relationships/slideLayout" Target="../slideLayouts/slideLayout3.xml"/><Relationship Id="rId4" Type="http://schemas.openxmlformats.org/officeDocument/2006/relationships/image" Target="../media/image296.png"/></Relationships>
</file>

<file path=ppt/slides/_rels/slide18.xml.rels><?xml version="1.0" encoding="UTF-8" standalone="yes"?>
<Relationships xmlns="http://schemas.openxmlformats.org/package/2006/relationships"><Relationship Id="rId3" Type="http://schemas.openxmlformats.org/officeDocument/2006/relationships/hyperlink" Target="https://syzkaller.appspot.com/bug?id=ea6a3225be87d7228976b8088945fb6da3c92fc4"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git.kernel.org/pub/scm/linux/kernel/git/torvalds/linux.git/commit/?id=6d37fa49da1e8db8fb1995be22ac837ca41ac8a8" TargetMode="External"/><Relationship Id="rId4" Type="http://schemas.openxmlformats.org/officeDocument/2006/relationships/hyperlink" Target="https://syzkaller.appspot.com/bug?id=9824322d106666c1f8ebeb8fa329b91dea75b390"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80.xml"/><Relationship Id="rId1" Type="http://schemas.openxmlformats.org/officeDocument/2006/relationships/slideLayout" Target="../slideLayouts/slideLayout3.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18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81.xml"/><Relationship Id="rId1" Type="http://schemas.openxmlformats.org/officeDocument/2006/relationships/slideLayout" Target="../slideLayouts/slideLayout3.xml"/><Relationship Id="rId4" Type="http://schemas.openxmlformats.org/officeDocument/2006/relationships/image" Target="../media/image302.png"/></Relationships>
</file>

<file path=ppt/slides/_rels/slide18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82.xml"/><Relationship Id="rId1" Type="http://schemas.openxmlformats.org/officeDocument/2006/relationships/slideLayout" Target="../slideLayouts/slideLayout3.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18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83.xml"/><Relationship Id="rId1" Type="http://schemas.openxmlformats.org/officeDocument/2006/relationships/slideLayout" Target="../slideLayouts/slideLayout3.xml"/><Relationship Id="rId6" Type="http://schemas.openxmlformats.org/officeDocument/2006/relationships/image" Target="../media/image309.png"/><Relationship Id="rId5" Type="http://schemas.openxmlformats.org/officeDocument/2006/relationships/image" Target="../media/image304.png"/><Relationship Id="rId4" Type="http://schemas.openxmlformats.org/officeDocument/2006/relationships/image" Target="../media/image308.png"/></Relationships>
</file>

<file path=ppt/slides/_rels/slide18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84.xml"/><Relationship Id="rId1" Type="http://schemas.openxmlformats.org/officeDocument/2006/relationships/slideLayout" Target="../slideLayouts/slideLayout3.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18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85.xml"/><Relationship Id="rId1" Type="http://schemas.openxmlformats.org/officeDocument/2006/relationships/slideLayout" Target="../slideLayouts/slideLayout3.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8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186.xml"/><Relationship Id="rId1" Type="http://schemas.openxmlformats.org/officeDocument/2006/relationships/slideLayout" Target="../slideLayouts/slideLayout3.xml"/><Relationship Id="rId5" Type="http://schemas.openxmlformats.org/officeDocument/2006/relationships/image" Target="../media/image300.png"/><Relationship Id="rId4" Type="http://schemas.openxmlformats.org/officeDocument/2006/relationships/image" Target="../media/image318.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hyperlink" Target="https://syzkaller.appspot.com/bug?id=b6f951f90b047b1a46846b9772ccd77a51ac4c35" TargetMode="External"/><Relationship Id="rId7" Type="http://schemas.openxmlformats.org/officeDocument/2006/relationships/hyperlink" Target="https://syzkaller.appspot.com/bug?id=35d6bc3fe6f43d63357b5d70379d196aa420d6b7" TargetMode="External"/><Relationship Id="rId2" Type="http://schemas.openxmlformats.org/officeDocument/2006/relationships/notesSlide" Target="../notesSlides/notesSlide188.xml"/><Relationship Id="rId1" Type="http://schemas.openxmlformats.org/officeDocument/2006/relationships/slideLayout" Target="../slideLayouts/slideLayout3.xml"/><Relationship Id="rId6" Type="http://schemas.openxmlformats.org/officeDocument/2006/relationships/hyperlink" Target="https://syzkaller.appspot.com/bug?id=4ffee6ac0fb5068b34959147b4d492bad89e98ab" TargetMode="External"/><Relationship Id="rId5" Type="http://schemas.openxmlformats.org/officeDocument/2006/relationships/hyperlink" Target="https://syzkaller.appspot.com/bug?id=44bc727f1e55f249c97e876dd9163484c889b3ad" TargetMode="External"/><Relationship Id="rId4" Type="http://schemas.openxmlformats.org/officeDocument/2006/relationships/hyperlink" Target="https://syzkaller.appspot.com/bug?id=521a764b3fc8145496efa50600dfe2a67e49b90b"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89.xml"/><Relationship Id="rId1" Type="http://schemas.openxmlformats.org/officeDocument/2006/relationships/slideLayout" Target="../slideLayouts/slideLayout3.xml"/><Relationship Id="rId4" Type="http://schemas.openxmlformats.org/officeDocument/2006/relationships/image" Target="../media/image32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90.xml"/><Relationship Id="rId1" Type="http://schemas.openxmlformats.org/officeDocument/2006/relationships/slideLayout" Target="../slideLayouts/slideLayout3.xml"/><Relationship Id="rId5" Type="http://schemas.openxmlformats.org/officeDocument/2006/relationships/image" Target="../media/image323.png"/><Relationship Id="rId4" Type="http://schemas.openxmlformats.org/officeDocument/2006/relationships/image" Target="../media/image322.png"/></Relationships>
</file>

<file path=ppt/slides/_rels/slide19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91.xml"/><Relationship Id="rId1" Type="http://schemas.openxmlformats.org/officeDocument/2006/relationships/slideLayout" Target="../slideLayouts/slideLayout3.xml"/><Relationship Id="rId5" Type="http://schemas.openxmlformats.org/officeDocument/2006/relationships/image" Target="../media/image326.png"/><Relationship Id="rId4" Type="http://schemas.openxmlformats.org/officeDocument/2006/relationships/image" Target="../media/image325.png"/></Relationships>
</file>

<file path=ppt/slides/_rels/slide192.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92.xml"/><Relationship Id="rId1" Type="http://schemas.openxmlformats.org/officeDocument/2006/relationships/slideLayout" Target="../slideLayouts/slideLayout3.xml"/><Relationship Id="rId5" Type="http://schemas.openxmlformats.org/officeDocument/2006/relationships/image" Target="../media/image326.png"/><Relationship Id="rId4" Type="http://schemas.openxmlformats.org/officeDocument/2006/relationships/image" Target="../media/image325.png"/></Relationships>
</file>

<file path=ppt/slides/_rels/slide19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93.xml"/><Relationship Id="rId1" Type="http://schemas.openxmlformats.org/officeDocument/2006/relationships/slideLayout" Target="../slideLayouts/slideLayout3.xml"/><Relationship Id="rId4" Type="http://schemas.openxmlformats.org/officeDocument/2006/relationships/image" Target="../media/image328.png"/></Relationships>
</file>

<file path=ppt/slides/_rels/slide194.xml.rels><?xml version="1.0" encoding="UTF-8" standalone="yes"?>
<Relationships xmlns="http://schemas.openxmlformats.org/package/2006/relationships"><Relationship Id="rId3" Type="http://schemas.openxmlformats.org/officeDocument/2006/relationships/hyperlink" Target="https://syzkaller.appspot.com/bug?id=fa551e80818a9ef8f55c0c90cdacad1fcf141496" TargetMode="External"/><Relationship Id="rId2" Type="http://schemas.openxmlformats.org/officeDocument/2006/relationships/notesSlide" Target="../notesSlides/notesSlide194.xml"/><Relationship Id="rId1" Type="http://schemas.openxmlformats.org/officeDocument/2006/relationships/slideLayout" Target="../slideLayouts/slideLayout3.xml"/><Relationship Id="rId4" Type="http://schemas.openxmlformats.org/officeDocument/2006/relationships/hyperlink" Target="https://syzkaller.appspot.com/bug?id=428c8ed806e13ec9b238250c2ef00807571716ba" TargetMode="External"/></Relationships>
</file>

<file path=ppt/slides/_rels/slide19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195.xml"/><Relationship Id="rId1" Type="http://schemas.openxmlformats.org/officeDocument/2006/relationships/slideLayout" Target="../slideLayouts/slideLayout3.xml"/><Relationship Id="rId5" Type="http://schemas.openxmlformats.org/officeDocument/2006/relationships/image" Target="../media/image331.png"/><Relationship Id="rId4" Type="http://schemas.openxmlformats.org/officeDocument/2006/relationships/image" Target="../media/image330.png"/></Relationships>
</file>

<file path=ppt/slides/_rels/slide196.xml.rels><?xml version="1.0" encoding="UTF-8" standalone="yes"?>
<Relationships xmlns="http://schemas.openxmlformats.org/package/2006/relationships"><Relationship Id="rId3" Type="http://schemas.openxmlformats.org/officeDocument/2006/relationships/hyperlink" Target="https://syzkaller.appspot.com/bug?id=4cf5ee79b52a4797c5bd40a58bd6ab243d40de48" TargetMode="External"/><Relationship Id="rId2" Type="http://schemas.openxmlformats.org/officeDocument/2006/relationships/notesSlide" Target="../notesSlides/notesSlide196.xml"/><Relationship Id="rId1" Type="http://schemas.openxmlformats.org/officeDocument/2006/relationships/slideLayout" Target="../slideLayouts/slideLayout3.xml"/><Relationship Id="rId4" Type="http://schemas.openxmlformats.org/officeDocument/2006/relationships/hyperlink" Target="https://syzkaller.appspot.com/bug?id=116fe3d309b59e4276d16112ac9aa708f9ace8fc"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197.xml"/><Relationship Id="rId1" Type="http://schemas.openxmlformats.org/officeDocument/2006/relationships/slideLayout" Target="../slideLayouts/slideLayout3.xml"/><Relationship Id="rId5" Type="http://schemas.openxmlformats.org/officeDocument/2006/relationships/image" Target="../media/image334.png"/><Relationship Id="rId4" Type="http://schemas.openxmlformats.org/officeDocument/2006/relationships/image" Target="../media/image333.png"/></Relationships>
</file>

<file path=ppt/slides/_rels/slide19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198.xml"/><Relationship Id="rId1" Type="http://schemas.openxmlformats.org/officeDocument/2006/relationships/slideLayout" Target="../slideLayouts/slideLayout3.xml"/><Relationship Id="rId5" Type="http://schemas.openxmlformats.org/officeDocument/2006/relationships/image" Target="../media/image335.png"/><Relationship Id="rId4" Type="http://schemas.openxmlformats.org/officeDocument/2006/relationships/image" Target="../media/image333.png"/></Relationships>
</file>

<file path=ppt/slides/_rels/slide19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199.xml"/><Relationship Id="rId1" Type="http://schemas.openxmlformats.org/officeDocument/2006/relationships/slideLayout" Target="../slideLayouts/slideLayout3.xml"/><Relationship Id="rId4" Type="http://schemas.openxmlformats.org/officeDocument/2006/relationships/image" Target="../media/image333.png"/></Relationships>
</file>

<file path=ppt/slides/_rels/slide2.xml.rels><?xml version="1.0" encoding="UTF-8" standalone="yes"?>
<Relationships xmlns="http://schemas.openxmlformats.org/package/2006/relationships"><Relationship Id="rId3" Type="http://schemas.openxmlformats.org/officeDocument/2006/relationships/hyperlink" Target="https://syzkaller.appspot.com/bug?id=502c872feb9bbb5ad6494c349c7faa87a9f1777b"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syzkaller.appspot.com/bug?id=5ea2c9ac96fc3c1da4d7ee9572c8c7ed229f1b1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00.xml.rels><?xml version="1.0" encoding="UTF-8" standalone="yes"?>
<Relationships xmlns="http://schemas.openxmlformats.org/package/2006/relationships"><Relationship Id="rId3" Type="http://schemas.openxmlformats.org/officeDocument/2006/relationships/hyperlink" Target="https://syzkaller.appspot.com/bug?id=229e0b718232b004dfddaeac61d8d66990ed247a" TargetMode="External"/><Relationship Id="rId2" Type="http://schemas.openxmlformats.org/officeDocument/2006/relationships/notesSlide" Target="../notesSlides/notesSlide200.xml"/><Relationship Id="rId1" Type="http://schemas.openxmlformats.org/officeDocument/2006/relationships/slideLayout" Target="../slideLayouts/slideLayout3.xml"/><Relationship Id="rId4" Type="http://schemas.openxmlformats.org/officeDocument/2006/relationships/hyperlink" Target="https://syzkaller.appspot.com/bug?id=ab72104359c8066fb418e18d9227eb00b677360a" TargetMode="Externa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202.xml"/><Relationship Id="rId1" Type="http://schemas.openxmlformats.org/officeDocument/2006/relationships/slideLayout" Target="../slideLayouts/slideLayout3.xml"/><Relationship Id="rId6" Type="http://schemas.openxmlformats.org/officeDocument/2006/relationships/image" Target="../media/image339.png"/><Relationship Id="rId5" Type="http://schemas.openxmlformats.org/officeDocument/2006/relationships/image" Target="../media/image338.png"/><Relationship Id="rId4" Type="http://schemas.openxmlformats.org/officeDocument/2006/relationships/image" Target="../media/image337.png"/></Relationships>
</file>

<file path=ppt/slides/_rels/slide203.xml.rels><?xml version="1.0" encoding="UTF-8" standalone="yes"?>
<Relationships xmlns="http://schemas.openxmlformats.org/package/2006/relationships"><Relationship Id="rId3" Type="http://schemas.openxmlformats.org/officeDocument/2006/relationships/image" Target="../media/image336.png"/><Relationship Id="rId7" Type="http://schemas.openxmlformats.org/officeDocument/2006/relationships/image" Target="../media/image340.png"/><Relationship Id="rId2" Type="http://schemas.openxmlformats.org/officeDocument/2006/relationships/notesSlide" Target="../notesSlides/notesSlide203.xml"/><Relationship Id="rId1" Type="http://schemas.openxmlformats.org/officeDocument/2006/relationships/slideLayout" Target="../slideLayouts/slideLayout3.xml"/><Relationship Id="rId6" Type="http://schemas.openxmlformats.org/officeDocument/2006/relationships/image" Target="../media/image339.png"/><Relationship Id="rId5" Type="http://schemas.openxmlformats.org/officeDocument/2006/relationships/image" Target="../media/image338.png"/><Relationship Id="rId4" Type="http://schemas.openxmlformats.org/officeDocument/2006/relationships/image" Target="../media/image337.png"/></Relationships>
</file>

<file path=ppt/slides/_rels/slide204.xml.rels><?xml version="1.0" encoding="UTF-8" standalone="yes"?>
<Relationships xmlns="http://schemas.openxmlformats.org/package/2006/relationships"><Relationship Id="rId3" Type="http://schemas.openxmlformats.org/officeDocument/2006/relationships/hyperlink" Target="https://syzkaller.appspot.com/bug?id=fb7ed6c3b2a69045e6b84a4ef30816f0f48791a9" TargetMode="External"/><Relationship Id="rId2" Type="http://schemas.openxmlformats.org/officeDocument/2006/relationships/notesSlide" Target="../notesSlides/notesSlide204.xml"/><Relationship Id="rId1" Type="http://schemas.openxmlformats.org/officeDocument/2006/relationships/slideLayout" Target="../slideLayouts/slideLayout3.xml"/><Relationship Id="rId4" Type="http://schemas.openxmlformats.org/officeDocument/2006/relationships/hyperlink" Target="https://syzkaller.appspot.com/bug?id=b53aed2f936728226c331a4dc0b4f89d742fda9c"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05.xml"/><Relationship Id="rId1" Type="http://schemas.openxmlformats.org/officeDocument/2006/relationships/slideLayout" Target="../slideLayouts/slideLayout3.xml"/><Relationship Id="rId5" Type="http://schemas.openxmlformats.org/officeDocument/2006/relationships/image" Target="../media/image343.png"/><Relationship Id="rId4" Type="http://schemas.openxmlformats.org/officeDocument/2006/relationships/image" Target="../media/image342.png"/></Relationships>
</file>

<file path=ppt/slides/_rels/slide206.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06.xml"/><Relationship Id="rId1" Type="http://schemas.openxmlformats.org/officeDocument/2006/relationships/slideLayout" Target="../slideLayouts/slideLayout3.xml"/><Relationship Id="rId5" Type="http://schemas.openxmlformats.org/officeDocument/2006/relationships/image" Target="../media/image346.png"/><Relationship Id="rId4" Type="http://schemas.openxmlformats.org/officeDocument/2006/relationships/image" Target="../media/image345.png"/></Relationships>
</file>

<file path=ppt/slides/_rels/slide20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hyperlink" Target="https://syzkaller.appspot.com/bug?id=ec6bddddeefd9cf3b760966efabd523671fd1fd9" TargetMode="External"/><Relationship Id="rId2" Type="http://schemas.openxmlformats.org/officeDocument/2006/relationships/notesSlide" Target="../notesSlides/notesSlide209.xml"/><Relationship Id="rId1" Type="http://schemas.openxmlformats.org/officeDocument/2006/relationships/slideLayout" Target="../slideLayouts/slideLayout3.xml"/><Relationship Id="rId5" Type="http://schemas.openxmlformats.org/officeDocument/2006/relationships/hyperlink" Target="https://syzkaller.appspot.com/bug?id=43219b3fdedef18d16e0356830bfe9f8e65e3688" TargetMode="External"/><Relationship Id="rId4" Type="http://schemas.openxmlformats.org/officeDocument/2006/relationships/hyperlink" Target="https://syzkaller.appspot.com/bug?id=cb4ae3b111baf63a8d37975c686a93a538bde2f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image" Target="../media/image348.png"/><Relationship Id="rId7" Type="http://schemas.openxmlformats.org/officeDocument/2006/relationships/image" Target="../media/image352.png"/><Relationship Id="rId2" Type="http://schemas.openxmlformats.org/officeDocument/2006/relationships/notesSlide" Target="../notesSlides/notesSlide211.xml"/><Relationship Id="rId1" Type="http://schemas.openxmlformats.org/officeDocument/2006/relationships/slideLayout" Target="../slideLayouts/slideLayout3.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49.png"/></Relationships>
</file>

<file path=ppt/slides/_rels/slide212.xml.rels><?xml version="1.0" encoding="UTF-8" standalone="yes"?>
<Relationships xmlns="http://schemas.openxmlformats.org/package/2006/relationships"><Relationship Id="rId8" Type="http://schemas.openxmlformats.org/officeDocument/2006/relationships/hyperlink" Target="https://syzkaller.appspot.com/bug?id=f17c1d9e54fb8b34cb746613b497d9da017cead6" TargetMode="External"/><Relationship Id="rId3" Type="http://schemas.openxmlformats.org/officeDocument/2006/relationships/hyperlink" Target="https://syzkaller.appspot.com/bug?id=ddf389071baf9399451103c8316bd602bb0690cb" TargetMode="External"/><Relationship Id="rId7" Type="http://schemas.openxmlformats.org/officeDocument/2006/relationships/hyperlink" Target="https://syzkaller.appspot.com/bug?id=3092768b9b33799ceb830f7f935f0f2927831614" TargetMode="External"/><Relationship Id="rId2" Type="http://schemas.openxmlformats.org/officeDocument/2006/relationships/notesSlide" Target="../notesSlides/notesSlide212.xml"/><Relationship Id="rId1" Type="http://schemas.openxmlformats.org/officeDocument/2006/relationships/slideLayout" Target="../slideLayouts/slideLayout3.xml"/><Relationship Id="rId6" Type="http://schemas.openxmlformats.org/officeDocument/2006/relationships/hyperlink" Target="https://syzkaller.appspot.com/bug?id=de21506519e06d8daf78cf195ae45b27693c7fec" TargetMode="External"/><Relationship Id="rId5" Type="http://schemas.openxmlformats.org/officeDocument/2006/relationships/hyperlink" Target="https://syzkaller.appspot.com/bug?id=5a93beaf5b84cd2d7b789d5e5864bd253165a307" TargetMode="External"/><Relationship Id="rId10" Type="http://schemas.openxmlformats.org/officeDocument/2006/relationships/hyperlink" Target="https://syzkaller.appspot.com/bug?id=c73514a4000c5b4633d6d9b44f4368d170e9831b" TargetMode="External"/><Relationship Id="rId4" Type="http://schemas.openxmlformats.org/officeDocument/2006/relationships/hyperlink" Target="https://syzkaller.appspot.com/bug?id=17d01a78b0de585be4cde26b2855ad0fb203323d" TargetMode="External"/><Relationship Id="rId9" Type="http://schemas.openxmlformats.org/officeDocument/2006/relationships/hyperlink" Target="https://syzkaller.appspot.com/bug?id=6820604ffdbef60ed889a3486df4c2731172f87b"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215.xml"/><Relationship Id="rId1" Type="http://schemas.openxmlformats.org/officeDocument/2006/relationships/slideLayout" Target="../slideLayouts/slideLayout3.xml"/><Relationship Id="rId4" Type="http://schemas.openxmlformats.org/officeDocument/2006/relationships/image" Target="../media/image357.png"/></Relationships>
</file>

<file path=ppt/slides/_rels/slide216.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216.xml"/><Relationship Id="rId1" Type="http://schemas.openxmlformats.org/officeDocument/2006/relationships/slideLayout" Target="../slideLayouts/slideLayout3.xml"/><Relationship Id="rId4" Type="http://schemas.openxmlformats.org/officeDocument/2006/relationships/image" Target="../media/image359.png"/></Relationships>
</file>

<file path=ppt/slides/_rels/slide217.xml.rels><?xml version="1.0" encoding="UTF-8" standalone="yes"?>
<Relationships xmlns="http://schemas.openxmlformats.org/package/2006/relationships"><Relationship Id="rId3" Type="http://schemas.openxmlformats.org/officeDocument/2006/relationships/hyperlink" Target="https://syzkaller.appspot.com/bug?id=e76ec5e68d0556a5eed9c0565fd5535ecc60300b" TargetMode="External"/><Relationship Id="rId2" Type="http://schemas.openxmlformats.org/officeDocument/2006/relationships/notesSlide" Target="../notesSlides/notesSlide217.xml"/><Relationship Id="rId1" Type="http://schemas.openxmlformats.org/officeDocument/2006/relationships/slideLayout" Target="../slideLayouts/slideLayout3.xml"/><Relationship Id="rId5" Type="http://schemas.openxmlformats.org/officeDocument/2006/relationships/hyperlink" Target="https://syzkaller.appspot.com/bug?id=7022420cc54310220ebad2da89e499bdb1f0f5e8" TargetMode="External"/><Relationship Id="rId4" Type="http://schemas.openxmlformats.org/officeDocument/2006/relationships/hyperlink" Target="https://syzkaller.appspot.com/bug?id=04933ddeeb1b542edf54b88ceccdac34de747a40" TargetMode="External"/></Relationships>
</file>

<file path=ppt/slides/_rels/slide21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18.xml"/><Relationship Id="rId1" Type="http://schemas.openxmlformats.org/officeDocument/2006/relationships/slideLayout" Target="../slideLayouts/slideLayout3.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19.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219.xml"/><Relationship Id="rId1" Type="http://schemas.openxmlformats.org/officeDocument/2006/relationships/slideLayout" Target="../slideLayouts/slideLayout3.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image" Target="../media/image36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0.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220.xml"/><Relationship Id="rId1" Type="http://schemas.openxmlformats.org/officeDocument/2006/relationships/slideLayout" Target="../slideLayouts/slideLayout3.xml"/><Relationship Id="rId4" Type="http://schemas.openxmlformats.org/officeDocument/2006/relationships/image" Target="../media/image367.png"/></Relationships>
</file>

<file path=ppt/slides/_rels/slide221.xml.rels><?xml version="1.0" encoding="UTF-8" standalone="yes"?>
<Relationships xmlns="http://schemas.openxmlformats.org/package/2006/relationships"><Relationship Id="rId3" Type="http://schemas.openxmlformats.org/officeDocument/2006/relationships/hyperlink" Target="https://git.kernel.org/pub/scm/linux/kernel/git/torvalds/linux.git/commit/?id=e0ff126ee7ad405c1ef531f9f3db92929de4f20f" TargetMode="External"/><Relationship Id="rId2" Type="http://schemas.openxmlformats.org/officeDocument/2006/relationships/notesSlide" Target="../notesSlides/notesSlide221.xml"/><Relationship Id="rId1" Type="http://schemas.openxmlformats.org/officeDocument/2006/relationships/slideLayout" Target="../slideLayouts/slideLayout3.xml"/><Relationship Id="rId5" Type="http://schemas.openxmlformats.org/officeDocument/2006/relationships/hyperlink" Target="https://syzkaller.appspot.com/bug?id=ea903d0742f3441aa40b0c96b0307f87830d267a" TargetMode="External"/><Relationship Id="rId4" Type="http://schemas.openxmlformats.org/officeDocument/2006/relationships/hyperlink" Target="https://syzkaller.appspot.com/bug?id=91239a148a55fc6a656324f6f4823f8ad9f0a4bc" TargetMode="External"/></Relationships>
</file>

<file path=ppt/slides/_rels/slide22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222.xml"/><Relationship Id="rId1" Type="http://schemas.openxmlformats.org/officeDocument/2006/relationships/slideLayout" Target="../slideLayouts/slideLayout3.xml"/><Relationship Id="rId4" Type="http://schemas.openxmlformats.org/officeDocument/2006/relationships/image" Target="../media/image370.png"/></Relationships>
</file>

<file path=ppt/slides/_rels/slide223.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23.xml"/><Relationship Id="rId1" Type="http://schemas.openxmlformats.org/officeDocument/2006/relationships/slideLayout" Target="../slideLayouts/slideLayout3.xml"/><Relationship Id="rId4" Type="http://schemas.openxmlformats.org/officeDocument/2006/relationships/image" Target="../media/image372.png"/></Relationships>
</file>

<file path=ppt/slides/_rels/slide224.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hyperlink" Target="https://syzkaller.appspot.com/bug?id=e99ffcb23d080ae2c4790dfc229d32ce283f826f" TargetMode="External"/><Relationship Id="rId2" Type="http://schemas.openxmlformats.org/officeDocument/2006/relationships/notesSlide" Target="../notesSlides/notesSlide225.xml"/><Relationship Id="rId1" Type="http://schemas.openxmlformats.org/officeDocument/2006/relationships/slideLayout" Target="../slideLayouts/slideLayout3.xml"/><Relationship Id="rId4" Type="http://schemas.openxmlformats.org/officeDocument/2006/relationships/hyperlink" Target="https://syzkaller.appspot.com/bug?id=5d3cce34cc09f722e859ae2037801f5b0d67c5c9"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226.xml"/><Relationship Id="rId1" Type="http://schemas.openxmlformats.org/officeDocument/2006/relationships/slideLayout" Target="../slideLayouts/slideLayout3.xml"/><Relationship Id="rId4" Type="http://schemas.openxmlformats.org/officeDocument/2006/relationships/image" Target="../media/image375.png"/></Relationships>
</file>

<file path=ppt/slides/_rels/slide227.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227.xml"/><Relationship Id="rId1" Type="http://schemas.openxmlformats.org/officeDocument/2006/relationships/slideLayout" Target="../slideLayouts/slideLayout3.xml"/><Relationship Id="rId5" Type="http://schemas.openxmlformats.org/officeDocument/2006/relationships/image" Target="../media/image378.png"/><Relationship Id="rId4" Type="http://schemas.openxmlformats.org/officeDocument/2006/relationships/image" Target="../media/image377.png"/></Relationships>
</file>

<file path=ppt/slides/_rels/slide228.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228.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229.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syzkaller.appspot.com/bug?id=48698044d8d224bd4cadd07022b80d32f227c4a2"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syzkaller.appspot.com/bug?id=737a192d45b90420ee837241d390e65fcdec7371" TargetMode="External"/></Relationships>
</file>

<file path=ppt/slides/_rels/slide23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230.xml"/><Relationship Id="rId1" Type="http://schemas.openxmlformats.org/officeDocument/2006/relationships/slideLayout" Target="../slideLayouts/slideLayout3.xml"/><Relationship Id="rId6" Type="http://schemas.openxmlformats.org/officeDocument/2006/relationships/image" Target="../media/image384.png"/><Relationship Id="rId5" Type="http://schemas.openxmlformats.org/officeDocument/2006/relationships/image" Target="../media/image375.png"/><Relationship Id="rId4" Type="http://schemas.openxmlformats.org/officeDocument/2006/relationships/image" Target="../media/image383.png"/></Relationships>
</file>

<file path=ppt/slides/_rels/slide231.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31.xml"/><Relationship Id="rId1" Type="http://schemas.openxmlformats.org/officeDocument/2006/relationships/slideLayout" Target="../slideLayouts/slideLayout3.xml"/><Relationship Id="rId6" Type="http://schemas.openxmlformats.org/officeDocument/2006/relationships/image" Target="../media/image384.png"/><Relationship Id="rId5" Type="http://schemas.openxmlformats.org/officeDocument/2006/relationships/image" Target="../media/image386.png"/><Relationship Id="rId4" Type="http://schemas.openxmlformats.org/officeDocument/2006/relationships/image" Target="../media/image385.png"/></Relationships>
</file>

<file path=ppt/slides/_rels/slide232.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32.xml"/><Relationship Id="rId1" Type="http://schemas.openxmlformats.org/officeDocument/2006/relationships/slideLayout" Target="../slideLayouts/slideLayout3.xml"/><Relationship Id="rId6" Type="http://schemas.openxmlformats.org/officeDocument/2006/relationships/image" Target="../media/image384.png"/><Relationship Id="rId5" Type="http://schemas.openxmlformats.org/officeDocument/2006/relationships/image" Target="../media/image386.png"/><Relationship Id="rId4" Type="http://schemas.openxmlformats.org/officeDocument/2006/relationships/image" Target="../media/image385.png"/></Relationships>
</file>

<file path=ppt/slides/_rels/slide23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233.xml"/><Relationship Id="rId1" Type="http://schemas.openxmlformats.org/officeDocument/2006/relationships/slideLayout" Target="../slideLayouts/slideLayout3.xml"/><Relationship Id="rId4" Type="http://schemas.openxmlformats.org/officeDocument/2006/relationships/image" Target="../media/image388.png"/></Relationships>
</file>

<file path=ppt/slides/_rels/slide234.xml.rels><?xml version="1.0" encoding="UTF-8" standalone="yes"?>
<Relationships xmlns="http://schemas.openxmlformats.org/package/2006/relationships"><Relationship Id="rId3" Type="http://schemas.openxmlformats.org/officeDocument/2006/relationships/hyperlink" Target="https://syzkaller.appspot.com/bug?id=cf7393b4bd452eebfbd5ce0a7de3f4db51c46aed"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4" Type="http://schemas.openxmlformats.org/officeDocument/2006/relationships/hyperlink" Target="https://syzkaller.appspot.com/bug?id=6363a526e7fb768fb443c8d7615e16f75c2fee1d" TargetMode="Externa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hyperlink" Target="https://git.kernel.org/pub/scm/linux/kernel/git/torvalds/linux.git/commit/?id=eb73190f4fbeedf762394e92d6a4ec9ace684c88" TargetMode="External"/><Relationship Id="rId2" Type="http://schemas.openxmlformats.org/officeDocument/2006/relationships/notesSlide" Target="../notesSlides/notesSlide236.xml"/><Relationship Id="rId1" Type="http://schemas.openxmlformats.org/officeDocument/2006/relationships/slideLayout" Target="../slideLayouts/slideLayout3.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hyperlink" Target="https://git.kernel.org/pub/scm/linux/kernel/git/torvalds/linux.git/commit/?id=4576cd469d980317c4edd9173f8b694aa71ea3a3"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237.xml"/><Relationship Id="rId1" Type="http://schemas.openxmlformats.org/officeDocument/2006/relationships/slideLayout" Target="../slideLayouts/slideLayout3.xml"/><Relationship Id="rId4" Type="http://schemas.openxmlformats.org/officeDocument/2006/relationships/image" Target="../media/image392.png"/></Relationships>
</file>

<file path=ppt/slides/_rels/slide238.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238.xml"/><Relationship Id="rId1" Type="http://schemas.openxmlformats.org/officeDocument/2006/relationships/slideLayout" Target="../slideLayouts/slideLayout3.xml"/><Relationship Id="rId4" Type="http://schemas.openxmlformats.org/officeDocument/2006/relationships/image" Target="../media/image394.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kernel.org/pub/scm/linux/kernel/git/torvalds/linux.git/commit/?id=21eff69aaaa0e766ca0ce445b477698dc6a9f55a"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hyperlink" Target="https://syzkaller.appspot.com/bug?id=9c3332a067787f312508c1cfaf5620723f5796e4" TargetMode="External"/><Relationship Id="rId2" Type="http://schemas.openxmlformats.org/officeDocument/2006/relationships/notesSlide" Target="../notesSlides/notesSlide241.xml"/><Relationship Id="rId1" Type="http://schemas.openxmlformats.org/officeDocument/2006/relationships/slideLayout" Target="../slideLayouts/slideLayout3.xml"/><Relationship Id="rId5" Type="http://schemas.openxmlformats.org/officeDocument/2006/relationships/hyperlink" Target="https://syzkaller.appspot.com/bug?id=373ce58a5e9ddec1b8ee55d9f7353db5b565cdc3" TargetMode="External"/><Relationship Id="rId4" Type="http://schemas.openxmlformats.org/officeDocument/2006/relationships/hyperlink" Target="https://syzkaller.appspot.com/bug?id=877961ff30586d0889a6275302d0b487d1003010" TargetMode="External"/></Relationships>
</file>

<file path=ppt/slides/_rels/slide242.xml.rels><?xml version="1.0" encoding="UTF-8" standalone="yes"?>
<Relationships xmlns="http://schemas.openxmlformats.org/package/2006/relationships"><Relationship Id="rId3" Type="http://schemas.openxmlformats.org/officeDocument/2006/relationships/image" Target="../media/image395.png"/><Relationship Id="rId7" Type="http://schemas.openxmlformats.org/officeDocument/2006/relationships/image" Target="../media/image399.png"/><Relationship Id="rId2" Type="http://schemas.openxmlformats.org/officeDocument/2006/relationships/notesSlide" Target="../notesSlides/notesSlide242.xml"/><Relationship Id="rId1" Type="http://schemas.openxmlformats.org/officeDocument/2006/relationships/slideLayout" Target="../slideLayouts/slideLayout3.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6.png"/></Relationships>
</file>

<file path=ppt/slides/_rels/slide24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43.xml"/><Relationship Id="rId1" Type="http://schemas.openxmlformats.org/officeDocument/2006/relationships/slideLayout" Target="../slideLayouts/slideLayout3.xml"/><Relationship Id="rId5" Type="http://schemas.openxmlformats.org/officeDocument/2006/relationships/image" Target="../media/image402.png"/><Relationship Id="rId4" Type="http://schemas.openxmlformats.org/officeDocument/2006/relationships/image" Target="../media/image401.png"/></Relationships>
</file>

<file path=ppt/slides/_rels/slide244.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244.xml"/><Relationship Id="rId1" Type="http://schemas.openxmlformats.org/officeDocument/2006/relationships/slideLayout" Target="../slideLayouts/slideLayout3.xml"/><Relationship Id="rId5" Type="http://schemas.openxmlformats.org/officeDocument/2006/relationships/image" Target="../media/image405.png"/><Relationship Id="rId4" Type="http://schemas.openxmlformats.org/officeDocument/2006/relationships/image" Target="../media/image404.png"/></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406.png"/><Relationship Id="rId7" Type="http://schemas.openxmlformats.org/officeDocument/2006/relationships/image" Target="../media/image410.png"/><Relationship Id="rId2" Type="http://schemas.openxmlformats.org/officeDocument/2006/relationships/notesSlide" Target="../notesSlides/notesSlide246.xml"/><Relationship Id="rId1" Type="http://schemas.openxmlformats.org/officeDocument/2006/relationships/slideLayout" Target="../slideLayouts/slideLayout3.xml"/><Relationship Id="rId6" Type="http://schemas.openxmlformats.org/officeDocument/2006/relationships/image" Target="../media/image409.png"/><Relationship Id="rId5" Type="http://schemas.openxmlformats.org/officeDocument/2006/relationships/image" Target="../media/image408.png"/><Relationship Id="rId4" Type="http://schemas.openxmlformats.org/officeDocument/2006/relationships/image" Target="../media/image407.png"/></Relationships>
</file>

<file path=ppt/slides/_rels/slide247.xml.rels><?xml version="1.0" encoding="UTF-8" standalone="yes"?>
<Relationships xmlns="http://schemas.openxmlformats.org/package/2006/relationships"><Relationship Id="rId3" Type="http://schemas.openxmlformats.org/officeDocument/2006/relationships/hyperlink" Target="https://syzkaller.appspot.com/bug?id=e3f55d21cf3f1784ba579175216b77034a6c89bc" TargetMode="External"/><Relationship Id="rId2" Type="http://schemas.openxmlformats.org/officeDocument/2006/relationships/notesSlide" Target="../notesSlides/notesSlide247.xml"/><Relationship Id="rId1" Type="http://schemas.openxmlformats.org/officeDocument/2006/relationships/slideLayout" Target="../slideLayouts/slideLayout3.xml"/><Relationship Id="rId4" Type="http://schemas.openxmlformats.org/officeDocument/2006/relationships/hyperlink" Target="https://syzkaller.appspot.com/bug?id=d4476b2d7ed789b7887d963cbf73b8822cb74aaa"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249.xml"/><Relationship Id="rId1" Type="http://schemas.openxmlformats.org/officeDocument/2006/relationships/slideLayout" Target="../slideLayouts/slideLayout3.xml"/><Relationship Id="rId6" Type="http://schemas.openxmlformats.org/officeDocument/2006/relationships/image" Target="../media/image415.png"/><Relationship Id="rId5" Type="http://schemas.openxmlformats.org/officeDocument/2006/relationships/image" Target="../media/image414.png"/><Relationship Id="rId4" Type="http://schemas.openxmlformats.org/officeDocument/2006/relationships/image" Target="../media/image413.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0.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50.xml"/><Relationship Id="rId1" Type="http://schemas.openxmlformats.org/officeDocument/2006/relationships/slideLayout" Target="../slideLayouts/slideLayout3.xml"/><Relationship Id="rId6" Type="http://schemas.openxmlformats.org/officeDocument/2006/relationships/image" Target="../media/image419.png"/><Relationship Id="rId5" Type="http://schemas.openxmlformats.org/officeDocument/2006/relationships/image" Target="../media/image418.png"/><Relationship Id="rId4" Type="http://schemas.openxmlformats.org/officeDocument/2006/relationships/image" Target="../media/image417.png"/></Relationships>
</file>

<file path=ppt/slides/_rels/slide251.xml.rels><?xml version="1.0" encoding="UTF-8" standalone="yes"?>
<Relationships xmlns="http://schemas.openxmlformats.org/package/2006/relationships"><Relationship Id="rId3" Type="http://schemas.openxmlformats.org/officeDocument/2006/relationships/hyperlink" Target="https://syzkaller.appspot.com/bug?id=1379b6b21a2ffecd1ea4e2b564cc7e35d9f388b2" TargetMode="External"/><Relationship Id="rId2" Type="http://schemas.openxmlformats.org/officeDocument/2006/relationships/notesSlide" Target="../notesSlides/notesSlide251.xml"/><Relationship Id="rId1" Type="http://schemas.openxmlformats.org/officeDocument/2006/relationships/slideLayout" Target="../slideLayouts/slideLayout3.xml"/><Relationship Id="rId4" Type="http://schemas.openxmlformats.org/officeDocument/2006/relationships/hyperlink" Target="https://syzkaller.appspot.com/bug?id=c843915e95a2356e8b504d14823dd29127771dac"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52.xml"/><Relationship Id="rId1" Type="http://schemas.openxmlformats.org/officeDocument/2006/relationships/slideLayout" Target="../slideLayouts/slideLayout3.xml"/><Relationship Id="rId4" Type="http://schemas.openxmlformats.org/officeDocument/2006/relationships/image" Target="../media/image421.png"/></Relationships>
</file>

<file path=ppt/slides/_rels/slide253.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253.xml"/><Relationship Id="rId1" Type="http://schemas.openxmlformats.org/officeDocument/2006/relationships/slideLayout" Target="../slideLayouts/slideLayout3.xml"/><Relationship Id="rId6" Type="http://schemas.openxmlformats.org/officeDocument/2006/relationships/image" Target="../media/image421.png"/><Relationship Id="rId5" Type="http://schemas.openxmlformats.org/officeDocument/2006/relationships/image" Target="../media/image424.png"/><Relationship Id="rId4" Type="http://schemas.openxmlformats.org/officeDocument/2006/relationships/image" Target="../media/image423.png"/></Relationships>
</file>

<file path=ppt/slides/_rels/slide254.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254.xml"/><Relationship Id="rId1" Type="http://schemas.openxmlformats.org/officeDocument/2006/relationships/slideLayout" Target="../slideLayouts/slideLayout3.xml"/><Relationship Id="rId4" Type="http://schemas.openxmlformats.org/officeDocument/2006/relationships/image" Target="../media/image426.png"/></Relationships>
</file>

<file path=ppt/slides/_rels/slide255.xml.rels><?xml version="1.0" encoding="UTF-8" standalone="yes"?>
<Relationships xmlns="http://schemas.openxmlformats.org/package/2006/relationships"><Relationship Id="rId3" Type="http://schemas.openxmlformats.org/officeDocument/2006/relationships/hyperlink" Target="https://syzkaller.appspot.com/bug?id=17535f4bf5b322437f7c639b59161ce343fc55a9" TargetMode="External"/><Relationship Id="rId2" Type="http://schemas.openxmlformats.org/officeDocument/2006/relationships/notesSlide" Target="../notesSlides/notesSlide255.xml"/><Relationship Id="rId1" Type="http://schemas.openxmlformats.org/officeDocument/2006/relationships/slideLayout" Target="../slideLayouts/slideLayout3.xml"/><Relationship Id="rId5" Type="http://schemas.openxmlformats.org/officeDocument/2006/relationships/hyperlink" Target="https://syzkaller.appspot.com/bug?id=e9f526f59d5b25decd3b91d4270b5da2aa23c8f6" TargetMode="External"/><Relationship Id="rId4" Type="http://schemas.openxmlformats.org/officeDocument/2006/relationships/hyperlink" Target="https://syzkaller.appspot.com/bug?id=163388d1fb80146cd3ba22a11a5a1995c3eaaafe"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256.xml"/><Relationship Id="rId1" Type="http://schemas.openxmlformats.org/officeDocument/2006/relationships/slideLayout" Target="../slideLayouts/slideLayout3.xml"/><Relationship Id="rId4" Type="http://schemas.openxmlformats.org/officeDocument/2006/relationships/image" Target="../media/image428.png"/></Relationships>
</file>

<file path=ppt/slides/_rels/slide257.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257.xml"/><Relationship Id="rId1" Type="http://schemas.openxmlformats.org/officeDocument/2006/relationships/slideLayout" Target="../slideLayouts/slideLayout3.xml"/><Relationship Id="rId4" Type="http://schemas.openxmlformats.org/officeDocument/2006/relationships/image" Target="../media/image430.png"/></Relationships>
</file>

<file path=ppt/slides/_rels/slide258.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258.xml"/><Relationship Id="rId1" Type="http://schemas.openxmlformats.org/officeDocument/2006/relationships/slideLayout" Target="../slideLayouts/slideLayout3.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259.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259.xml"/><Relationship Id="rId1" Type="http://schemas.openxmlformats.org/officeDocument/2006/relationships/slideLayout" Target="../slideLayouts/slideLayout3.xml"/><Relationship Id="rId6" Type="http://schemas.openxmlformats.org/officeDocument/2006/relationships/image" Target="../media/image436.png"/><Relationship Id="rId5" Type="http://schemas.openxmlformats.org/officeDocument/2006/relationships/image" Target="../media/image434.png"/><Relationship Id="rId4" Type="http://schemas.openxmlformats.org/officeDocument/2006/relationships/image" Target="../media/image432.png"/></Relationships>
</file>

<file path=ppt/slides/_rels/slide26.xml.rels><?xml version="1.0" encoding="UTF-8" standalone="yes"?>
<Relationships xmlns="http://schemas.openxmlformats.org/package/2006/relationships"><Relationship Id="rId8" Type="http://schemas.openxmlformats.org/officeDocument/2006/relationships/hyperlink" Target="https://syzkaller.appspot.com/bug?id=4fbc4bf3d1300cf7629a7f63686b5d9cf94ed429" TargetMode="External"/><Relationship Id="rId3" Type="http://schemas.openxmlformats.org/officeDocument/2006/relationships/hyperlink" Target="https://syzkaller.appspot.com/bug?id=e4be30826c1b7777d69a9e3e20bc7b708ee8f82c" TargetMode="External"/><Relationship Id="rId7" Type="http://schemas.openxmlformats.org/officeDocument/2006/relationships/hyperlink" Target="https://syzkaller.appspot.com/bug?id=84a6b6d052a9d8c9277e353dcaf7ec156d8e6ae5"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syzkaller.appspot.com/bug?id=8b84383d8849f332cac01bd2ae810861001db886" TargetMode="External"/><Relationship Id="rId11" Type="http://schemas.openxmlformats.org/officeDocument/2006/relationships/hyperlink" Target="https://syzkaller.appspot.com/bug?id=129e6b9bc9049c878fd3fad2a6745b8d18aa636e" TargetMode="External"/><Relationship Id="rId5" Type="http://schemas.openxmlformats.org/officeDocument/2006/relationships/hyperlink" Target="https://syzkaller.appspot.com/bug?id=8e77c5ea6919a662c17f92b830530fdf0f8309a8" TargetMode="External"/><Relationship Id="rId10" Type="http://schemas.openxmlformats.org/officeDocument/2006/relationships/hyperlink" Target="https://syzkaller.appspot.com/bug?id=34fba5a5fe00634c93a1ec1f99d4c1c37c75f8df" TargetMode="External"/><Relationship Id="rId4" Type="http://schemas.openxmlformats.org/officeDocument/2006/relationships/hyperlink" Target="https://syzkaller.appspot.com/bug?id=e2efc2d134365d870c4d67a8351e1f7e88f0805b" TargetMode="External"/><Relationship Id="rId9" Type="http://schemas.openxmlformats.org/officeDocument/2006/relationships/hyperlink" Target="https://syzkaller.appspot.com/bug?id=37e6f6b9b9478c41aafe5c59d33ecbecdb78da3b"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260.xml"/><Relationship Id="rId1" Type="http://schemas.openxmlformats.org/officeDocument/2006/relationships/slideLayout" Target="../slideLayouts/slideLayout3.xml"/><Relationship Id="rId6" Type="http://schemas.openxmlformats.org/officeDocument/2006/relationships/image" Target="../media/image434.png"/><Relationship Id="rId5" Type="http://schemas.openxmlformats.org/officeDocument/2006/relationships/image" Target="../media/image432.png"/><Relationship Id="rId4" Type="http://schemas.openxmlformats.org/officeDocument/2006/relationships/image" Target="../media/image438.png"/></Relationships>
</file>

<file path=ppt/slides/_rels/slide261.xml.rels><?xml version="1.0" encoding="UTF-8" standalone="yes"?>
<Relationships xmlns="http://schemas.openxmlformats.org/package/2006/relationships"><Relationship Id="rId8" Type="http://schemas.openxmlformats.org/officeDocument/2006/relationships/hyperlink" Target="https://syzkaller.appspot.com/bug?id=ee5da46ebbcbd1e2247d54c26d00b06a7e8dae37" TargetMode="External"/><Relationship Id="rId13" Type="http://schemas.openxmlformats.org/officeDocument/2006/relationships/hyperlink" Target="https://syzkaller.appspot.com/bug?id=642b02b5f589809c2bba29891ae6123b1edaa358" TargetMode="External"/><Relationship Id="rId18" Type="http://schemas.openxmlformats.org/officeDocument/2006/relationships/hyperlink" Target="https://syzkaller.appspot.com/bug?id=24173478193c11f02bb329e7fc7087c86a3420af" TargetMode="External"/><Relationship Id="rId3" Type="http://schemas.openxmlformats.org/officeDocument/2006/relationships/hyperlink" Target="https://syzkaller.appspot.com/bug?id=3a6c9972ff471c4dbc3f45e83dd5fa2f18cb82a4" TargetMode="External"/><Relationship Id="rId7" Type="http://schemas.openxmlformats.org/officeDocument/2006/relationships/hyperlink" Target="https://syzkaller.appspot.com/bug?id=d41480a9ed4daac2e3713d82f46aae2bdf79265f" TargetMode="External"/><Relationship Id="rId12" Type="http://schemas.openxmlformats.org/officeDocument/2006/relationships/hyperlink" Target="https://syzkaller.appspot.com/bug?id=b5d5699104873aa56af2793af60be57fe001c5e0" TargetMode="External"/><Relationship Id="rId17" Type="http://schemas.openxmlformats.org/officeDocument/2006/relationships/hyperlink" Target="https://syzkaller.appspot.com/bug?id=c2fe75afbdc3e5a3487c501216e06e4037786d43" TargetMode="External"/><Relationship Id="rId2" Type="http://schemas.openxmlformats.org/officeDocument/2006/relationships/notesSlide" Target="../notesSlides/notesSlide261.xml"/><Relationship Id="rId16" Type="http://schemas.openxmlformats.org/officeDocument/2006/relationships/hyperlink" Target="https://syzkaller.appspot.com/bug?id=3126ab234ee37b2a7630163457c97e82df0cd1e7" TargetMode="External"/><Relationship Id="rId20" Type="http://schemas.openxmlformats.org/officeDocument/2006/relationships/hyperlink" Target="https://syzkaller.appspot.com/bug?id=2101562089859fd9790fed6ba8507d1448496a28" TargetMode="External"/><Relationship Id="rId1" Type="http://schemas.openxmlformats.org/officeDocument/2006/relationships/slideLayout" Target="../slideLayouts/slideLayout3.xml"/><Relationship Id="rId6" Type="http://schemas.openxmlformats.org/officeDocument/2006/relationships/hyperlink" Target="https://syzkaller.appspot.com/bug?id=19e6ca4bbdd0ccc667d644f1247cfc391148a980" TargetMode="External"/><Relationship Id="rId11" Type="http://schemas.openxmlformats.org/officeDocument/2006/relationships/hyperlink" Target="https://syzkaller.appspot.com/bug?id=9ce992dd5e7a3a9c970ccaec8954e6fc23e485b9" TargetMode="External"/><Relationship Id="rId5" Type="http://schemas.openxmlformats.org/officeDocument/2006/relationships/hyperlink" Target="https://syzkaller.appspot.com/bug?id=ee618c67db19a081f3d72197059957fd205fa946" TargetMode="External"/><Relationship Id="rId15" Type="http://schemas.openxmlformats.org/officeDocument/2006/relationships/hyperlink" Target="https://syzkaller.appspot.com/bug?id=583197ffcc1055df98789339c5f12a5d2f537bf5" TargetMode="External"/><Relationship Id="rId10" Type="http://schemas.openxmlformats.org/officeDocument/2006/relationships/hyperlink" Target="https://syzkaller.appspot.com/bug?id=dbc4b7477e5bcbe44affe2a2bfbaa0dc9a69cfb2" TargetMode="External"/><Relationship Id="rId19" Type="http://schemas.openxmlformats.org/officeDocument/2006/relationships/hyperlink" Target="https://syzkaller.appspot.com/bug?id=237908970c1ab2ae5b0e346b02db4469fb4bb7c6" TargetMode="External"/><Relationship Id="rId4" Type="http://schemas.openxmlformats.org/officeDocument/2006/relationships/hyperlink" Target="https://syzkaller.appspot.com/bug?id=115c7dc1e6c389810b4a0befae8da0a5042629e5" TargetMode="External"/><Relationship Id="rId9" Type="http://schemas.openxmlformats.org/officeDocument/2006/relationships/hyperlink" Target="https://syzkaller.appspot.com/bug?id=b559c4bc7e72fa87f46f1fea604afc401f7add4e" TargetMode="External"/><Relationship Id="rId14" Type="http://schemas.openxmlformats.org/officeDocument/2006/relationships/hyperlink" Target="https://syzkaller.appspot.com/bug?id=3c637b9c802e795278cc9ed24eec2b2862d0e6c2" TargetMode="External"/></Relationships>
</file>

<file path=ppt/slides/_rels/slide262.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notesSlide" Target="../notesSlides/notesSlide262.xml"/><Relationship Id="rId1" Type="http://schemas.openxmlformats.org/officeDocument/2006/relationships/slideLayout" Target="../slideLayouts/slideLayout3.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s>
</file>

<file path=ppt/slides/_rels/slide263.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263.xml"/><Relationship Id="rId1" Type="http://schemas.openxmlformats.org/officeDocument/2006/relationships/slideLayout" Target="../slideLayouts/slideLayout3.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2.png"/></Relationships>
</file>

<file path=ppt/slides/_rels/slide264.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265.xml"/><Relationship Id="rId1" Type="http://schemas.openxmlformats.org/officeDocument/2006/relationships/slideLayout" Target="../slideLayouts/slideLayout3.xml"/><Relationship Id="rId4" Type="http://schemas.openxmlformats.org/officeDocument/2006/relationships/image" Target="../media/image448.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268.xml"/><Relationship Id="rId1" Type="http://schemas.openxmlformats.org/officeDocument/2006/relationships/slideLayout" Target="../slideLayouts/slideLayout3.xml"/><Relationship Id="rId4" Type="http://schemas.openxmlformats.org/officeDocument/2006/relationships/image" Target="../media/image450.png"/></Relationships>
</file>

<file path=ppt/slides/_rels/slide269.xml.rels><?xml version="1.0" encoding="UTF-8" standalone="yes"?>
<Relationships xmlns="http://schemas.openxmlformats.org/package/2006/relationships"><Relationship Id="rId3" Type="http://schemas.openxmlformats.org/officeDocument/2006/relationships/image" Target="../media/image451.png"/><Relationship Id="rId7" Type="http://schemas.openxmlformats.org/officeDocument/2006/relationships/image" Target="../media/image455.png"/><Relationship Id="rId2" Type="http://schemas.openxmlformats.org/officeDocument/2006/relationships/notesSlide" Target="../notesSlides/notesSlide269.xml"/><Relationship Id="rId1" Type="http://schemas.openxmlformats.org/officeDocument/2006/relationships/slideLayout" Target="../slideLayouts/slideLayout3.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0.xml"/><Relationship Id="rId1" Type="http://schemas.openxmlformats.org/officeDocument/2006/relationships/slideLayout" Target="../slideLayouts/slideLayout3.xml"/><Relationship Id="rId4" Type="http://schemas.openxmlformats.org/officeDocument/2006/relationships/image" Target="../media/image457.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272.xml"/><Relationship Id="rId1" Type="http://schemas.openxmlformats.org/officeDocument/2006/relationships/slideLayout" Target="../slideLayouts/slideLayout3.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274.xml"/><Relationship Id="rId1" Type="http://schemas.openxmlformats.org/officeDocument/2006/relationships/slideLayout" Target="../slideLayouts/slideLayout3.xml"/><Relationship Id="rId4" Type="http://schemas.openxmlformats.org/officeDocument/2006/relationships/image" Target="../media/image463.png"/></Relationships>
</file>

<file path=ppt/slides/_rels/slide275.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275.xml"/><Relationship Id="rId1" Type="http://schemas.openxmlformats.org/officeDocument/2006/relationships/slideLayout" Target="../slideLayouts/slideLayout3.xml"/><Relationship Id="rId4" Type="http://schemas.openxmlformats.org/officeDocument/2006/relationships/image" Target="../media/image463.png"/></Relationships>
</file>

<file path=ppt/slides/_rels/slide276.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notesSlide" Target="../notesSlides/notesSlide276.xml"/><Relationship Id="rId1" Type="http://schemas.openxmlformats.org/officeDocument/2006/relationships/slideLayout" Target="../slideLayouts/slideLayout3.xml"/><Relationship Id="rId4" Type="http://schemas.openxmlformats.org/officeDocument/2006/relationships/image" Target="../media/image463.png"/></Relationships>
</file>

<file path=ppt/slides/_rels/slide277.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notesSlide" Target="../notesSlides/notesSlide277.xml"/><Relationship Id="rId1" Type="http://schemas.openxmlformats.org/officeDocument/2006/relationships/slideLayout" Target="../slideLayouts/slideLayout3.xml"/><Relationship Id="rId4" Type="http://schemas.openxmlformats.org/officeDocument/2006/relationships/image" Target="../media/image463.png"/></Relationships>
</file>

<file path=ppt/slides/_rels/slide278.xml.rels><?xml version="1.0" encoding="UTF-8" standalone="yes"?>
<Relationships xmlns="http://schemas.openxmlformats.org/package/2006/relationships"><Relationship Id="rId3" Type="http://schemas.openxmlformats.org/officeDocument/2006/relationships/hyperlink" Target="https://syzkaller.appspot.com/bug?id=7f10be8970e6f9103185f9e8efc86782d2bc5489" TargetMode="External"/><Relationship Id="rId2" Type="http://schemas.openxmlformats.org/officeDocument/2006/relationships/notesSlide" Target="../notesSlides/notesSlide278.xml"/><Relationship Id="rId1" Type="http://schemas.openxmlformats.org/officeDocument/2006/relationships/slideLayout" Target="../slideLayouts/slideLayout3.xml"/><Relationship Id="rId4" Type="http://schemas.openxmlformats.org/officeDocument/2006/relationships/hyperlink" Target="https://syzkaller.appspot.com/bug?id=f0d603856d8b3cc9b8e09228f2f548c18ef907ac" TargetMode="External"/></Relationships>
</file>

<file path=ppt/slides/_rels/slide279.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279.xml"/><Relationship Id="rId1" Type="http://schemas.openxmlformats.org/officeDocument/2006/relationships/slideLayout" Target="../slideLayouts/slideLayout3.xml"/><Relationship Id="rId5" Type="http://schemas.openxmlformats.org/officeDocument/2006/relationships/image" Target="../media/image469.png"/><Relationship Id="rId4" Type="http://schemas.openxmlformats.org/officeDocument/2006/relationships/image" Target="../media/image468.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8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hyperlink" Target="https://syzkaller.appspot.com/bug?id=8fd3d03542cde6fee89f1f6443597455a2727c1c" TargetMode="External"/><Relationship Id="rId2" Type="http://schemas.openxmlformats.org/officeDocument/2006/relationships/notesSlide" Target="../notesSlides/notesSlide282.xml"/><Relationship Id="rId1" Type="http://schemas.openxmlformats.org/officeDocument/2006/relationships/slideLayout" Target="../slideLayouts/slideLayout3.xml"/><Relationship Id="rId4" Type="http://schemas.openxmlformats.org/officeDocument/2006/relationships/hyperlink" Target="https://syzkaller.appspot.com/bug?id=8a65bb0e00cfe7b2fed08f185c9a287a121db2d8"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image" Target="../media/image475.png"/><Relationship Id="rId2" Type="http://schemas.openxmlformats.org/officeDocument/2006/relationships/notesSlide" Target="../notesSlides/notesSlide283.xml"/><Relationship Id="rId1" Type="http://schemas.openxmlformats.org/officeDocument/2006/relationships/slideLayout" Target="../slideLayouts/slideLayout3.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284.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284.xml"/><Relationship Id="rId1" Type="http://schemas.openxmlformats.org/officeDocument/2006/relationships/slideLayout" Target="../slideLayouts/slideLayout3.xml"/><Relationship Id="rId5" Type="http://schemas.openxmlformats.org/officeDocument/2006/relationships/image" Target="../media/image478.png"/><Relationship Id="rId4" Type="http://schemas.openxmlformats.org/officeDocument/2006/relationships/image" Target="../media/image477.png"/></Relationships>
</file>

<file path=ppt/slides/_rels/slide285.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notesSlide" Target="../notesSlides/notesSlide285.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hyperlink" Target="https://syzkaller.appspot.com/bug?id=d463fb9bf88946c8b83d95b2f216f295b50c70de" TargetMode="External"/><Relationship Id="rId2" Type="http://schemas.openxmlformats.org/officeDocument/2006/relationships/notesSlide" Target="../notesSlides/notesSlide286.xml"/><Relationship Id="rId1" Type="http://schemas.openxmlformats.org/officeDocument/2006/relationships/slideLayout" Target="../slideLayouts/slideLayout3.xml"/><Relationship Id="rId4" Type="http://schemas.openxmlformats.org/officeDocument/2006/relationships/hyperlink" Target="https://syzkaller.appspot.com/bug?id=0f2746000ef79b6516d9fe8b3221f1fb78964e87" TargetMode="External"/></Relationships>
</file>

<file path=ppt/slides/_rels/slide28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287.xml"/><Relationship Id="rId1" Type="http://schemas.openxmlformats.org/officeDocument/2006/relationships/slideLayout" Target="../slideLayouts/slideLayout3.xml"/><Relationship Id="rId4" Type="http://schemas.openxmlformats.org/officeDocument/2006/relationships/image" Target="../media/image481.png"/></Relationships>
</file>

<file path=ppt/slides/_rels/slide288.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288.xml"/><Relationship Id="rId1" Type="http://schemas.openxmlformats.org/officeDocument/2006/relationships/slideLayout" Target="../slideLayouts/slideLayout3.xml"/><Relationship Id="rId4" Type="http://schemas.openxmlformats.org/officeDocument/2006/relationships/image" Target="../media/image483.png"/></Relationships>
</file>

<file path=ppt/slides/_rels/slide289.xml.rels><?xml version="1.0" encoding="UTF-8" standalone="yes"?>
<Relationships xmlns="http://schemas.openxmlformats.org/package/2006/relationships"><Relationship Id="rId3" Type="http://schemas.openxmlformats.org/officeDocument/2006/relationships/hyperlink" Target="https://syzkaller.appspot.com/bug?id=7be8b464a3a27e6dc5c73d3ffe3b56dc0cf51e52" TargetMode="External"/><Relationship Id="rId2" Type="http://schemas.openxmlformats.org/officeDocument/2006/relationships/notesSlide" Target="../notesSlides/notesSlide289.xml"/><Relationship Id="rId1" Type="http://schemas.openxmlformats.org/officeDocument/2006/relationships/slideLayout" Target="../slideLayouts/slideLayout3.xml"/><Relationship Id="rId4" Type="http://schemas.openxmlformats.org/officeDocument/2006/relationships/hyperlink" Target="https://syzkaller.appspot.com/bug?id=4fa11e2f5ab9a65a32c8366d39d0915b433b48a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0.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notesSlide" Target="../notesSlides/notesSlide292.xml"/><Relationship Id="rId1" Type="http://schemas.openxmlformats.org/officeDocument/2006/relationships/slideLayout" Target="../slideLayouts/slideLayout3.xml"/><Relationship Id="rId4" Type="http://schemas.openxmlformats.org/officeDocument/2006/relationships/image" Target="../media/image487.png"/></Relationships>
</file>

<file path=ppt/slides/_rels/slide293.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notesSlide" Target="../notesSlides/notesSlide293.xml"/><Relationship Id="rId1" Type="http://schemas.openxmlformats.org/officeDocument/2006/relationships/slideLayout" Target="../slideLayouts/slideLayout3.xml"/><Relationship Id="rId4" Type="http://schemas.openxmlformats.org/officeDocument/2006/relationships/image" Target="../media/image489.png"/></Relationships>
</file>

<file path=ppt/slides/_rels/slide294.xml.rels><?xml version="1.0" encoding="UTF-8" standalone="yes"?>
<Relationships xmlns="http://schemas.openxmlformats.org/package/2006/relationships"><Relationship Id="rId3" Type="http://schemas.openxmlformats.org/officeDocument/2006/relationships/hyperlink" Target="https://syzkaller.appspot.com/bug?id=3fcb1c351dc2e9b5743f37996d163c508fc11028" TargetMode="External"/><Relationship Id="rId2" Type="http://schemas.openxmlformats.org/officeDocument/2006/relationships/notesSlide" Target="../notesSlides/notesSlide294.xml"/><Relationship Id="rId1" Type="http://schemas.openxmlformats.org/officeDocument/2006/relationships/slideLayout" Target="../slideLayouts/slideLayout3.xml"/><Relationship Id="rId5" Type="http://schemas.openxmlformats.org/officeDocument/2006/relationships/hyperlink" Target="https://syzkaller.appspot.com/bug?id=40eccf33adab0333176aac1200041f8e29dce3e9" TargetMode="External"/><Relationship Id="rId4" Type="http://schemas.openxmlformats.org/officeDocument/2006/relationships/hyperlink" Target="https://git.kernel.org/pub/scm/linux/kernel/git/torvalds/linux.git/commit/?id=d625329b06e46bd20baf9ee40847d11982569204" TargetMode="External"/></Relationships>
</file>

<file path=ppt/slides/_rels/slide29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296.xml"/><Relationship Id="rId1" Type="http://schemas.openxmlformats.org/officeDocument/2006/relationships/slideLayout" Target="../slideLayouts/slideLayout3.xml"/><Relationship Id="rId4" Type="http://schemas.openxmlformats.org/officeDocument/2006/relationships/image" Target="../media/image492.png"/></Relationships>
</file>

<file path=ppt/slides/_rels/slide297.xml.rels><?xml version="1.0" encoding="UTF-8" standalone="yes"?>
<Relationships xmlns="http://schemas.openxmlformats.org/package/2006/relationships"><Relationship Id="rId3" Type="http://schemas.openxmlformats.org/officeDocument/2006/relationships/hyperlink" Target="https://syzkaller.appspot.com/bug?id=b7575418eb496c7def8d76caff2c1c8755682e90" TargetMode="External"/><Relationship Id="rId2" Type="http://schemas.openxmlformats.org/officeDocument/2006/relationships/notesSlide" Target="../notesSlides/notesSlide297.xml"/><Relationship Id="rId1" Type="http://schemas.openxmlformats.org/officeDocument/2006/relationships/slideLayout" Target="../slideLayouts/slideLayout3.xml"/><Relationship Id="rId4" Type="http://schemas.openxmlformats.org/officeDocument/2006/relationships/hyperlink" Target="https://syzkaller.appspot.com/bug?id=1c77e2dda8a84073f16043ab0978a6ad5b820f34"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image" Target="../media/image494.png"/><Relationship Id="rId2" Type="http://schemas.openxmlformats.org/officeDocument/2006/relationships/notesSlide" Target="../notesSlides/notesSlide299.xml"/><Relationship Id="rId1" Type="http://schemas.openxmlformats.org/officeDocument/2006/relationships/slideLayout" Target="../slideLayouts/slideLayout3.xml"/><Relationship Id="rId5" Type="http://schemas.openxmlformats.org/officeDocument/2006/relationships/image" Target="../media/image496.png"/><Relationship Id="rId4" Type="http://schemas.openxmlformats.org/officeDocument/2006/relationships/image" Target="../media/image49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git.kernel.org/pub/scm/linux/kernel/git/torvalds/linux.git/commit/?id=cd443f1e91ca600a092e780e8250cd6a2954b763"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00.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notesSlide" Target="../notesSlides/notesSlide300.xml"/><Relationship Id="rId1" Type="http://schemas.openxmlformats.org/officeDocument/2006/relationships/slideLayout" Target="../slideLayouts/slideLayout3.xml"/><Relationship Id="rId4" Type="http://schemas.openxmlformats.org/officeDocument/2006/relationships/image" Target="../media/image498.png"/></Relationships>
</file>

<file path=ppt/slides/_rels/slide301.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hyperlink" Target="https://syzkaller.appspot.com/bug?id=62aaa13b8b6bba7f5bca8c0defef34b9a1623135" TargetMode="External"/><Relationship Id="rId2" Type="http://schemas.openxmlformats.org/officeDocument/2006/relationships/notesSlide" Target="../notesSlides/notesSlide302.xml"/><Relationship Id="rId1" Type="http://schemas.openxmlformats.org/officeDocument/2006/relationships/slideLayout" Target="../slideLayouts/slideLayout3.xml"/><Relationship Id="rId4" Type="http://schemas.openxmlformats.org/officeDocument/2006/relationships/hyperlink" Target="https://syzkaller.appspot.com/bug?id=1b42faa2848963564a5b1b7f8c837ea7b55ffa50" TargetMode="External"/></Relationships>
</file>

<file path=ppt/slides/_rels/slide30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03.xml"/><Relationship Id="rId1" Type="http://schemas.openxmlformats.org/officeDocument/2006/relationships/slideLayout" Target="../slideLayouts/slideLayout3.xml"/><Relationship Id="rId4" Type="http://schemas.openxmlformats.org/officeDocument/2006/relationships/image" Target="../media/image501.png"/></Relationships>
</file>

<file path=ppt/slides/_rels/slide304.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notesSlide" Target="../notesSlides/notesSlide304.xml"/><Relationship Id="rId1" Type="http://schemas.openxmlformats.org/officeDocument/2006/relationships/slideLayout" Target="../slideLayouts/slideLayout3.xml"/><Relationship Id="rId5" Type="http://schemas.openxmlformats.org/officeDocument/2006/relationships/image" Target="../media/image504.png"/><Relationship Id="rId4" Type="http://schemas.openxmlformats.org/officeDocument/2006/relationships/image" Target="../media/image503.png"/></Relationships>
</file>

<file path=ppt/slides/_rels/slide30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notesSlide" Target="../notesSlides/notesSlide305.xml"/><Relationship Id="rId1" Type="http://schemas.openxmlformats.org/officeDocument/2006/relationships/slideLayout" Target="../slideLayouts/slideLayout3.xml"/><Relationship Id="rId4" Type="http://schemas.openxmlformats.org/officeDocument/2006/relationships/image" Target="../media/image506.png"/></Relationships>
</file>

<file path=ppt/slides/_rels/slide306.xml.rels><?xml version="1.0" encoding="UTF-8" standalone="yes"?>
<Relationships xmlns="http://schemas.openxmlformats.org/package/2006/relationships"><Relationship Id="rId3" Type="http://schemas.openxmlformats.org/officeDocument/2006/relationships/hyperlink" Target="https://syzkaller.appspot.com/bug?id=d358a59cf175bcb4c6f54035901f3ad36ec15d6e" TargetMode="External"/><Relationship Id="rId2" Type="http://schemas.openxmlformats.org/officeDocument/2006/relationships/notesSlide" Target="../notesSlides/notesSlide306.xml"/><Relationship Id="rId1" Type="http://schemas.openxmlformats.org/officeDocument/2006/relationships/slideLayout" Target="../slideLayouts/slideLayout3.xml"/><Relationship Id="rId5" Type="http://schemas.openxmlformats.org/officeDocument/2006/relationships/hyperlink" Target="https://syzkaller.appspot.com/bug?id=9b20beddfdc2c90ceac502c7a960473d597cd520" TargetMode="External"/><Relationship Id="rId4" Type="http://schemas.openxmlformats.org/officeDocument/2006/relationships/hyperlink" Target="https://syzkaller.appspot.com/bug?id=b0e30ab5186d097b8e3e23e8ca971fbf1cf54659" TargetMode="External"/></Relationships>
</file>

<file path=ppt/slides/_rels/slide307.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307.xml"/><Relationship Id="rId1" Type="http://schemas.openxmlformats.org/officeDocument/2006/relationships/slideLayout" Target="../slideLayouts/slideLayout3.xml"/><Relationship Id="rId4" Type="http://schemas.openxmlformats.org/officeDocument/2006/relationships/image" Target="../media/image508.png"/></Relationships>
</file>

<file path=ppt/slides/_rels/slide308.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308.xml"/><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syzkaller.appspot.com/bug?id=685f059b7e5b6ed6e4dd6c92755ea01acedf530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syzkaller.appspot.com/bug?id=c7e9d46e1294c6c29b5dec654ac3defc1650525f" TargetMode="External"/><Relationship Id="rId5" Type="http://schemas.openxmlformats.org/officeDocument/2006/relationships/hyperlink" Target="https://syzkaller.appspot.com/bug?id=10e568824ac7127e1bf0942c1482fb7cfd7c3797" TargetMode="External"/><Relationship Id="rId4" Type="http://schemas.openxmlformats.org/officeDocument/2006/relationships/hyperlink" Target="https://syzkaller.appspot.com/bug?id=e47e4fde63997372ec591e8cf4584e12418d2a66" TargetMode="Externa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8" Type="http://schemas.openxmlformats.org/officeDocument/2006/relationships/hyperlink" Target="https://syzkaller.appspot.com/bug?id=e51783313308bfd5919e2bda8c5f12f860e6c5f5" TargetMode="External"/><Relationship Id="rId13" Type="http://schemas.openxmlformats.org/officeDocument/2006/relationships/hyperlink" Target="https://syzkaller.appspot.com/bug?id=9727723dea040f961dc281b4fa08b0cca1e2d15d" TargetMode="External"/><Relationship Id="rId18" Type="http://schemas.openxmlformats.org/officeDocument/2006/relationships/hyperlink" Target="https://syzkaller.appspot.com/bug?id=50361231a10156f1f82821225a20c266fff3259e" TargetMode="External"/><Relationship Id="rId3" Type="http://schemas.openxmlformats.org/officeDocument/2006/relationships/hyperlink" Target="https://syzkaller.appspot.com/bug?id=ddaf58be21bc0aacece5a53ab1ae5db7e89f5bb0" TargetMode="External"/><Relationship Id="rId21" Type="http://schemas.openxmlformats.org/officeDocument/2006/relationships/hyperlink" Target="https://syzkaller.appspot.com/bug?id=1a5ff644566394d34acfab74573b826d481322ce" TargetMode="External"/><Relationship Id="rId7" Type="http://schemas.openxmlformats.org/officeDocument/2006/relationships/hyperlink" Target="https://syzkaller.appspot.com/bug?id=18bd3f8122946534f6f56f4f0f1e27f0f5907ac6" TargetMode="External"/><Relationship Id="rId12" Type="http://schemas.openxmlformats.org/officeDocument/2006/relationships/hyperlink" Target="https://syzkaller.appspot.com/bug?id=98d6670ff6b4e7deb03918e1461589299374d097" TargetMode="External"/><Relationship Id="rId17" Type="http://schemas.openxmlformats.org/officeDocument/2006/relationships/hyperlink" Target="https://syzkaller.appspot.com/bug?id=5d1d0a9e2d11f7c968b8b47c91d59f2027231986" TargetMode="External"/><Relationship Id="rId2" Type="http://schemas.openxmlformats.org/officeDocument/2006/relationships/notesSlide" Target="../notesSlides/notesSlide311.xml"/><Relationship Id="rId16" Type="http://schemas.openxmlformats.org/officeDocument/2006/relationships/hyperlink" Target="https://syzkaller.appspot.com/bug?id=64bdab02654a9c43c1009be0bd3d7e992ba2eab2" TargetMode="External"/><Relationship Id="rId20" Type="http://schemas.openxmlformats.org/officeDocument/2006/relationships/hyperlink" Target="https://syzkaller.appspot.com/bug?id=309aabd28c4c07b45df55b4bd48ffd6703979a55" TargetMode="External"/><Relationship Id="rId1" Type="http://schemas.openxmlformats.org/officeDocument/2006/relationships/slideLayout" Target="../slideLayouts/slideLayout3.xml"/><Relationship Id="rId6" Type="http://schemas.openxmlformats.org/officeDocument/2006/relationships/hyperlink" Target="https://syzkaller.appspot.com/bug?id=1a3053dc1e0ef897cdbeeae890f30491d235b4fd" TargetMode="External"/><Relationship Id="rId11" Type="http://schemas.openxmlformats.org/officeDocument/2006/relationships/hyperlink" Target="https://syzkaller.appspot.com/bug?id=a9432070906891500619ceb27bf8d73f2b7bac28" TargetMode="External"/><Relationship Id="rId5" Type="http://schemas.openxmlformats.org/officeDocument/2006/relationships/hyperlink" Target="https://syzkaller.appspot.com/bug?id=1a7cc46ff333e24e42770cd1bccdc3b6e8acf0d2" TargetMode="External"/><Relationship Id="rId15" Type="http://schemas.openxmlformats.org/officeDocument/2006/relationships/hyperlink" Target="https://syzkaller.appspot.com/bug?id=6b2658a835c4f7ee5099540212a2cfcab1ad5e6c" TargetMode="External"/><Relationship Id="rId10" Type="http://schemas.openxmlformats.org/officeDocument/2006/relationships/hyperlink" Target="https://syzkaller.appspot.com/bug?id=ad6e459b5804609befe3e5c24001b25185b073fc" TargetMode="External"/><Relationship Id="rId19" Type="http://schemas.openxmlformats.org/officeDocument/2006/relationships/hyperlink" Target="https://syzkaller.appspot.com/bug?id=4f6ce6f5223c2c8e75c92ce8cb619b227a8b0277" TargetMode="External"/><Relationship Id="rId4" Type="http://schemas.openxmlformats.org/officeDocument/2006/relationships/hyperlink" Target="https://syzkaller.appspot.com/bug?id=5f9ccca48ab84b8ed5baaa82833746eac6d14734" TargetMode="External"/><Relationship Id="rId9" Type="http://schemas.openxmlformats.org/officeDocument/2006/relationships/hyperlink" Target="https://syzkaller.appspot.com/bug?id=b71cde4902ac5b695cd63198cae8a977b1d954c2" TargetMode="External"/><Relationship Id="rId14" Type="http://schemas.openxmlformats.org/officeDocument/2006/relationships/hyperlink" Target="https://syzkaller.appspot.com/bug?id=80b047eb9aff0254f4adc620c6891c0ca3276309" TargetMode="External"/></Relationships>
</file>

<file path=ppt/slides/_rels/slide312.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315.xml"/><Relationship Id="rId1" Type="http://schemas.openxmlformats.org/officeDocument/2006/relationships/slideLayout" Target="../slideLayouts/slideLayout3.xml"/><Relationship Id="rId6" Type="http://schemas.openxmlformats.org/officeDocument/2006/relationships/image" Target="../media/image517.png"/><Relationship Id="rId5" Type="http://schemas.openxmlformats.org/officeDocument/2006/relationships/image" Target="../media/image516.png"/><Relationship Id="rId4" Type="http://schemas.openxmlformats.org/officeDocument/2006/relationships/image" Target="../media/image515.png"/></Relationships>
</file>

<file path=ppt/slides/_rels/slide316.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316.xml"/><Relationship Id="rId1" Type="http://schemas.openxmlformats.org/officeDocument/2006/relationships/slideLayout" Target="../slideLayouts/slideLayout3.xml"/><Relationship Id="rId4" Type="http://schemas.openxmlformats.org/officeDocument/2006/relationships/image" Target="../media/image519.png"/></Relationships>
</file>

<file path=ppt/slides/_rels/slide31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17.xml"/><Relationship Id="rId1" Type="http://schemas.openxmlformats.org/officeDocument/2006/relationships/slideLayout" Target="../slideLayouts/slideLayout3.xml"/><Relationship Id="rId4" Type="http://schemas.openxmlformats.org/officeDocument/2006/relationships/image" Target="../media/image521.png"/></Relationships>
</file>

<file path=ppt/slides/_rels/slide31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18.xml"/><Relationship Id="rId1" Type="http://schemas.openxmlformats.org/officeDocument/2006/relationships/slideLayout" Target="../slideLayouts/slideLayout3.xml"/><Relationship Id="rId4" Type="http://schemas.openxmlformats.org/officeDocument/2006/relationships/image" Target="../media/image521.png"/></Relationships>
</file>

<file path=ppt/slides/_rels/slide31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19.xml"/><Relationship Id="rId1" Type="http://schemas.openxmlformats.org/officeDocument/2006/relationships/slideLayout" Target="../slideLayouts/slideLayout3.xml"/><Relationship Id="rId4" Type="http://schemas.openxmlformats.org/officeDocument/2006/relationships/image" Target="../media/image52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0.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320.xml"/><Relationship Id="rId1" Type="http://schemas.openxmlformats.org/officeDocument/2006/relationships/slideLayout" Target="../slideLayouts/slideLayout3.xml"/><Relationship Id="rId5" Type="http://schemas.openxmlformats.org/officeDocument/2006/relationships/image" Target="../media/image523.png"/><Relationship Id="rId4" Type="http://schemas.openxmlformats.org/officeDocument/2006/relationships/image" Target="../media/image521.png"/></Relationships>
</file>

<file path=ppt/slides/_rels/slide321.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21.xml"/><Relationship Id="rId1" Type="http://schemas.openxmlformats.org/officeDocument/2006/relationships/slideLayout" Target="../slideLayouts/slideLayout3.xml"/><Relationship Id="rId5" Type="http://schemas.openxmlformats.org/officeDocument/2006/relationships/image" Target="../media/image524.png"/><Relationship Id="rId4" Type="http://schemas.openxmlformats.org/officeDocument/2006/relationships/image" Target="../media/image523.png"/></Relationships>
</file>

<file path=ppt/slides/_rels/slide322.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notesSlide" Target="../notesSlides/notesSlide322.xml"/><Relationship Id="rId1" Type="http://schemas.openxmlformats.org/officeDocument/2006/relationships/slideLayout" Target="../slideLayouts/slideLayout3.xml"/><Relationship Id="rId5" Type="http://schemas.openxmlformats.org/officeDocument/2006/relationships/image" Target="../media/image526.png"/><Relationship Id="rId4" Type="http://schemas.openxmlformats.org/officeDocument/2006/relationships/image" Target="../media/image521.png"/></Relationships>
</file>

<file path=ppt/slides/_rels/slide323.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23.xml"/><Relationship Id="rId1" Type="http://schemas.openxmlformats.org/officeDocument/2006/relationships/slideLayout" Target="../slideLayouts/slideLayout3.xml"/><Relationship Id="rId4" Type="http://schemas.openxmlformats.org/officeDocument/2006/relationships/image" Target="../media/image527.png"/></Relationships>
</file>

<file path=ppt/slides/_rels/slide324.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324.xml"/><Relationship Id="rId1" Type="http://schemas.openxmlformats.org/officeDocument/2006/relationships/slideLayout" Target="../slideLayouts/slideLayout3.xml"/><Relationship Id="rId5" Type="http://schemas.openxmlformats.org/officeDocument/2006/relationships/image" Target="../media/image529.png"/><Relationship Id="rId4" Type="http://schemas.openxmlformats.org/officeDocument/2006/relationships/image" Target="../media/image528.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26.xml"/><Relationship Id="rId1" Type="http://schemas.openxmlformats.org/officeDocument/2006/relationships/slideLayout" Target="../slideLayouts/slideLayout3.xml"/><Relationship Id="rId4" Type="http://schemas.openxmlformats.org/officeDocument/2006/relationships/image" Target="../media/image531.png"/></Relationships>
</file>

<file path=ppt/slides/_rels/slide327.xml.rels><?xml version="1.0" encoding="UTF-8" standalone="yes"?>
<Relationships xmlns="http://schemas.openxmlformats.org/package/2006/relationships"><Relationship Id="rId3" Type="http://schemas.openxmlformats.org/officeDocument/2006/relationships/hyperlink" Target="https://syzkaller.appspot.com/bug?id=ee0dc3e7ce224b8359225bb7da0c168cf8c8283d" TargetMode="External"/><Relationship Id="rId2" Type="http://schemas.openxmlformats.org/officeDocument/2006/relationships/notesSlide" Target="../notesSlides/notesSlide327.xml"/><Relationship Id="rId1" Type="http://schemas.openxmlformats.org/officeDocument/2006/relationships/slideLayout" Target="../slideLayouts/slideLayout3.xml"/><Relationship Id="rId4" Type="http://schemas.openxmlformats.org/officeDocument/2006/relationships/hyperlink" Target="https://syzkaller.appspot.com/bug?id=ae8f5829dcc7cff6145c012b746bafa494b144ee" TargetMode="External"/></Relationships>
</file>

<file path=ppt/slides/_rels/slide32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notesSlide" Target="../notesSlides/notesSlide329.xml"/><Relationship Id="rId1" Type="http://schemas.openxmlformats.org/officeDocument/2006/relationships/slideLayout" Target="../slideLayouts/slideLayout3.xml"/><Relationship Id="rId6" Type="http://schemas.openxmlformats.org/officeDocument/2006/relationships/image" Target="../media/image536.png"/><Relationship Id="rId5" Type="http://schemas.openxmlformats.org/officeDocument/2006/relationships/image" Target="../media/image535.png"/><Relationship Id="rId4" Type="http://schemas.openxmlformats.org/officeDocument/2006/relationships/image" Target="../media/image534.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30.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hyperlink" Target="https://syzkaller.appspot.com/bug?id=b301334eea31df569fefb235f2f3065b407b03e5" TargetMode="External"/><Relationship Id="rId2" Type="http://schemas.openxmlformats.org/officeDocument/2006/relationships/notesSlide" Target="../notesSlides/notesSlide332.xml"/><Relationship Id="rId1" Type="http://schemas.openxmlformats.org/officeDocument/2006/relationships/slideLayout" Target="../slideLayouts/slideLayout3.xml"/><Relationship Id="rId4" Type="http://schemas.openxmlformats.org/officeDocument/2006/relationships/hyperlink" Target="https://syzkaller.appspot.com/bug?id=3b9e3e0e36c81e6bf9d2e2bce409e41e40deae62" TargetMode="External"/></Relationships>
</file>

<file path=ppt/slides/_rels/slide333.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notesSlide" Target="../notesSlides/notesSlide333.xml"/><Relationship Id="rId1" Type="http://schemas.openxmlformats.org/officeDocument/2006/relationships/slideLayout" Target="../slideLayouts/slideLayout3.xml"/><Relationship Id="rId4" Type="http://schemas.openxmlformats.org/officeDocument/2006/relationships/image" Target="../media/image540.png"/></Relationships>
</file>

<file path=ppt/slides/_rels/slide334.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notesSlide" Target="../notesSlides/notesSlide334.xml"/><Relationship Id="rId1" Type="http://schemas.openxmlformats.org/officeDocument/2006/relationships/slideLayout" Target="../slideLayouts/slideLayout3.xml"/><Relationship Id="rId4" Type="http://schemas.openxmlformats.org/officeDocument/2006/relationships/image" Target="../media/image542.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notesSlide" Target="../notesSlides/notesSlide338.xml"/><Relationship Id="rId1" Type="http://schemas.openxmlformats.org/officeDocument/2006/relationships/slideLayout" Target="../slideLayouts/slideLayout3.xml"/><Relationship Id="rId5" Type="http://schemas.openxmlformats.org/officeDocument/2006/relationships/image" Target="../media/image547.png"/><Relationship Id="rId4" Type="http://schemas.openxmlformats.org/officeDocument/2006/relationships/image" Target="../media/image546.png"/></Relationships>
</file>

<file path=ppt/slides/_rels/slide339.xml.rels><?xml version="1.0" encoding="UTF-8" standalone="yes"?>
<Relationships xmlns="http://schemas.openxmlformats.org/package/2006/relationships"><Relationship Id="rId3" Type="http://schemas.openxmlformats.org/officeDocument/2006/relationships/hyperlink" Target="https://syzkaller.appspot.com/bug?id=b29250c3325abff000a9bd13492e480ee09156ca" TargetMode="External"/><Relationship Id="rId2" Type="http://schemas.openxmlformats.org/officeDocument/2006/relationships/notesSlide" Target="../notesSlides/notesSlide339.xml"/><Relationship Id="rId1" Type="http://schemas.openxmlformats.org/officeDocument/2006/relationships/slideLayout" Target="../slideLayouts/slideLayout3.xml"/><Relationship Id="rId6" Type="http://schemas.openxmlformats.org/officeDocument/2006/relationships/hyperlink" Target="https://syzkaller.appspot.com/bug?id=b587b53dd2912249c0852f3741179f55060d48a8" TargetMode="External"/><Relationship Id="rId5" Type="http://schemas.openxmlformats.org/officeDocument/2006/relationships/hyperlink" Target="https://syzkaller.appspot.com/bug?id=c59a8f0485cd6634443cdf23cdbf3ea264dd888d" TargetMode="External"/><Relationship Id="rId4" Type="http://schemas.openxmlformats.org/officeDocument/2006/relationships/hyperlink" Target="https://syzkaller.appspot.com/bug?id=a4021767a07707560707b1a1bd47e35d233812c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340.xml"/><Relationship Id="rId1" Type="http://schemas.openxmlformats.org/officeDocument/2006/relationships/slideLayout" Target="../slideLayouts/slideLayout3.xml"/><Relationship Id="rId4" Type="http://schemas.openxmlformats.org/officeDocument/2006/relationships/image" Target="../media/image549.png"/></Relationships>
</file>

<file path=ppt/slides/_rels/slide34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3" Type="http://schemas.openxmlformats.org/officeDocument/2006/relationships/hyperlink" Target="https://syzkaller.appspot.com/bug?id=2389bfc4b1c4ea3969629ed19bef0b3b2ec741f2" TargetMode="External"/><Relationship Id="rId2" Type="http://schemas.openxmlformats.org/officeDocument/2006/relationships/notesSlide" Target="../notesSlides/notesSlide343.xml"/><Relationship Id="rId1" Type="http://schemas.openxmlformats.org/officeDocument/2006/relationships/slideLayout" Target="../slideLayouts/slideLayout3.xml"/><Relationship Id="rId4" Type="http://schemas.openxmlformats.org/officeDocument/2006/relationships/hyperlink" Target="https://syzkaller.appspot.com/bug?id=1ded87aaa45744294d181c527d61e98fa6198c21" TargetMode="External"/></Relationships>
</file>

<file path=ppt/slides/_rels/slide344.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345.xml"/><Relationship Id="rId1" Type="http://schemas.openxmlformats.org/officeDocument/2006/relationships/slideLayout" Target="../slideLayouts/slideLayout3.xml"/><Relationship Id="rId5" Type="http://schemas.openxmlformats.org/officeDocument/2006/relationships/image" Target="../media/image555.png"/><Relationship Id="rId4" Type="http://schemas.openxmlformats.org/officeDocument/2006/relationships/image" Target="../media/image554.png"/></Relationships>
</file>

<file path=ppt/slides/_rels/slide346.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346.xml"/><Relationship Id="rId1" Type="http://schemas.openxmlformats.org/officeDocument/2006/relationships/slideLayout" Target="../slideLayouts/slideLayout3.xml"/><Relationship Id="rId4" Type="http://schemas.openxmlformats.org/officeDocument/2006/relationships/image" Target="../media/image557.png"/></Relationships>
</file>

<file path=ppt/slides/_rels/slide347.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3" Type="http://schemas.openxmlformats.org/officeDocument/2006/relationships/hyperlink" Target="https://groups.google.com/forum/#!msg/syzkaller-bugs/woDbuHI9Jkw/TrqX28SZBgAJ" TargetMode="External"/><Relationship Id="rId2" Type="http://schemas.openxmlformats.org/officeDocument/2006/relationships/notesSlide" Target="../notesSlides/notesSlide349.xml"/><Relationship Id="rId1" Type="http://schemas.openxmlformats.org/officeDocument/2006/relationships/slideLayout" Target="../slideLayouts/slideLayout3.xml"/><Relationship Id="rId4" Type="http://schemas.openxmlformats.org/officeDocument/2006/relationships/image" Target="../media/image560.png"/></Relationships>
</file>

<file path=ppt/slides/_rels/slide35.xml.rels><?xml version="1.0" encoding="UTF-8" standalone="yes"?>
<Relationships xmlns="http://schemas.openxmlformats.org/package/2006/relationships"><Relationship Id="rId3" Type="http://schemas.openxmlformats.org/officeDocument/2006/relationships/hyperlink" Target="https://syzkaller.appspot.com/bug?id=6396c10c7afb0b3d676e283953c87c90886416a6"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syzkaller.appspot.com/bug?id=7c17e17da1e764a4db88b33fb408531edef3c5a0" TargetMode="External"/></Relationships>
</file>

<file path=ppt/slides/_rels/slide350.xml.rels><?xml version="1.0" encoding="UTF-8" standalone="yes"?>
<Relationships xmlns="http://schemas.openxmlformats.org/package/2006/relationships"><Relationship Id="rId3" Type="http://schemas.openxmlformats.org/officeDocument/2006/relationships/hyperlink" Target="https://syzkaller.appspot.com/bug?id=a9059e35fd1d9ce78727787e3c542be2d8c23b5b" TargetMode="External"/><Relationship Id="rId2" Type="http://schemas.openxmlformats.org/officeDocument/2006/relationships/notesSlide" Target="../notesSlides/notesSlide350.xml"/><Relationship Id="rId1" Type="http://schemas.openxmlformats.org/officeDocument/2006/relationships/slideLayout" Target="../slideLayouts/slideLayout3.xml"/><Relationship Id="rId4" Type="http://schemas.openxmlformats.org/officeDocument/2006/relationships/hyperlink" Target="https://syzkaller.appspot.com/bug?id=62843f3219094a2a5585afdf72aa9101023e8e88" TargetMode="External"/></Relationships>
</file>

<file path=ppt/slides/_rels/slide351.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notesSlide" Target="../notesSlides/notesSlide351.xml"/><Relationship Id="rId1" Type="http://schemas.openxmlformats.org/officeDocument/2006/relationships/slideLayout" Target="../slideLayouts/slideLayout3.xml"/><Relationship Id="rId4" Type="http://schemas.openxmlformats.org/officeDocument/2006/relationships/image" Target="../media/image562.png"/></Relationships>
</file>

<file path=ppt/slides/_rels/slide352.xml.rels><?xml version="1.0" encoding="UTF-8" standalone="yes"?>
<Relationships xmlns="http://schemas.openxmlformats.org/package/2006/relationships"><Relationship Id="rId3" Type="http://schemas.openxmlformats.org/officeDocument/2006/relationships/hyperlink" Target="https://syzkaller.appspot.com/bug?id=425ba1ad5aae5458b5cdfc8c4227dfb988a28775" TargetMode="External"/><Relationship Id="rId2" Type="http://schemas.openxmlformats.org/officeDocument/2006/relationships/notesSlide" Target="../notesSlides/notesSlide352.xml"/><Relationship Id="rId1" Type="http://schemas.openxmlformats.org/officeDocument/2006/relationships/slideLayout" Target="../slideLayouts/slideLayout3.xml"/><Relationship Id="rId4" Type="http://schemas.openxmlformats.org/officeDocument/2006/relationships/hyperlink" Target="https://syzkaller.appspot.com/bug?id=4c915663aead5e3e4aa09f44247a0bed3808e569" TargetMode="External"/></Relationships>
</file>

<file path=ppt/slides/_rels/slide353.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353.xml"/><Relationship Id="rId1" Type="http://schemas.openxmlformats.org/officeDocument/2006/relationships/slideLayout" Target="../slideLayouts/slideLayout3.xml"/><Relationship Id="rId4" Type="http://schemas.openxmlformats.org/officeDocument/2006/relationships/image" Target="../media/image564.png"/></Relationships>
</file>

<file path=ppt/slides/_rels/slide354.xml.rels><?xml version="1.0" encoding="UTF-8" standalone="yes"?>
<Relationships xmlns="http://schemas.openxmlformats.org/package/2006/relationships"><Relationship Id="rId3" Type="http://schemas.openxmlformats.org/officeDocument/2006/relationships/hyperlink" Target="https://syzkaller.appspot.com/bug?id=7583eb1c0aeb538faab79ea53f121ecaf5122338" TargetMode="External"/><Relationship Id="rId2" Type="http://schemas.openxmlformats.org/officeDocument/2006/relationships/notesSlide" Target="../notesSlides/notesSlide354.xml"/><Relationship Id="rId1" Type="http://schemas.openxmlformats.org/officeDocument/2006/relationships/slideLayout" Target="../slideLayouts/slideLayout3.xml"/><Relationship Id="rId4" Type="http://schemas.openxmlformats.org/officeDocument/2006/relationships/hyperlink" Target="https://syzkaller.appspot.com/bug?id=fe8b5cfa9af11347ad8d00ddfd55c2a8fef6425a" TargetMode="External"/></Relationships>
</file>

<file path=ppt/slides/_rels/slide355.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355.xml"/><Relationship Id="rId1" Type="http://schemas.openxmlformats.org/officeDocument/2006/relationships/slideLayout" Target="../slideLayouts/slideLayout3.xml"/><Relationship Id="rId4" Type="http://schemas.openxmlformats.org/officeDocument/2006/relationships/image" Target="../media/image566.png"/></Relationships>
</file>

<file path=ppt/slides/_rels/slide356.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notesSlide" Target="../notesSlides/notesSlide356.xml"/><Relationship Id="rId1" Type="http://schemas.openxmlformats.org/officeDocument/2006/relationships/slideLayout" Target="../slideLayouts/slideLayout3.xml"/><Relationship Id="rId5" Type="http://schemas.openxmlformats.org/officeDocument/2006/relationships/image" Target="../media/image569.png"/><Relationship Id="rId4" Type="http://schemas.openxmlformats.org/officeDocument/2006/relationships/image" Target="../media/image568.png"/></Relationships>
</file>

<file path=ppt/slides/_rels/slide357.xml.rels><?xml version="1.0" encoding="UTF-8" standalone="yes"?>
<Relationships xmlns="http://schemas.openxmlformats.org/package/2006/relationships"><Relationship Id="rId3" Type="http://schemas.openxmlformats.org/officeDocument/2006/relationships/hyperlink" Target="https://syzkaller.appspot.com/bug?id=63ee20afab456a7a73d0e5ca3154678c4a7c36d6" TargetMode="External"/><Relationship Id="rId2" Type="http://schemas.openxmlformats.org/officeDocument/2006/relationships/notesSlide" Target="../notesSlides/notesSlide357.xml"/><Relationship Id="rId1" Type="http://schemas.openxmlformats.org/officeDocument/2006/relationships/slideLayout" Target="../slideLayouts/slideLayout3.xml"/><Relationship Id="rId5" Type="http://schemas.openxmlformats.org/officeDocument/2006/relationships/hyperlink" Target="https://syzkaller.appspot.com/bug?id=02df934e0758de208d96f61489b97b7e6268b490" TargetMode="External"/><Relationship Id="rId4" Type="http://schemas.openxmlformats.org/officeDocument/2006/relationships/hyperlink" Target="https://syzkaller.appspot.com/bug?id=2b4e73396ae0182d5f209ca8ba98fb0580924310" TargetMode="External"/></Relationships>
</file>

<file path=ppt/slides/_rels/slide35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59.xml"/><Relationship Id="rId1" Type="http://schemas.openxmlformats.org/officeDocument/2006/relationships/slideLayout" Target="../slideLayouts/slideLayout3.xml"/><Relationship Id="rId4" Type="http://schemas.openxmlformats.org/officeDocument/2006/relationships/image" Target="../media/image572.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60.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8" Type="http://schemas.openxmlformats.org/officeDocument/2006/relationships/hyperlink" Target="https://syzkaller.appspot.com/bug?id=1bba967ec4596833317399ba8d6f7d655bd655e8" TargetMode="External"/><Relationship Id="rId3" Type="http://schemas.openxmlformats.org/officeDocument/2006/relationships/hyperlink" Target="https://syzkaller.appspot.com/bug?id=e2796971f5443ecb4767e20d64f4b029411d889d" TargetMode="External"/><Relationship Id="rId7" Type="http://schemas.openxmlformats.org/officeDocument/2006/relationships/hyperlink" Target="https://syzkaller.appspot.com/bug?id=5bb09c0c5b65ab2ce628ba26fe7cbd06144bd952" TargetMode="External"/><Relationship Id="rId2" Type="http://schemas.openxmlformats.org/officeDocument/2006/relationships/notesSlide" Target="../notesSlides/notesSlide362.xml"/><Relationship Id="rId1" Type="http://schemas.openxmlformats.org/officeDocument/2006/relationships/slideLayout" Target="../slideLayouts/slideLayout3.xml"/><Relationship Id="rId6" Type="http://schemas.openxmlformats.org/officeDocument/2006/relationships/hyperlink" Target="https://syzkaller.appspot.com/bug?id=6a039858238a38cbc7f372607fc5d49f4469cf2c" TargetMode="External"/><Relationship Id="rId5" Type="http://schemas.openxmlformats.org/officeDocument/2006/relationships/hyperlink" Target="https://syzkaller.appspot.com/bug?id=6f6f82379bfc7943e77b333d1d858aac393f42ef" TargetMode="External"/><Relationship Id="rId4" Type="http://schemas.openxmlformats.org/officeDocument/2006/relationships/hyperlink" Target="https://syzkaller.appspot.com/bug?id=7007bd324fde2199d1ffdde3a53eb06069086f11" TargetMode="External"/></Relationships>
</file>

<file path=ppt/slides/_rels/slide363.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notesSlide" Target="../notesSlides/notesSlide363.xml"/><Relationship Id="rId1" Type="http://schemas.openxmlformats.org/officeDocument/2006/relationships/slideLayout" Target="../slideLayouts/slideLayout3.xml"/><Relationship Id="rId5" Type="http://schemas.openxmlformats.org/officeDocument/2006/relationships/image" Target="../media/image577.png"/><Relationship Id="rId4" Type="http://schemas.openxmlformats.org/officeDocument/2006/relationships/image" Target="../media/image576.pn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365.xml"/><Relationship Id="rId1" Type="http://schemas.openxmlformats.org/officeDocument/2006/relationships/slideLayout" Target="../slideLayouts/slideLayout3.xml"/><Relationship Id="rId6" Type="http://schemas.openxmlformats.org/officeDocument/2006/relationships/image" Target="../media/image581.png"/><Relationship Id="rId5" Type="http://schemas.openxmlformats.org/officeDocument/2006/relationships/image" Target="../media/image580.png"/><Relationship Id="rId4" Type="http://schemas.openxmlformats.org/officeDocument/2006/relationships/image" Target="../media/image579.png"/></Relationships>
</file>

<file path=ppt/slides/_rels/slide366.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notesSlide" Target="../notesSlides/notesSlide366.xml"/><Relationship Id="rId1" Type="http://schemas.openxmlformats.org/officeDocument/2006/relationships/slideLayout" Target="../slideLayouts/slideLayout3.xml"/><Relationship Id="rId4" Type="http://schemas.openxmlformats.org/officeDocument/2006/relationships/image" Target="../media/image583.png"/></Relationships>
</file>

<file path=ppt/slides/_rels/slide367.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notesSlide" Target="../notesSlides/notesSlide367.xml"/><Relationship Id="rId1" Type="http://schemas.openxmlformats.org/officeDocument/2006/relationships/slideLayout" Target="../slideLayouts/slideLayout3.xml"/><Relationship Id="rId5" Type="http://schemas.openxmlformats.org/officeDocument/2006/relationships/image" Target="../media/image586.png"/><Relationship Id="rId4" Type="http://schemas.openxmlformats.org/officeDocument/2006/relationships/image" Target="../media/image585.png"/></Relationships>
</file>

<file path=ppt/slides/_rels/slide368.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notesSlide" Target="../notesSlides/notesSlide368.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3" Type="http://schemas.openxmlformats.org/officeDocument/2006/relationships/hyperlink" Target="https://syzkaller.appspot.com/bug?id=bc0ac8c638bc46abae36df1fe4acd84ce88865d3" TargetMode="External"/><Relationship Id="rId2" Type="http://schemas.openxmlformats.org/officeDocument/2006/relationships/notesSlide" Target="../notesSlides/notesSlide369.xml"/><Relationship Id="rId1" Type="http://schemas.openxmlformats.org/officeDocument/2006/relationships/slideLayout" Target="../slideLayouts/slideLayout3.xml"/><Relationship Id="rId6" Type="http://schemas.openxmlformats.org/officeDocument/2006/relationships/hyperlink" Target="https://syzkaller.appspot.com/bug?id=64aa96c96f594a77eb8d945df21ec76dd35573b3" TargetMode="External"/><Relationship Id="rId5" Type="http://schemas.openxmlformats.org/officeDocument/2006/relationships/hyperlink" Target="https://syzkaller.appspot.com/bug?id=35acc31cfe715b32b649129f286c960dba2d49c5" TargetMode="External"/><Relationship Id="rId4" Type="http://schemas.openxmlformats.org/officeDocument/2006/relationships/hyperlink" Target="https://syzkaller.appspot.com/bug?id=b415220d60dd59765149e2d9d7ee5685a9e77c7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70.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notesSlide" Target="../notesSlides/notesSlide370.xml"/><Relationship Id="rId1" Type="http://schemas.openxmlformats.org/officeDocument/2006/relationships/slideLayout" Target="../slideLayouts/slideLayout3.xml"/><Relationship Id="rId5" Type="http://schemas.openxmlformats.org/officeDocument/2006/relationships/image" Target="../media/image590.png"/><Relationship Id="rId4" Type="http://schemas.openxmlformats.org/officeDocument/2006/relationships/image" Target="../media/image589.png"/></Relationships>
</file>

<file path=ppt/slides/_rels/slide371.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371.xml"/><Relationship Id="rId1" Type="http://schemas.openxmlformats.org/officeDocument/2006/relationships/slideLayout" Target="../slideLayouts/slideLayout3.xml"/><Relationship Id="rId4" Type="http://schemas.openxmlformats.org/officeDocument/2006/relationships/image" Target="../media/image592.png"/></Relationships>
</file>

<file path=ppt/slides/_rels/slide372.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notesSlide" Target="../notesSlides/notesSlide372.xml"/><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notesSlide" Target="../notesSlides/notesSlide373.xml"/><Relationship Id="rId1" Type="http://schemas.openxmlformats.org/officeDocument/2006/relationships/slideLayout" Target="../slideLayouts/slideLayout3.xml"/><Relationship Id="rId4" Type="http://schemas.openxmlformats.org/officeDocument/2006/relationships/image" Target="../media/image595.png"/></Relationships>
</file>

<file path=ppt/slides/_rels/slide374.xml.rels><?xml version="1.0" encoding="UTF-8" standalone="yes"?>
<Relationships xmlns="http://schemas.openxmlformats.org/package/2006/relationships"><Relationship Id="rId3" Type="http://schemas.openxmlformats.org/officeDocument/2006/relationships/image" Target="../media/image596.png"/><Relationship Id="rId2" Type="http://schemas.openxmlformats.org/officeDocument/2006/relationships/notesSlide" Target="../notesSlides/notesSlide374.xml"/><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notesSlide" Target="../notesSlides/notesSlide375.xml"/><Relationship Id="rId1" Type="http://schemas.openxmlformats.org/officeDocument/2006/relationships/slideLayout" Target="../slideLayouts/slideLayout3.xml"/><Relationship Id="rId5" Type="http://schemas.openxmlformats.org/officeDocument/2006/relationships/image" Target="../media/image598.png"/><Relationship Id="rId4" Type="http://schemas.openxmlformats.org/officeDocument/2006/relationships/image" Target="../media/image597.png"/></Relationships>
</file>

<file path=ppt/slides/_rels/slide376.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notesSlide" Target="../notesSlides/notesSlide376.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77.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notesSlide" Target="../notesSlides/notesSlide377.xml"/><Relationship Id="rId1" Type="http://schemas.openxmlformats.org/officeDocument/2006/relationships/slideLayout" Target="../slideLayouts/slideLayout3.xml"/><Relationship Id="rId4" Type="http://schemas.openxmlformats.org/officeDocument/2006/relationships/image" Target="../media/image602.png"/></Relationships>
</file>

<file path=ppt/slides/_rels/slide378.xml.rels><?xml version="1.0" encoding="UTF-8" standalone="yes"?>
<Relationships xmlns="http://schemas.openxmlformats.org/package/2006/relationships"><Relationship Id="rId3" Type="http://schemas.openxmlformats.org/officeDocument/2006/relationships/hyperlink" Target="https://syzkaller.appspot.com/bug?id=ce80a10f7234f816218d7c257396c00d575b52d8" TargetMode="External"/><Relationship Id="rId2" Type="http://schemas.openxmlformats.org/officeDocument/2006/relationships/notesSlide" Target="../notesSlides/notesSlide378.xml"/><Relationship Id="rId1" Type="http://schemas.openxmlformats.org/officeDocument/2006/relationships/slideLayout" Target="../slideLayouts/slideLayout3.xml"/><Relationship Id="rId4" Type="http://schemas.openxmlformats.org/officeDocument/2006/relationships/hyperlink" Target="https://syzkaller.appspot.com/bug?id=224f304431abbbe0dc290277e84981992be389bb" TargetMode="External"/></Relationships>
</file>

<file path=ppt/slides/_rels/slide379.xml.rels><?xml version="1.0" encoding="UTF-8" standalone="yes"?>
<Relationships xmlns="http://schemas.openxmlformats.org/package/2006/relationships"><Relationship Id="rId3" Type="http://schemas.openxmlformats.org/officeDocument/2006/relationships/image" Target="../media/image603.png"/><Relationship Id="rId2" Type="http://schemas.openxmlformats.org/officeDocument/2006/relationships/notesSlide" Target="../notesSlides/notesSlide379.xml"/><Relationship Id="rId1" Type="http://schemas.openxmlformats.org/officeDocument/2006/relationships/slideLayout" Target="../slideLayouts/slideLayout3.xml"/><Relationship Id="rId5" Type="http://schemas.openxmlformats.org/officeDocument/2006/relationships/image" Target="../media/image605.png"/><Relationship Id="rId4" Type="http://schemas.openxmlformats.org/officeDocument/2006/relationships/image" Target="../media/image60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0.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notesSlide" Target="../notesSlides/notesSlide380.xml"/><Relationship Id="rId1" Type="http://schemas.openxmlformats.org/officeDocument/2006/relationships/slideLayout" Target="../slideLayouts/slideLayout3.xml"/><Relationship Id="rId5" Type="http://schemas.openxmlformats.org/officeDocument/2006/relationships/image" Target="../media/image608.png"/><Relationship Id="rId4" Type="http://schemas.openxmlformats.org/officeDocument/2006/relationships/image" Target="../media/image607.png"/></Relationships>
</file>

<file path=ppt/slides/_rels/slide381.xml.rels><?xml version="1.0" encoding="UTF-8" standalone="yes"?>
<Relationships xmlns="http://schemas.openxmlformats.org/package/2006/relationships"><Relationship Id="rId3" Type="http://schemas.openxmlformats.org/officeDocument/2006/relationships/image" Target="../media/image609.png"/><Relationship Id="rId2" Type="http://schemas.openxmlformats.org/officeDocument/2006/relationships/notesSlide" Target="../notesSlides/notesSlide381.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3" Type="http://schemas.openxmlformats.org/officeDocument/2006/relationships/hyperlink" Target="https://syzkaller.appspot.com/bug?id=c6990555752f043feeef0e6ad97a86e5e4608e9b" TargetMode="External"/><Relationship Id="rId2" Type="http://schemas.openxmlformats.org/officeDocument/2006/relationships/notesSlide" Target="../notesSlides/notesSlide382.xml"/><Relationship Id="rId1" Type="http://schemas.openxmlformats.org/officeDocument/2006/relationships/slideLayout" Target="../slideLayouts/slideLayout3.xml"/><Relationship Id="rId4" Type="http://schemas.openxmlformats.org/officeDocument/2006/relationships/hyperlink" Target="https://syzkaller.appspot.com/bug?id=c805568d63d1cd949f01c74a22614460b1d9b124" TargetMode="Externa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384.xml"/><Relationship Id="rId1" Type="http://schemas.openxmlformats.org/officeDocument/2006/relationships/slideLayout" Target="../slideLayouts/slideLayout3.xml"/><Relationship Id="rId6" Type="http://schemas.openxmlformats.org/officeDocument/2006/relationships/image" Target="../media/image613.png"/><Relationship Id="rId5" Type="http://schemas.openxmlformats.org/officeDocument/2006/relationships/image" Target="../media/image612.png"/><Relationship Id="rId4" Type="http://schemas.openxmlformats.org/officeDocument/2006/relationships/image" Target="../media/image611.png"/></Relationships>
</file>

<file path=ppt/slides/_rels/slide385.xml.rels><?xml version="1.0" encoding="UTF-8" standalone="yes"?>
<Relationships xmlns="http://schemas.openxmlformats.org/package/2006/relationships"><Relationship Id="rId8" Type="http://schemas.openxmlformats.org/officeDocument/2006/relationships/image" Target="../media/image618.png"/><Relationship Id="rId3" Type="http://schemas.openxmlformats.org/officeDocument/2006/relationships/image" Target="../media/image614.png"/><Relationship Id="rId7" Type="http://schemas.openxmlformats.org/officeDocument/2006/relationships/image" Target="../media/image617.png"/><Relationship Id="rId2" Type="http://schemas.openxmlformats.org/officeDocument/2006/relationships/notesSlide" Target="../notesSlides/notesSlide385.xml"/><Relationship Id="rId1" Type="http://schemas.openxmlformats.org/officeDocument/2006/relationships/slideLayout" Target="../slideLayouts/slideLayout3.xml"/><Relationship Id="rId6" Type="http://schemas.openxmlformats.org/officeDocument/2006/relationships/image" Target="../media/image616.png"/><Relationship Id="rId5" Type="http://schemas.openxmlformats.org/officeDocument/2006/relationships/image" Target="../media/image615.png"/><Relationship Id="rId4" Type="http://schemas.openxmlformats.org/officeDocument/2006/relationships/hyperlink" Target="https://git.kernel.org/pub/scm/linux/kernel/git/torvalds/linux.git/commit/?id=5896351ea9360072f8bdd9eee186861a9d13db6d" TargetMode="External"/></Relationships>
</file>

<file path=ppt/slides/_rels/slide386.xml.rels><?xml version="1.0" encoding="UTF-8" standalone="yes"?>
<Relationships xmlns="http://schemas.openxmlformats.org/package/2006/relationships"><Relationship Id="rId3" Type="http://schemas.openxmlformats.org/officeDocument/2006/relationships/hyperlink" Target="https://syzkaller.appspot.com/bug?id=471988cc681007b448018912f7fa7a9294db2c5d" TargetMode="External"/><Relationship Id="rId2" Type="http://schemas.openxmlformats.org/officeDocument/2006/relationships/notesSlide" Target="../notesSlides/notesSlide386.xml"/><Relationship Id="rId1" Type="http://schemas.openxmlformats.org/officeDocument/2006/relationships/slideLayout" Target="../slideLayouts/slideLayout3.xml"/><Relationship Id="rId4" Type="http://schemas.openxmlformats.org/officeDocument/2006/relationships/hyperlink" Target="https://syzkaller.appspot.com/bug?id=23a08526dadb017ac89247aa3d10a3012cd6e13c" TargetMode="External"/></Relationships>
</file>

<file path=ppt/slides/_rels/slide387.xml.rels><?xml version="1.0" encoding="UTF-8" standalone="yes"?>
<Relationships xmlns="http://schemas.openxmlformats.org/package/2006/relationships"><Relationship Id="rId8" Type="http://schemas.openxmlformats.org/officeDocument/2006/relationships/image" Target="../media/image618.png"/><Relationship Id="rId3" Type="http://schemas.openxmlformats.org/officeDocument/2006/relationships/image" Target="../media/image614.png"/><Relationship Id="rId7" Type="http://schemas.openxmlformats.org/officeDocument/2006/relationships/image" Target="../media/image617.png"/><Relationship Id="rId2" Type="http://schemas.openxmlformats.org/officeDocument/2006/relationships/notesSlide" Target="../notesSlides/notesSlide387.xml"/><Relationship Id="rId1" Type="http://schemas.openxmlformats.org/officeDocument/2006/relationships/slideLayout" Target="../slideLayouts/slideLayout3.xml"/><Relationship Id="rId6" Type="http://schemas.openxmlformats.org/officeDocument/2006/relationships/image" Target="../media/image616.png"/><Relationship Id="rId5" Type="http://schemas.openxmlformats.org/officeDocument/2006/relationships/image" Target="../media/image615.png"/><Relationship Id="rId4" Type="http://schemas.openxmlformats.org/officeDocument/2006/relationships/hyperlink" Target="https://git.kernel.org/pub/scm/linux/kernel/git/torvalds/linux.git/commit/?id=5896351ea9360072f8bdd9eee186861a9d13db6d" TargetMode="External"/></Relationships>
</file>

<file path=ppt/slides/_rels/slide388.x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notesSlide" Target="../notesSlides/notesSlide388.xml"/><Relationship Id="rId1" Type="http://schemas.openxmlformats.org/officeDocument/2006/relationships/slideLayout" Target="../slideLayouts/slideLayout3.xml"/><Relationship Id="rId6" Type="http://schemas.openxmlformats.org/officeDocument/2006/relationships/image" Target="../media/image621.png"/><Relationship Id="rId5" Type="http://schemas.openxmlformats.org/officeDocument/2006/relationships/image" Target="../media/image620.png"/><Relationship Id="rId4" Type="http://schemas.openxmlformats.org/officeDocument/2006/relationships/image" Target="../media/image616.png"/></Relationships>
</file>

<file path=ppt/slides/_rels/slide38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89.xml"/><Relationship Id="rId1" Type="http://schemas.openxmlformats.org/officeDocument/2006/relationships/slideLayout" Target="../slideLayouts/slideLayout3.xml"/><Relationship Id="rId6" Type="http://schemas.openxmlformats.org/officeDocument/2006/relationships/image" Target="../media/image623.png"/><Relationship Id="rId5" Type="http://schemas.openxmlformats.org/officeDocument/2006/relationships/image" Target="../media/image616.png"/><Relationship Id="rId4" Type="http://schemas.openxmlformats.org/officeDocument/2006/relationships/image" Target="../media/image622.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0.x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notesSlide" Target="../notesSlides/notesSlide390.xml"/><Relationship Id="rId1" Type="http://schemas.openxmlformats.org/officeDocument/2006/relationships/slideLayout" Target="../slideLayouts/slideLayout3.xml"/><Relationship Id="rId4" Type="http://schemas.openxmlformats.org/officeDocument/2006/relationships/image" Target="../media/image625.png"/></Relationships>
</file>

<file path=ppt/slides/_rels/slide391.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391.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3" Type="http://schemas.openxmlformats.org/officeDocument/2006/relationships/hyperlink" Target="https://syzkaller.appspot.com/bug?id=932f90790a45a8ae6ee99c2d381165bf5bd6bf7b" TargetMode="External"/><Relationship Id="rId2" Type="http://schemas.openxmlformats.org/officeDocument/2006/relationships/notesSlide" Target="../notesSlides/notesSlide393.xml"/><Relationship Id="rId1" Type="http://schemas.openxmlformats.org/officeDocument/2006/relationships/slideLayout" Target="../slideLayouts/slideLayout3.xml"/><Relationship Id="rId4" Type="http://schemas.openxmlformats.org/officeDocument/2006/relationships/hyperlink" Target="https://syzkaller.appspot.com/bug?id=6fd7f3e5c58ffd7e7c8e1a85368715ccc3bae513" TargetMode="External"/></Relationships>
</file>

<file path=ppt/slides/_rels/slide394.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notesSlide" Target="../notesSlides/notesSlide395.xml"/><Relationship Id="rId1" Type="http://schemas.openxmlformats.org/officeDocument/2006/relationships/slideLayout" Target="../slideLayouts/slideLayout3.xml"/><Relationship Id="rId5" Type="http://schemas.openxmlformats.org/officeDocument/2006/relationships/image" Target="../media/image631.png"/><Relationship Id="rId4" Type="http://schemas.openxmlformats.org/officeDocument/2006/relationships/image" Target="../media/image630.png"/></Relationships>
</file>

<file path=ppt/slides/_rels/slide396.xml.rels><?xml version="1.0" encoding="UTF-8" standalone="yes"?>
<Relationships xmlns="http://schemas.openxmlformats.org/package/2006/relationships"><Relationship Id="rId3" Type="http://schemas.openxmlformats.org/officeDocument/2006/relationships/hyperlink" Target="https://syzkaller.appspot.com/bug?id=43e90badede82fa1cc56eb760357eb3ef5c58c8e" TargetMode="External"/><Relationship Id="rId2" Type="http://schemas.openxmlformats.org/officeDocument/2006/relationships/notesSlide" Target="../notesSlides/notesSlide396.xml"/><Relationship Id="rId1" Type="http://schemas.openxmlformats.org/officeDocument/2006/relationships/slideLayout" Target="../slideLayouts/slideLayout3.xml"/><Relationship Id="rId4" Type="http://schemas.openxmlformats.org/officeDocument/2006/relationships/hyperlink" Target="https://syzkaller.appspot.com/bug?id=9fe6bd32d4ac5295a0c88f101083e39f393a8984" TargetMode="External"/></Relationships>
</file>

<file path=ppt/slides/_rels/slide397.x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notesSlide" Target="../notesSlides/notesSlide397.xml"/><Relationship Id="rId1" Type="http://schemas.openxmlformats.org/officeDocument/2006/relationships/slideLayout" Target="../slideLayouts/slideLayout3.xml"/><Relationship Id="rId4" Type="http://schemas.openxmlformats.org/officeDocument/2006/relationships/image" Target="../media/image633.png"/></Relationships>
</file>

<file path=ppt/slides/_rels/slide398.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398.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3" Type="http://schemas.openxmlformats.org/officeDocument/2006/relationships/image" Target="../media/image635.png"/><Relationship Id="rId2" Type="http://schemas.openxmlformats.org/officeDocument/2006/relationships/notesSlide" Target="../notesSlides/notesSlide399.xml"/><Relationship Id="rId1" Type="http://schemas.openxmlformats.org/officeDocument/2006/relationships/slideLayout" Target="../slideLayouts/slideLayout3.xml"/><Relationship Id="rId5" Type="http://schemas.openxmlformats.org/officeDocument/2006/relationships/image" Target="../media/image637.png"/><Relationship Id="rId4" Type="http://schemas.openxmlformats.org/officeDocument/2006/relationships/image" Target="../media/image6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00.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400.xml"/><Relationship Id="rId1" Type="http://schemas.openxmlformats.org/officeDocument/2006/relationships/slideLayout" Target="../slideLayouts/slideLayout3.xml"/><Relationship Id="rId5" Type="http://schemas.openxmlformats.org/officeDocument/2006/relationships/image" Target="../media/image640.png"/><Relationship Id="rId4" Type="http://schemas.openxmlformats.org/officeDocument/2006/relationships/image" Target="../media/image639.png"/></Relationships>
</file>

<file path=ppt/slides/_rels/slide401.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png"/><Relationship Id="rId7" Type="http://schemas.openxmlformats.org/officeDocument/2006/relationships/image" Target="../media/image645.png"/><Relationship Id="rId2" Type="http://schemas.openxmlformats.org/officeDocument/2006/relationships/notesSlide" Target="../notesSlides/notesSlide401.xml"/><Relationship Id="rId1" Type="http://schemas.openxmlformats.org/officeDocument/2006/relationships/slideLayout" Target="../slideLayouts/slideLayout3.xml"/><Relationship Id="rId6" Type="http://schemas.openxmlformats.org/officeDocument/2006/relationships/image" Target="../media/image644.png"/><Relationship Id="rId5" Type="http://schemas.openxmlformats.org/officeDocument/2006/relationships/image" Target="../media/image643.png"/><Relationship Id="rId4" Type="http://schemas.openxmlformats.org/officeDocument/2006/relationships/image" Target="../media/image642.png"/></Relationships>
</file>

<file path=ppt/slides/_rels/slide402.xml.rels><?xml version="1.0" encoding="UTF-8" standalone="yes"?>
<Relationships xmlns="http://schemas.openxmlformats.org/package/2006/relationships"><Relationship Id="rId3" Type="http://schemas.openxmlformats.org/officeDocument/2006/relationships/hyperlink" Target="https://syzkaller.appspot.com/bug?id=d8f431b776f2fb2347b2ad84fbb7f6a4388f211b" TargetMode="External"/><Relationship Id="rId2" Type="http://schemas.openxmlformats.org/officeDocument/2006/relationships/notesSlide" Target="../notesSlides/notesSlide402.xml"/><Relationship Id="rId1" Type="http://schemas.openxmlformats.org/officeDocument/2006/relationships/slideLayout" Target="../slideLayouts/slideLayout3.xml"/><Relationship Id="rId4" Type="http://schemas.openxmlformats.org/officeDocument/2006/relationships/hyperlink" Target="https://syzkaller.appspot.com/bug?id=14177cd007e876c70445b10912cfab974e43657c" TargetMode="External"/></Relationships>
</file>

<file path=ppt/slides/_rels/slide403.xml.rels><?xml version="1.0" encoding="UTF-8" standalone="yes"?>
<Relationships xmlns="http://schemas.openxmlformats.org/package/2006/relationships"><Relationship Id="rId3" Type="http://schemas.openxmlformats.org/officeDocument/2006/relationships/image" Target="../media/image647.png"/><Relationship Id="rId2" Type="http://schemas.openxmlformats.org/officeDocument/2006/relationships/notesSlide" Target="../notesSlides/notesSlide403.xml"/><Relationship Id="rId1" Type="http://schemas.openxmlformats.org/officeDocument/2006/relationships/slideLayout" Target="../slideLayouts/slideLayout3.xml"/><Relationship Id="rId4" Type="http://schemas.openxmlformats.org/officeDocument/2006/relationships/image" Target="../media/image648.png"/></Relationships>
</file>

<file path=ppt/slides/_rels/slide404.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404.xml"/><Relationship Id="rId1" Type="http://schemas.openxmlformats.org/officeDocument/2006/relationships/slideLayout" Target="../slideLayouts/slideLayout3.xml"/><Relationship Id="rId5" Type="http://schemas.openxmlformats.org/officeDocument/2006/relationships/image" Target="../media/image648.png"/><Relationship Id="rId4" Type="http://schemas.openxmlformats.org/officeDocument/2006/relationships/image" Target="../media/image650.png"/></Relationships>
</file>

<file path=ppt/slides/_rels/slide405.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405.xml"/><Relationship Id="rId1" Type="http://schemas.openxmlformats.org/officeDocument/2006/relationships/slideLayout" Target="../slideLayouts/slideLayout3.xml"/><Relationship Id="rId5" Type="http://schemas.openxmlformats.org/officeDocument/2006/relationships/image" Target="../media/image653.png"/><Relationship Id="rId4" Type="http://schemas.openxmlformats.org/officeDocument/2006/relationships/image" Target="../media/image652.png"/></Relationships>
</file>

<file path=ppt/slides/_rels/slide406.xml.rels><?xml version="1.0" encoding="UTF-8" standalone="yes"?>
<Relationships xmlns="http://schemas.openxmlformats.org/package/2006/relationships"><Relationship Id="rId3" Type="http://schemas.openxmlformats.org/officeDocument/2006/relationships/hyperlink" Target="https://syzkaller.appspot.com/bug?id=8a3140afa87af908de127c524f9b31a364ec633b" TargetMode="External"/><Relationship Id="rId2" Type="http://schemas.openxmlformats.org/officeDocument/2006/relationships/notesSlide" Target="../notesSlides/notesSlide406.xml"/><Relationship Id="rId1" Type="http://schemas.openxmlformats.org/officeDocument/2006/relationships/slideLayout" Target="../slideLayouts/slideLayout3.xml"/><Relationship Id="rId5" Type="http://schemas.openxmlformats.org/officeDocument/2006/relationships/hyperlink" Target="https://syzkaller.appspot.com/bug?id=b8febdb3c7c8c1f1b606fb903cee66b21b2fd02f" TargetMode="External"/><Relationship Id="rId4" Type="http://schemas.openxmlformats.org/officeDocument/2006/relationships/hyperlink" Target="https://syzkaller.appspot.com/bug?id=498973a8f08e16f784f288ac40df12e205a754b9" TargetMode="External"/></Relationships>
</file>

<file path=ppt/slides/_rels/slide407.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notesSlide" Target="../notesSlides/notesSlide407.xml"/><Relationship Id="rId1" Type="http://schemas.openxmlformats.org/officeDocument/2006/relationships/slideLayout" Target="../slideLayouts/slideLayout3.xml"/><Relationship Id="rId6" Type="http://schemas.openxmlformats.org/officeDocument/2006/relationships/image" Target="../media/image657.png"/><Relationship Id="rId5" Type="http://schemas.openxmlformats.org/officeDocument/2006/relationships/image" Target="../media/image656.png"/><Relationship Id="rId4" Type="http://schemas.openxmlformats.org/officeDocument/2006/relationships/image" Target="../media/image655.png"/></Relationships>
</file>

<file path=ppt/slides/_rels/slide408.xml.rels><?xml version="1.0" encoding="UTF-8" standalone="yes"?>
<Relationships xmlns="http://schemas.openxmlformats.org/package/2006/relationships"><Relationship Id="rId3" Type="http://schemas.openxmlformats.org/officeDocument/2006/relationships/image" Target="../media/image658.png"/><Relationship Id="rId2" Type="http://schemas.openxmlformats.org/officeDocument/2006/relationships/notesSlide" Target="../notesSlides/notesSlide408.xml"/><Relationship Id="rId1" Type="http://schemas.openxmlformats.org/officeDocument/2006/relationships/slideLayout" Target="../slideLayouts/slideLayout3.xml"/><Relationship Id="rId5" Type="http://schemas.openxmlformats.org/officeDocument/2006/relationships/image" Target="../media/image659.png"/><Relationship Id="rId4" Type="http://schemas.openxmlformats.org/officeDocument/2006/relationships/image" Target="../media/image655.png"/></Relationships>
</file>

<file path=ppt/slides/_rels/slide40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0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hyperlink" Target="https://syzkaller.appspot.com/bug?id=108823846938d216a90efa32a1ca5c7bdb08d029" TargetMode="External"/><Relationship Id="rId13" Type="http://schemas.openxmlformats.org/officeDocument/2006/relationships/hyperlink" Target="https://syzkaller.appspot.com/bug?id=c2b5703baa1fb2ae2a92f9977671f6ad67869d45" TargetMode="External"/><Relationship Id="rId3" Type="http://schemas.openxmlformats.org/officeDocument/2006/relationships/hyperlink" Target="https://syzkaller.appspot.com/bug?id=692a8c2104416b219c0036b0a566eb88f73b1dd5" TargetMode="External"/><Relationship Id="rId7" Type="http://schemas.openxmlformats.org/officeDocument/2006/relationships/hyperlink" Target="https://syzkaller.appspot.com/bug?id=018ca31829d42b23c6da6dec465c9c513a8efb62" TargetMode="External"/><Relationship Id="rId12" Type="http://schemas.openxmlformats.org/officeDocument/2006/relationships/hyperlink" Target="https://syzkaller.appspot.com/bug?id=48739cc95026270b53534ef7da7ba7ae79619008" TargetMode="External"/><Relationship Id="rId17" Type="http://schemas.openxmlformats.org/officeDocument/2006/relationships/hyperlink" Target="https://syzkaller.appspot.com/bug?id=7f6826d5ae987bdee9c2558b0e259da11926c9c5" TargetMode="External"/><Relationship Id="rId2" Type="http://schemas.openxmlformats.org/officeDocument/2006/relationships/notesSlide" Target="../notesSlides/notesSlide41.xml"/><Relationship Id="rId16" Type="http://schemas.openxmlformats.org/officeDocument/2006/relationships/hyperlink" Target="https://syzkaller.appspot.com/bug?id=668579fa698736a44e81d21c348d6df1b436c52c" TargetMode="External"/><Relationship Id="rId1" Type="http://schemas.openxmlformats.org/officeDocument/2006/relationships/slideLayout" Target="../slideLayouts/slideLayout3.xml"/><Relationship Id="rId6" Type="http://schemas.openxmlformats.org/officeDocument/2006/relationships/hyperlink" Target="https://syzkaller.appspot.com/bug?id=ff9a615432de08fa46ba49107a47d6632644d48b" TargetMode="External"/><Relationship Id="rId11" Type="http://schemas.openxmlformats.org/officeDocument/2006/relationships/hyperlink" Target="https://syzkaller.appspot.com/bug?id=19cf067af88c8f151825cefa7b199e7a8b7dc861" TargetMode="External"/><Relationship Id="rId5" Type="http://schemas.openxmlformats.org/officeDocument/2006/relationships/hyperlink" Target="https://syzkaller.appspot.com/bug?id=fcd138b2ad0188e5eed65d3351ab983f4bc1c3b6" TargetMode="External"/><Relationship Id="rId15" Type="http://schemas.openxmlformats.org/officeDocument/2006/relationships/hyperlink" Target="https://syzkaller.appspot.com/bug?id=19c26d1efc0e731044eff4aaf4e87f9c964069b4" TargetMode="External"/><Relationship Id="rId10" Type="http://schemas.openxmlformats.org/officeDocument/2006/relationships/hyperlink" Target="https://syzkaller.appspot.com/bug?id=7572ea29c46caf35dfdbf55f48bd129d89aec05a" TargetMode="External"/><Relationship Id="rId4" Type="http://schemas.openxmlformats.org/officeDocument/2006/relationships/hyperlink" Target="https://syzkaller.appspot.com/bug?id=dc02e06d907107949061abdff7d4e5bcbd6e6055" TargetMode="External"/><Relationship Id="rId9" Type="http://schemas.openxmlformats.org/officeDocument/2006/relationships/hyperlink" Target="https://syzkaller.appspot.com/bug?id=052ceed4a1e8da54ad517b27c0d30aeab2516251" TargetMode="External"/><Relationship Id="rId14" Type="http://schemas.openxmlformats.org/officeDocument/2006/relationships/hyperlink" Target="https://syzkaller.appspot.com/bug?id=f679f1fa517637a1b036d65939875571e85e07e7" TargetMode="External"/></Relationships>
</file>

<file path=ppt/slides/_rels/slide410.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notesSlide" Target="../notesSlides/notesSlide410.xml"/><Relationship Id="rId1" Type="http://schemas.openxmlformats.org/officeDocument/2006/relationships/slideLayout" Target="../slideLayouts/slideLayout3.xml"/><Relationship Id="rId4" Type="http://schemas.openxmlformats.org/officeDocument/2006/relationships/image" Target="../media/image662.png"/></Relationships>
</file>

<file path=ppt/slides/_rels/slide411.xml.rels><?xml version="1.0" encoding="UTF-8" standalone="yes"?>
<Relationships xmlns="http://schemas.openxmlformats.org/package/2006/relationships"><Relationship Id="rId3" Type="http://schemas.openxmlformats.org/officeDocument/2006/relationships/image" Target="../media/image663.png"/><Relationship Id="rId2" Type="http://schemas.openxmlformats.org/officeDocument/2006/relationships/notesSlide" Target="../notesSlides/notesSlide411.xml"/><Relationship Id="rId1" Type="http://schemas.openxmlformats.org/officeDocument/2006/relationships/slideLayout" Target="../slideLayouts/slideLayout3.xml"/><Relationship Id="rId5" Type="http://schemas.openxmlformats.org/officeDocument/2006/relationships/image" Target="../media/image665.png"/><Relationship Id="rId4" Type="http://schemas.openxmlformats.org/officeDocument/2006/relationships/image" Target="../media/image664.png"/></Relationships>
</file>

<file path=ppt/slides/_rels/slide412.xml.rels><?xml version="1.0" encoding="UTF-8" standalone="yes"?>
<Relationships xmlns="http://schemas.openxmlformats.org/package/2006/relationships"><Relationship Id="rId3" Type="http://schemas.openxmlformats.org/officeDocument/2006/relationships/hyperlink" Target="https://syzkaller.appspot.com/bug?id=572cfde68d72a02f41e60c6a6c060157c6e6a750" TargetMode="External"/><Relationship Id="rId2" Type="http://schemas.openxmlformats.org/officeDocument/2006/relationships/notesSlide" Target="../notesSlides/notesSlide412.xml"/><Relationship Id="rId1" Type="http://schemas.openxmlformats.org/officeDocument/2006/relationships/slideLayout" Target="../slideLayouts/slideLayout3.xml"/><Relationship Id="rId5" Type="http://schemas.openxmlformats.org/officeDocument/2006/relationships/hyperlink" Target="https://syzkaller.appspot.com/bug?id=c7e345ba243bc4476aae52a3354ccbd2a90e344e" TargetMode="External"/><Relationship Id="rId4" Type="http://schemas.openxmlformats.org/officeDocument/2006/relationships/hyperlink" Target="https://syzkaller.appspot.com/bug?id=0141bd6b37153edec9c4ffa0f0e990c7228897f9" TargetMode="External"/></Relationships>
</file>

<file path=ppt/slides/_rels/slide413.xml.rels><?xml version="1.0" encoding="UTF-8" standalone="yes"?>
<Relationships xmlns="http://schemas.openxmlformats.org/package/2006/relationships"><Relationship Id="rId3" Type="http://schemas.openxmlformats.org/officeDocument/2006/relationships/image" Target="../media/image666.png"/><Relationship Id="rId2" Type="http://schemas.openxmlformats.org/officeDocument/2006/relationships/notesSlide" Target="../notesSlides/notesSlide413.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3" Type="http://schemas.openxmlformats.org/officeDocument/2006/relationships/image" Target="../media/image667.png"/><Relationship Id="rId2" Type="http://schemas.openxmlformats.org/officeDocument/2006/relationships/notesSlide" Target="../notesSlides/notesSlide414.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415.xml"/><Relationship Id="rId1" Type="http://schemas.openxmlformats.org/officeDocument/2006/relationships/slideLayout" Target="../slideLayouts/slideLayout3.xml"/><Relationship Id="rId4" Type="http://schemas.openxmlformats.org/officeDocument/2006/relationships/image" Target="../media/image669.png"/></Relationships>
</file>

<file path=ppt/slides/_rels/slide41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416.xml"/><Relationship Id="rId1" Type="http://schemas.openxmlformats.org/officeDocument/2006/relationships/slideLayout" Target="../slideLayouts/slideLayout3.xml"/><Relationship Id="rId4" Type="http://schemas.openxmlformats.org/officeDocument/2006/relationships/image" Target="../media/image671.png"/></Relationships>
</file>

<file path=ppt/slides/_rels/slide417.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notesSlide" Target="../notesSlides/notesSlide417.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3" Type="http://schemas.openxmlformats.org/officeDocument/2006/relationships/hyperlink" Target="https://syzkaller.appspot.com/bug?id=c112d4b50c3b9c37b8afa2bcef8e4fe217bbddc9" TargetMode="External"/><Relationship Id="rId2" Type="http://schemas.openxmlformats.org/officeDocument/2006/relationships/notesSlide" Target="../notesSlides/notesSlide418.xml"/><Relationship Id="rId1" Type="http://schemas.openxmlformats.org/officeDocument/2006/relationships/slideLayout" Target="../slideLayouts/slideLayout3.xml"/><Relationship Id="rId4" Type="http://schemas.openxmlformats.org/officeDocument/2006/relationships/hyperlink" Target="https://syzkaller.appspot.com/bug?id=3087ab5e780e6c242118b2f47a0f093c6015de1a" TargetMode="Externa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0.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notesSlide" Target="../notesSlides/notesSlide420.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notesSlide" Target="../notesSlides/notesSlide421.xml"/><Relationship Id="rId1" Type="http://schemas.openxmlformats.org/officeDocument/2006/relationships/slideLayout" Target="../slideLayouts/slideLayout3.xml"/><Relationship Id="rId5" Type="http://schemas.openxmlformats.org/officeDocument/2006/relationships/image" Target="../media/image676.png"/><Relationship Id="rId4" Type="http://schemas.openxmlformats.org/officeDocument/2006/relationships/image" Target="../media/image675.png"/></Relationships>
</file>

<file path=ppt/slides/_rels/slide422.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notesSlide" Target="../notesSlides/notesSlide422.xml"/><Relationship Id="rId1" Type="http://schemas.openxmlformats.org/officeDocument/2006/relationships/slideLayout" Target="../slideLayouts/slideLayout3.xml"/><Relationship Id="rId4" Type="http://schemas.openxmlformats.org/officeDocument/2006/relationships/image" Target="../media/image678.png"/></Relationships>
</file>

<file path=ppt/slides/_rels/slide423.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notesSlide" Target="../notesSlides/notesSlide423.xml"/><Relationship Id="rId1" Type="http://schemas.openxmlformats.org/officeDocument/2006/relationships/slideLayout" Target="../slideLayouts/slideLayout3.xml"/><Relationship Id="rId5" Type="http://schemas.openxmlformats.org/officeDocument/2006/relationships/image" Target="../media/image681.png"/><Relationship Id="rId4" Type="http://schemas.openxmlformats.org/officeDocument/2006/relationships/image" Target="../media/image680.png"/></Relationships>
</file>

<file path=ppt/slides/_rels/slide424.xml.rels><?xml version="1.0" encoding="UTF-8" standalone="yes"?>
<Relationships xmlns="http://schemas.openxmlformats.org/package/2006/relationships"><Relationship Id="rId3" Type="http://schemas.openxmlformats.org/officeDocument/2006/relationships/image" Target="../media/image682.png"/><Relationship Id="rId2" Type="http://schemas.openxmlformats.org/officeDocument/2006/relationships/notesSlide" Target="../notesSlides/notesSlide424.xml"/><Relationship Id="rId1" Type="http://schemas.openxmlformats.org/officeDocument/2006/relationships/slideLayout" Target="../slideLayouts/slideLayout3.xml"/><Relationship Id="rId4" Type="http://schemas.openxmlformats.org/officeDocument/2006/relationships/image" Target="../media/image683.png"/></Relationships>
</file>

<file path=ppt/slides/_rels/slide425.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notesSlide" Target="../notesSlides/notesSlide425.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3" Type="http://schemas.openxmlformats.org/officeDocument/2006/relationships/hyperlink" Target="https://syzkaller.appspot.com/bug?id=c7c08abc80d977ee1d2ca48828269ee08858a58c" TargetMode="External"/><Relationship Id="rId2" Type="http://schemas.openxmlformats.org/officeDocument/2006/relationships/notesSlide" Target="../notesSlides/notesSlide426.xml"/><Relationship Id="rId1" Type="http://schemas.openxmlformats.org/officeDocument/2006/relationships/slideLayout" Target="../slideLayouts/slideLayout3.xml"/><Relationship Id="rId5" Type="http://schemas.openxmlformats.org/officeDocument/2006/relationships/hyperlink" Target="https://syzkaller.appspot.com/bug?id=5373bb773a0d4b3094ebd4d662be28ecb2ca4c8e" TargetMode="External"/><Relationship Id="rId4" Type="http://schemas.openxmlformats.org/officeDocument/2006/relationships/hyperlink" Target="https://syzkaller.appspot.com/bug?id=b7e5765f7957f002938296003e361009197ae9c0" TargetMode="External"/></Relationships>
</file>

<file path=ppt/slides/_rels/slide427.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85.png"/><Relationship Id="rId7" Type="http://schemas.openxmlformats.org/officeDocument/2006/relationships/image" Target="../media/image689.png"/><Relationship Id="rId2" Type="http://schemas.openxmlformats.org/officeDocument/2006/relationships/notesSlide" Target="../notesSlides/notesSlide427.xml"/><Relationship Id="rId1" Type="http://schemas.openxmlformats.org/officeDocument/2006/relationships/slideLayout" Target="../slideLayouts/slideLayout3.xml"/><Relationship Id="rId6" Type="http://schemas.openxmlformats.org/officeDocument/2006/relationships/image" Target="../media/image688.png"/><Relationship Id="rId5" Type="http://schemas.openxmlformats.org/officeDocument/2006/relationships/image" Target="../media/image687.png"/><Relationship Id="rId4" Type="http://schemas.openxmlformats.org/officeDocument/2006/relationships/image" Target="../media/image686.png"/></Relationships>
</file>

<file path=ppt/slides/_rels/slide428.xml.rels><?xml version="1.0" encoding="UTF-8" standalone="yes"?>
<Relationships xmlns="http://schemas.openxmlformats.org/package/2006/relationships"><Relationship Id="rId8" Type="http://schemas.openxmlformats.org/officeDocument/2006/relationships/image" Target="../media/image696.png"/><Relationship Id="rId3" Type="http://schemas.openxmlformats.org/officeDocument/2006/relationships/image" Target="../media/image691.png"/><Relationship Id="rId7" Type="http://schemas.openxmlformats.org/officeDocument/2006/relationships/image" Target="../media/image695.png"/><Relationship Id="rId2" Type="http://schemas.openxmlformats.org/officeDocument/2006/relationships/notesSlide" Target="../notesSlides/notesSlide428.xml"/><Relationship Id="rId1" Type="http://schemas.openxmlformats.org/officeDocument/2006/relationships/slideLayout" Target="../slideLayouts/slideLayout3.xml"/><Relationship Id="rId6" Type="http://schemas.openxmlformats.org/officeDocument/2006/relationships/image" Target="../media/image694.png"/><Relationship Id="rId5" Type="http://schemas.openxmlformats.org/officeDocument/2006/relationships/image" Target="../media/image693.png"/><Relationship Id="rId4" Type="http://schemas.openxmlformats.org/officeDocument/2006/relationships/image" Target="../media/image692.png"/><Relationship Id="rId9" Type="http://schemas.openxmlformats.org/officeDocument/2006/relationships/image" Target="../media/image697.png"/></Relationships>
</file>

<file path=ppt/slides/_rels/slide429.xml.rels><?xml version="1.0" encoding="UTF-8" standalone="yes"?>
<Relationships xmlns="http://schemas.openxmlformats.org/package/2006/relationships"><Relationship Id="rId3" Type="http://schemas.openxmlformats.org/officeDocument/2006/relationships/image" Target="../media/image698.png"/><Relationship Id="rId2" Type="http://schemas.openxmlformats.org/officeDocument/2006/relationships/notesSlide" Target="../notesSlides/notesSlide429.xml"/><Relationship Id="rId1" Type="http://schemas.openxmlformats.org/officeDocument/2006/relationships/slideLayout" Target="../slideLayouts/slideLayout3.xml"/><Relationship Id="rId5" Type="http://schemas.openxmlformats.org/officeDocument/2006/relationships/image" Target="../media/image700.png"/><Relationship Id="rId4" Type="http://schemas.openxmlformats.org/officeDocument/2006/relationships/image" Target="../media/image699.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430.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notesSlide" Target="../notesSlides/notesSlide430.xml"/><Relationship Id="rId1" Type="http://schemas.openxmlformats.org/officeDocument/2006/relationships/slideLayout" Target="../slideLayouts/slideLayout3.xml"/><Relationship Id="rId4" Type="http://schemas.openxmlformats.org/officeDocument/2006/relationships/image" Target="../media/image702.png"/></Relationships>
</file>

<file path=ppt/slides/_rels/slide431.xml.rels><?xml version="1.0" encoding="UTF-8" standalone="yes"?>
<Relationships xmlns="http://schemas.openxmlformats.org/package/2006/relationships"><Relationship Id="rId3" Type="http://schemas.openxmlformats.org/officeDocument/2006/relationships/hyperlink" Target="https://syzkaller.appspot.com/bug?id=00aa2c9aba775f0761d3dabd7fb176964685051a" TargetMode="External"/><Relationship Id="rId2" Type="http://schemas.openxmlformats.org/officeDocument/2006/relationships/notesSlide" Target="../notesSlides/notesSlide431.xml"/><Relationship Id="rId1" Type="http://schemas.openxmlformats.org/officeDocument/2006/relationships/slideLayout" Target="../slideLayouts/slideLayout3.xml"/><Relationship Id="rId4" Type="http://schemas.openxmlformats.org/officeDocument/2006/relationships/hyperlink" Target="https://syzkaller.appspot.com/bug?id=5f69182bbac0697406d5ba9f207b65487a56a875" TargetMode="External"/></Relationships>
</file>

<file path=ppt/slides/_rels/slide432.xml.rels><?xml version="1.0" encoding="UTF-8" standalone="yes"?>
<Relationships xmlns="http://schemas.openxmlformats.org/package/2006/relationships"><Relationship Id="rId3" Type="http://schemas.openxmlformats.org/officeDocument/2006/relationships/image" Target="../media/image703.png"/><Relationship Id="rId2" Type="http://schemas.openxmlformats.org/officeDocument/2006/relationships/notesSlide" Target="../notesSlides/notesSlide432.xml"/><Relationship Id="rId1" Type="http://schemas.openxmlformats.org/officeDocument/2006/relationships/slideLayout" Target="../slideLayouts/slideLayout3.xml"/><Relationship Id="rId4" Type="http://schemas.openxmlformats.org/officeDocument/2006/relationships/image" Target="../media/image704.png"/></Relationships>
</file>

<file path=ppt/slides/_rels/slide433.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notesSlide" Target="../notesSlides/notesSlide433.xml"/><Relationship Id="rId1" Type="http://schemas.openxmlformats.org/officeDocument/2006/relationships/slideLayout" Target="../slideLayouts/slideLayout3.xml"/><Relationship Id="rId5" Type="http://schemas.openxmlformats.org/officeDocument/2006/relationships/image" Target="../media/image707.png"/><Relationship Id="rId4" Type="http://schemas.openxmlformats.org/officeDocument/2006/relationships/image" Target="../media/image706.png"/></Relationships>
</file>

<file path=ppt/slides/_rels/slide434.xml.rels><?xml version="1.0" encoding="UTF-8" standalone="yes"?>
<Relationships xmlns="http://schemas.openxmlformats.org/package/2006/relationships"><Relationship Id="rId3" Type="http://schemas.openxmlformats.org/officeDocument/2006/relationships/hyperlink" Target="https://syzkaller.appspot.com/bug?id=f62a4b03ec21f9d1ecad1dd1b03cf38a1b70e1ae" TargetMode="External"/><Relationship Id="rId2" Type="http://schemas.openxmlformats.org/officeDocument/2006/relationships/notesSlide" Target="../notesSlides/notesSlide434.xml"/><Relationship Id="rId1" Type="http://schemas.openxmlformats.org/officeDocument/2006/relationships/slideLayout" Target="../slideLayouts/slideLayout3.xml"/><Relationship Id="rId4" Type="http://schemas.openxmlformats.org/officeDocument/2006/relationships/hyperlink" Target="https://syzkaller.appspot.com/bug?id=93f3b217d56a3e0e5ae1e606733c5aba66ccf628" TargetMode="External"/></Relationships>
</file>

<file path=ppt/slides/_rels/slide435.xml.rels><?xml version="1.0" encoding="UTF-8" standalone="yes"?>
<Relationships xmlns="http://schemas.openxmlformats.org/package/2006/relationships"><Relationship Id="rId3" Type="http://schemas.openxmlformats.org/officeDocument/2006/relationships/image" Target="../media/image708.png"/><Relationship Id="rId2" Type="http://schemas.openxmlformats.org/officeDocument/2006/relationships/notesSlide" Target="../notesSlides/notesSlide435.xml"/><Relationship Id="rId1" Type="http://schemas.openxmlformats.org/officeDocument/2006/relationships/slideLayout" Target="../slideLayouts/slideLayout3.xml"/><Relationship Id="rId6" Type="http://schemas.openxmlformats.org/officeDocument/2006/relationships/image" Target="../media/image711.png"/><Relationship Id="rId5" Type="http://schemas.openxmlformats.org/officeDocument/2006/relationships/image" Target="../media/image710.png"/><Relationship Id="rId4" Type="http://schemas.openxmlformats.org/officeDocument/2006/relationships/image" Target="../media/image709.png"/></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437.xml"/><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3" Type="http://schemas.openxmlformats.org/officeDocument/2006/relationships/image" Target="../media/image713.png"/><Relationship Id="rId7" Type="http://schemas.openxmlformats.org/officeDocument/2006/relationships/image" Target="../media/image717.png"/><Relationship Id="rId2" Type="http://schemas.openxmlformats.org/officeDocument/2006/relationships/notesSlide" Target="../notesSlides/notesSlide438.xml"/><Relationship Id="rId1" Type="http://schemas.openxmlformats.org/officeDocument/2006/relationships/slideLayout" Target="../slideLayouts/slideLayout3.xml"/><Relationship Id="rId6" Type="http://schemas.openxmlformats.org/officeDocument/2006/relationships/image" Target="../media/image716.png"/><Relationship Id="rId5" Type="http://schemas.openxmlformats.org/officeDocument/2006/relationships/image" Target="../media/image715.png"/><Relationship Id="rId4" Type="http://schemas.openxmlformats.org/officeDocument/2006/relationships/image" Target="../media/image714.png"/></Relationships>
</file>

<file path=ppt/slides/_rels/slide439.xml.rels><?xml version="1.0" encoding="UTF-8" standalone="yes"?>
<Relationships xmlns="http://schemas.openxmlformats.org/package/2006/relationships"><Relationship Id="rId3" Type="http://schemas.openxmlformats.org/officeDocument/2006/relationships/hyperlink" Target="https://syzkaller.appspot.com/bug?id=5f4e3bfc20529b51ba4543c89d65c6754c12b9d6" TargetMode="External"/><Relationship Id="rId2" Type="http://schemas.openxmlformats.org/officeDocument/2006/relationships/notesSlide" Target="../notesSlides/notesSlide439.xml"/><Relationship Id="rId1" Type="http://schemas.openxmlformats.org/officeDocument/2006/relationships/slideLayout" Target="../slideLayouts/slideLayout3.xml"/><Relationship Id="rId4" Type="http://schemas.openxmlformats.org/officeDocument/2006/relationships/hyperlink" Target="https://syzkaller.appspot.com/bug?id=0f3ce873751e7d85a0a13cb393b485b0b12c1ee5"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3" Type="http://schemas.openxmlformats.org/officeDocument/2006/relationships/image" Target="../media/image718.png"/><Relationship Id="rId2" Type="http://schemas.openxmlformats.org/officeDocument/2006/relationships/notesSlide" Target="../notesSlides/notesSlide440.xml"/><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3" Type="http://schemas.openxmlformats.org/officeDocument/2006/relationships/image" Target="../media/image719.png"/><Relationship Id="rId2" Type="http://schemas.openxmlformats.org/officeDocument/2006/relationships/notesSlide" Target="../notesSlides/notesSlide441.xml"/><Relationship Id="rId1" Type="http://schemas.openxmlformats.org/officeDocument/2006/relationships/slideLayout" Target="../slideLayouts/slideLayout3.xml"/><Relationship Id="rId5" Type="http://schemas.openxmlformats.org/officeDocument/2006/relationships/image" Target="../media/image721.png"/><Relationship Id="rId4" Type="http://schemas.openxmlformats.org/officeDocument/2006/relationships/image" Target="../media/image720.png"/></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3" Type="http://schemas.openxmlformats.org/officeDocument/2006/relationships/image" Target="../media/image722.png"/><Relationship Id="rId2" Type="http://schemas.openxmlformats.org/officeDocument/2006/relationships/notesSlide" Target="../notesSlides/notesSlide443.xml"/><Relationship Id="rId1" Type="http://schemas.openxmlformats.org/officeDocument/2006/relationships/slideLayout" Target="../slideLayouts/slideLayout3.xml"/><Relationship Id="rId4" Type="http://schemas.openxmlformats.org/officeDocument/2006/relationships/image" Target="../media/image723.png"/></Relationships>
</file>

<file path=ppt/slides/_rels/slide444.xml.rels><?xml version="1.0" encoding="UTF-8" standalone="yes"?>
<Relationships xmlns="http://schemas.openxmlformats.org/package/2006/relationships"><Relationship Id="rId3" Type="http://schemas.openxmlformats.org/officeDocument/2006/relationships/image" Target="../media/image724.png"/><Relationship Id="rId2" Type="http://schemas.openxmlformats.org/officeDocument/2006/relationships/notesSlide" Target="../notesSlides/notesSlide444.xml"/><Relationship Id="rId1" Type="http://schemas.openxmlformats.org/officeDocument/2006/relationships/slideLayout" Target="../slideLayouts/slideLayout3.xml"/><Relationship Id="rId4" Type="http://schemas.openxmlformats.org/officeDocument/2006/relationships/image" Target="../media/image725.png"/></Relationships>
</file>

<file path=ppt/slides/_rels/slide445.xml.rels><?xml version="1.0" encoding="UTF-8" standalone="yes"?>
<Relationships xmlns="http://schemas.openxmlformats.org/package/2006/relationships"><Relationship Id="rId3" Type="http://schemas.openxmlformats.org/officeDocument/2006/relationships/hyperlink" Target="https://syzkaller.appspot.com/bug?id=0b807651388fdfa71008d7df197d54a0bcd2fa0f" TargetMode="External"/><Relationship Id="rId2" Type="http://schemas.openxmlformats.org/officeDocument/2006/relationships/notesSlide" Target="../notesSlides/notesSlide445.xml"/><Relationship Id="rId1" Type="http://schemas.openxmlformats.org/officeDocument/2006/relationships/slideLayout" Target="../slideLayouts/slideLayout3.xml"/><Relationship Id="rId4" Type="http://schemas.openxmlformats.org/officeDocument/2006/relationships/hyperlink" Target="https://syzkaller.appspot.com/bug?id=c0203bd72037d07493f4b7562411e4f5f4553a8f" TargetMode="External"/></Relationships>
</file>

<file path=ppt/slides/_rels/slide446.xml.rels><?xml version="1.0" encoding="UTF-8" standalone="yes"?>
<Relationships xmlns="http://schemas.openxmlformats.org/package/2006/relationships"><Relationship Id="rId3" Type="http://schemas.openxmlformats.org/officeDocument/2006/relationships/image" Target="../media/image726.png"/><Relationship Id="rId2" Type="http://schemas.openxmlformats.org/officeDocument/2006/relationships/notesSlide" Target="../notesSlides/notesSlide446.xml"/><Relationship Id="rId1" Type="http://schemas.openxmlformats.org/officeDocument/2006/relationships/slideLayout" Target="../slideLayouts/slideLayout3.xml"/><Relationship Id="rId6" Type="http://schemas.openxmlformats.org/officeDocument/2006/relationships/image" Target="../media/image729.png"/><Relationship Id="rId5" Type="http://schemas.openxmlformats.org/officeDocument/2006/relationships/image" Target="../media/image728.png"/><Relationship Id="rId4" Type="http://schemas.openxmlformats.org/officeDocument/2006/relationships/image" Target="../media/image727.png"/></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3" Type="http://schemas.openxmlformats.org/officeDocument/2006/relationships/hyperlink" Target="https://syzkaller.appspot.com/bug?id=4c0ccb254972cc51bdf6838cb1eff4fcc00de597" TargetMode="External"/><Relationship Id="rId2" Type="http://schemas.openxmlformats.org/officeDocument/2006/relationships/notesSlide" Target="../notesSlides/notesSlide448.xml"/><Relationship Id="rId1" Type="http://schemas.openxmlformats.org/officeDocument/2006/relationships/slideLayout" Target="../slideLayouts/slideLayout3.xml"/><Relationship Id="rId5" Type="http://schemas.openxmlformats.org/officeDocument/2006/relationships/hyperlink" Target="https://syzkaller.appspot.com/bug?id=79994e7a1da2d2a0697da38e29910780fa320071" TargetMode="External"/><Relationship Id="rId4" Type="http://schemas.openxmlformats.org/officeDocument/2006/relationships/hyperlink" Target="https://syzkaller.appspot.com/bug?id=0264f823322ea8600fbe3fb7e9e016569ca542d8" TargetMode="External"/></Relationships>
</file>

<file path=ppt/slides/_rels/slide449.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44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notesSlide" Target="../notesSlides/notesSlide450.xml"/><Relationship Id="rId1" Type="http://schemas.openxmlformats.org/officeDocument/2006/relationships/slideLayout" Target="../slideLayouts/slideLayout3.xml"/><Relationship Id="rId6" Type="http://schemas.openxmlformats.org/officeDocument/2006/relationships/image" Target="../media/image734.png"/><Relationship Id="rId5" Type="http://schemas.openxmlformats.org/officeDocument/2006/relationships/image" Target="../media/image733.png"/><Relationship Id="rId4" Type="http://schemas.openxmlformats.org/officeDocument/2006/relationships/image" Target="../media/image732.png"/></Relationships>
</file>

<file path=ppt/slides/_rels/slide451.xml.rels><?xml version="1.0" encoding="UTF-8" standalone="yes"?>
<Relationships xmlns="http://schemas.openxmlformats.org/package/2006/relationships"><Relationship Id="rId3" Type="http://schemas.openxmlformats.org/officeDocument/2006/relationships/image" Target="../media/image735.png"/><Relationship Id="rId2" Type="http://schemas.openxmlformats.org/officeDocument/2006/relationships/notesSlide" Target="../notesSlides/notesSlide451.xml"/><Relationship Id="rId1" Type="http://schemas.openxmlformats.org/officeDocument/2006/relationships/slideLayout" Target="../slideLayouts/slideLayout3.xml"/><Relationship Id="rId5" Type="http://schemas.openxmlformats.org/officeDocument/2006/relationships/image" Target="../media/image737.png"/><Relationship Id="rId4" Type="http://schemas.openxmlformats.org/officeDocument/2006/relationships/image" Target="../media/image736.png"/></Relationships>
</file>

<file path=ppt/slides/_rels/slide452.xml.rels><?xml version="1.0" encoding="UTF-8" standalone="yes"?>
<Relationships xmlns="http://schemas.openxmlformats.org/package/2006/relationships"><Relationship Id="rId3" Type="http://schemas.openxmlformats.org/officeDocument/2006/relationships/hyperlink" Target="https://syzkaller.appspot.com/bug?id=f07ddeedf116ac76456528915123a4d8d4d709bd" TargetMode="External"/><Relationship Id="rId2" Type="http://schemas.openxmlformats.org/officeDocument/2006/relationships/notesSlide" Target="../notesSlides/notesSlide452.xml"/><Relationship Id="rId1" Type="http://schemas.openxmlformats.org/officeDocument/2006/relationships/slideLayout" Target="../slideLayouts/slideLayout3.xml"/><Relationship Id="rId4" Type="http://schemas.openxmlformats.org/officeDocument/2006/relationships/hyperlink" Target="https://syzkaller.appspot.com/bug?id=cdfd70388a396eb80fe860a5251c2e1232b1e407" TargetMode="External"/></Relationships>
</file>

<file path=ppt/slides/_rels/slide453.xml.rels><?xml version="1.0" encoding="UTF-8" standalone="yes"?>
<Relationships xmlns="http://schemas.openxmlformats.org/package/2006/relationships"><Relationship Id="rId3" Type="http://schemas.openxmlformats.org/officeDocument/2006/relationships/image" Target="../media/image738.png"/><Relationship Id="rId2" Type="http://schemas.openxmlformats.org/officeDocument/2006/relationships/notesSlide" Target="../notesSlides/notesSlide453.xml"/><Relationship Id="rId1" Type="http://schemas.openxmlformats.org/officeDocument/2006/relationships/slideLayout" Target="../slideLayouts/slideLayout3.xml"/><Relationship Id="rId4" Type="http://schemas.openxmlformats.org/officeDocument/2006/relationships/image" Target="../media/image739.png"/></Relationships>
</file>

<file path=ppt/slides/_rels/slide45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454.xml"/><Relationship Id="rId1" Type="http://schemas.openxmlformats.org/officeDocument/2006/relationships/slideLayout" Target="../slideLayouts/slideLayout3.xml"/><Relationship Id="rId4" Type="http://schemas.openxmlformats.org/officeDocument/2006/relationships/image" Target="../media/image741.png"/></Relationships>
</file>

<file path=ppt/slides/_rels/slide455.xml.rels><?xml version="1.0" encoding="UTF-8" standalone="yes"?>
<Relationships xmlns="http://schemas.openxmlformats.org/package/2006/relationships"><Relationship Id="rId3" Type="http://schemas.openxmlformats.org/officeDocument/2006/relationships/image" Target="../media/image742.png"/><Relationship Id="rId2" Type="http://schemas.openxmlformats.org/officeDocument/2006/relationships/notesSlide" Target="../notesSlides/notesSlide455.xml"/><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3" Type="http://schemas.openxmlformats.org/officeDocument/2006/relationships/hyperlink" Target="https://syzkaller.appspot.com/bug?id=6ab0ca35ca218415f8c179f5d6ffab0fbc613390" TargetMode="External"/><Relationship Id="rId2" Type="http://schemas.openxmlformats.org/officeDocument/2006/relationships/notesSlide" Target="../notesSlides/notesSlide456.xml"/><Relationship Id="rId1" Type="http://schemas.openxmlformats.org/officeDocument/2006/relationships/slideLayout" Target="../slideLayouts/slideLayout3.xml"/><Relationship Id="rId4" Type="http://schemas.openxmlformats.org/officeDocument/2006/relationships/hyperlink" Target="https://syzkaller.appspot.com/bug?id=285343407387e269444777049c0f4c7a126ec48b" TargetMode="External"/></Relationships>
</file>

<file path=ppt/slides/_rels/slide457.xml.rels><?xml version="1.0" encoding="UTF-8" standalone="yes"?>
<Relationships xmlns="http://schemas.openxmlformats.org/package/2006/relationships"><Relationship Id="rId3" Type="http://schemas.openxmlformats.org/officeDocument/2006/relationships/image" Target="../media/image743.png"/><Relationship Id="rId2" Type="http://schemas.openxmlformats.org/officeDocument/2006/relationships/notesSlide" Target="../notesSlides/notesSlide457.xml"/><Relationship Id="rId1" Type="http://schemas.openxmlformats.org/officeDocument/2006/relationships/slideLayout" Target="../slideLayouts/slideLayout3.xml"/><Relationship Id="rId5" Type="http://schemas.openxmlformats.org/officeDocument/2006/relationships/image" Target="../media/image745.png"/><Relationship Id="rId4" Type="http://schemas.openxmlformats.org/officeDocument/2006/relationships/image" Target="../media/image744.png"/></Relationships>
</file>

<file path=ppt/slides/_rels/slide458.xml.rels><?xml version="1.0" encoding="UTF-8" standalone="yes"?>
<Relationships xmlns="http://schemas.openxmlformats.org/package/2006/relationships"><Relationship Id="rId3" Type="http://schemas.openxmlformats.org/officeDocument/2006/relationships/image" Target="../media/image746.png"/><Relationship Id="rId2" Type="http://schemas.openxmlformats.org/officeDocument/2006/relationships/notesSlide" Target="../notesSlides/notesSlide458.xml"/><Relationship Id="rId1" Type="http://schemas.openxmlformats.org/officeDocument/2006/relationships/slideLayout" Target="../slideLayouts/slideLayout3.xml"/><Relationship Id="rId4" Type="http://schemas.openxmlformats.org/officeDocument/2006/relationships/image" Target="../media/image747.png"/></Relationships>
</file>

<file path=ppt/slides/_rels/slide459.xml.rels><?xml version="1.0" encoding="UTF-8" standalone="yes"?>
<Relationships xmlns="http://schemas.openxmlformats.org/package/2006/relationships"><Relationship Id="rId8" Type="http://schemas.openxmlformats.org/officeDocument/2006/relationships/image" Target="../media/image753.png"/><Relationship Id="rId3" Type="http://schemas.openxmlformats.org/officeDocument/2006/relationships/image" Target="../media/image748.png"/><Relationship Id="rId7" Type="http://schemas.openxmlformats.org/officeDocument/2006/relationships/image" Target="../media/image752.png"/><Relationship Id="rId2" Type="http://schemas.openxmlformats.org/officeDocument/2006/relationships/notesSlide" Target="../notesSlides/notesSlide459.xml"/><Relationship Id="rId1" Type="http://schemas.openxmlformats.org/officeDocument/2006/relationships/slideLayout" Target="../slideLayouts/slideLayout3.xml"/><Relationship Id="rId6" Type="http://schemas.openxmlformats.org/officeDocument/2006/relationships/image" Target="../media/image751.png"/><Relationship Id="rId5" Type="http://schemas.openxmlformats.org/officeDocument/2006/relationships/image" Target="../media/image750.png"/><Relationship Id="rId4" Type="http://schemas.openxmlformats.org/officeDocument/2006/relationships/image" Target="../media/image749.png"/><Relationship Id="rId9" Type="http://schemas.openxmlformats.org/officeDocument/2006/relationships/image" Target="../media/image754.png"/></Relationships>
</file>

<file path=ppt/slides/_rels/slide4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5.png"/></Relationships>
</file>

<file path=ppt/slides/_rels/slide460.xml.rels><?xml version="1.0" encoding="UTF-8" standalone="yes"?>
<Relationships xmlns="http://schemas.openxmlformats.org/package/2006/relationships"><Relationship Id="rId3" Type="http://schemas.openxmlformats.org/officeDocument/2006/relationships/hyperlink" Target="https://syzkaller.appspot.com/bug?id=c3c1820847d4446bca796c13af7332da1ee757ef" TargetMode="External"/><Relationship Id="rId2" Type="http://schemas.openxmlformats.org/officeDocument/2006/relationships/notesSlide" Target="../notesSlides/notesSlide460.xml"/><Relationship Id="rId1" Type="http://schemas.openxmlformats.org/officeDocument/2006/relationships/slideLayout" Target="../slideLayouts/slideLayout3.xml"/><Relationship Id="rId4" Type="http://schemas.openxmlformats.org/officeDocument/2006/relationships/hyperlink" Target="https://syzkaller.appspot.com/bug?id=a8593e333f207fe272db7fff3bbc651d52562c9d" TargetMode="External"/></Relationships>
</file>

<file path=ppt/slides/_rels/slide461.xml.rels><?xml version="1.0" encoding="UTF-8" standalone="yes"?>
<Relationships xmlns="http://schemas.openxmlformats.org/package/2006/relationships"><Relationship Id="rId3" Type="http://schemas.openxmlformats.org/officeDocument/2006/relationships/image" Target="../media/image755.png"/><Relationship Id="rId2" Type="http://schemas.openxmlformats.org/officeDocument/2006/relationships/notesSlide" Target="../notesSlides/notesSlide461.xml"/><Relationship Id="rId1" Type="http://schemas.openxmlformats.org/officeDocument/2006/relationships/slideLayout" Target="../slideLayouts/slideLayout3.xml"/><Relationship Id="rId6" Type="http://schemas.openxmlformats.org/officeDocument/2006/relationships/image" Target="../media/image758.png"/><Relationship Id="rId5" Type="http://schemas.openxmlformats.org/officeDocument/2006/relationships/image" Target="../media/image757.png"/><Relationship Id="rId4" Type="http://schemas.openxmlformats.org/officeDocument/2006/relationships/image" Target="../media/image756.png"/></Relationships>
</file>

<file path=ppt/slides/_rels/slide462.xml.rels><?xml version="1.0" encoding="UTF-8" standalone="yes"?>
<Relationships xmlns="http://schemas.openxmlformats.org/package/2006/relationships"><Relationship Id="rId3" Type="http://schemas.openxmlformats.org/officeDocument/2006/relationships/image" Target="../media/image759.png"/><Relationship Id="rId2" Type="http://schemas.openxmlformats.org/officeDocument/2006/relationships/notesSlide" Target="../notesSlides/notesSlide462.xml"/><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3" Type="http://schemas.openxmlformats.org/officeDocument/2006/relationships/image" Target="../media/image755.png"/><Relationship Id="rId2" Type="http://schemas.openxmlformats.org/officeDocument/2006/relationships/notesSlide" Target="../notesSlides/notesSlide463.xml"/><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3" Type="http://schemas.openxmlformats.org/officeDocument/2006/relationships/hyperlink" Target="https://syzkaller.appspot.com/bug?id=7af45ab70caa1b8fe7f8ff2a55bb21ccca77a0ba" TargetMode="External"/><Relationship Id="rId2" Type="http://schemas.openxmlformats.org/officeDocument/2006/relationships/notesSlide" Target="../notesSlides/notesSlide464.xml"/><Relationship Id="rId1" Type="http://schemas.openxmlformats.org/officeDocument/2006/relationships/slideLayout" Target="../slideLayouts/slideLayout3.xml"/><Relationship Id="rId4" Type="http://schemas.openxmlformats.org/officeDocument/2006/relationships/hyperlink" Target="https://syzkaller.appspot.com/bug?id=d0a0499a845ece5d3a279dc7f9a8e2b1dc8b4833" TargetMode="Externa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3" Type="http://schemas.openxmlformats.org/officeDocument/2006/relationships/hyperlink" Target="https://syzkaller.appspot.com/bug?id=cd81ee9a4ef2297ef27f95a3637b3f8a3db71de2" TargetMode="External"/><Relationship Id="rId2" Type="http://schemas.openxmlformats.org/officeDocument/2006/relationships/notesSlide" Target="../notesSlides/notesSlide466.xml"/><Relationship Id="rId1" Type="http://schemas.openxmlformats.org/officeDocument/2006/relationships/slideLayout" Target="../slideLayouts/slideLayout3.xml"/><Relationship Id="rId5" Type="http://schemas.openxmlformats.org/officeDocument/2006/relationships/hyperlink" Target="https://syzkaller.appspot.com/bug?id=3fc6579f907ab3449adb030e8dc65fafdb8e09e4" TargetMode="External"/><Relationship Id="rId4" Type="http://schemas.openxmlformats.org/officeDocument/2006/relationships/hyperlink" Target="https://syzkaller.appspot.com/bug?id=5b6be32aa55adc05444701e80c3b1eae5d9079d2" TargetMode="Externa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3" Type="http://schemas.openxmlformats.org/officeDocument/2006/relationships/hyperlink" Target="https://syzkaller.appspot.com/bug?id=75fe6df4627d7e49fca2e0a73dfc12f5fac4588f" TargetMode="External"/><Relationship Id="rId7" Type="http://schemas.openxmlformats.org/officeDocument/2006/relationships/hyperlink" Target="https://syzkaller.appspot.com/bug?id=316ecfd071c79a4654861c1cf6a93d4ac0693de0" TargetMode="External"/><Relationship Id="rId2" Type="http://schemas.openxmlformats.org/officeDocument/2006/relationships/notesSlide" Target="../notesSlides/notesSlide468.xml"/><Relationship Id="rId1" Type="http://schemas.openxmlformats.org/officeDocument/2006/relationships/slideLayout" Target="../slideLayouts/slideLayout3.xml"/><Relationship Id="rId6" Type="http://schemas.openxmlformats.org/officeDocument/2006/relationships/hyperlink" Target="https://syzkaller.appspot.com/bug?id=dff0493687d37474f308ca6a56402c51ae910965" TargetMode="External"/><Relationship Id="rId5" Type="http://schemas.openxmlformats.org/officeDocument/2006/relationships/hyperlink" Target="https://syzkaller.appspot.com/bug?id=b483094b9c1fb271ba62b14bdf05b5dd7506530c" TargetMode="External"/><Relationship Id="rId4" Type="http://schemas.openxmlformats.org/officeDocument/2006/relationships/hyperlink" Target="https://syzkaller.appspot.com/bug?id=6e5e224656a49e9167742ed797391bad751c812a" TargetMode="Externa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2.png"/><Relationship Id="rId4" Type="http://schemas.openxmlformats.org/officeDocument/2006/relationships/image" Target="../media/image75.png"/></Relationships>
</file>

<file path=ppt/slides/_rels/slide470.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470.xml"/><Relationship Id="rId1" Type="http://schemas.openxmlformats.org/officeDocument/2006/relationships/slideLayout" Target="../slideLayouts/slideLayout3.xml"/><Relationship Id="rId5" Type="http://schemas.openxmlformats.org/officeDocument/2006/relationships/image" Target="../media/image762.png"/><Relationship Id="rId4" Type="http://schemas.openxmlformats.org/officeDocument/2006/relationships/image" Target="../media/image761.png"/></Relationships>
</file>

<file path=ppt/slides/_rels/slide471.xml.rels><?xml version="1.0" encoding="UTF-8" standalone="yes"?>
<Relationships xmlns="http://schemas.openxmlformats.org/package/2006/relationships"><Relationship Id="rId3" Type="http://schemas.openxmlformats.org/officeDocument/2006/relationships/image" Target="../media/image763.png"/><Relationship Id="rId2" Type="http://schemas.openxmlformats.org/officeDocument/2006/relationships/notesSlide" Target="../notesSlides/notesSlide471.xml"/><Relationship Id="rId1" Type="http://schemas.openxmlformats.org/officeDocument/2006/relationships/slideLayout" Target="../slideLayouts/slideLayout3.xml"/><Relationship Id="rId4" Type="http://schemas.openxmlformats.org/officeDocument/2006/relationships/image" Target="../media/image764.png"/></Relationships>
</file>

<file path=ppt/slides/_rels/slide472.xml.rels><?xml version="1.0" encoding="UTF-8" standalone="yes"?>
<Relationships xmlns="http://schemas.openxmlformats.org/package/2006/relationships"><Relationship Id="rId3" Type="http://schemas.openxmlformats.org/officeDocument/2006/relationships/hyperlink" Target="https://syzkaller.appspot.com/bug?id=1520207ca8dc44671d29f5ae6053af7907b9f602" TargetMode="External"/><Relationship Id="rId2" Type="http://schemas.openxmlformats.org/officeDocument/2006/relationships/notesSlide" Target="../notesSlides/notesSlide472.xml"/><Relationship Id="rId1" Type="http://schemas.openxmlformats.org/officeDocument/2006/relationships/slideLayout" Target="../slideLayouts/slideLayout3.xml"/><Relationship Id="rId4" Type="http://schemas.openxmlformats.org/officeDocument/2006/relationships/hyperlink" Target="https://syzkaller.appspot.com/bug?id=02252298a71214aad90c45a91f86ad3d3c9c3588" TargetMode="External"/></Relationships>
</file>

<file path=ppt/slides/_rels/slide473.xml.rels><?xml version="1.0" encoding="UTF-8" standalone="yes"?>
<Relationships xmlns="http://schemas.openxmlformats.org/package/2006/relationships"><Relationship Id="rId3" Type="http://schemas.openxmlformats.org/officeDocument/2006/relationships/image" Target="../media/image765.png"/><Relationship Id="rId2" Type="http://schemas.openxmlformats.org/officeDocument/2006/relationships/notesSlide" Target="../notesSlides/notesSlide473.xml"/><Relationship Id="rId1" Type="http://schemas.openxmlformats.org/officeDocument/2006/relationships/slideLayout" Target="../slideLayouts/slideLayout3.xml"/><Relationship Id="rId6" Type="http://schemas.openxmlformats.org/officeDocument/2006/relationships/image" Target="../media/image768.png"/><Relationship Id="rId5" Type="http://schemas.openxmlformats.org/officeDocument/2006/relationships/image" Target="../media/image767.png"/><Relationship Id="rId4" Type="http://schemas.openxmlformats.org/officeDocument/2006/relationships/image" Target="../media/image766.png"/></Relationships>
</file>

<file path=ppt/slides/_rels/slide474.xml.rels><?xml version="1.0" encoding="UTF-8" standalone="yes"?>
<Relationships xmlns="http://schemas.openxmlformats.org/package/2006/relationships"><Relationship Id="rId3" Type="http://schemas.openxmlformats.org/officeDocument/2006/relationships/hyperlink" Target="https://syzkaller.appspot.com/bug?id=f831c88feddf5f4de09b846bbe53e5b8c06e5c02" TargetMode="External"/><Relationship Id="rId2" Type="http://schemas.openxmlformats.org/officeDocument/2006/relationships/notesSlide" Target="../notesSlides/notesSlide474.xml"/><Relationship Id="rId1" Type="http://schemas.openxmlformats.org/officeDocument/2006/relationships/slideLayout" Target="../slideLayouts/slideLayout3.xml"/><Relationship Id="rId5" Type="http://schemas.openxmlformats.org/officeDocument/2006/relationships/hyperlink" Target="https://syzkaller.appspot.com/bug?id=059cee5623ce519359e7440ba6d0d6af8b82694e" TargetMode="External"/><Relationship Id="rId4" Type="http://schemas.openxmlformats.org/officeDocument/2006/relationships/hyperlink" Target="https://syzkaller.appspot.com/bug?id=7d3c1d76d1705492ec3c948bc4e5ff311aee4110" TargetMode="Externa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3" Type="http://schemas.openxmlformats.org/officeDocument/2006/relationships/hyperlink" Target="https://syzkaller.appspot.com/bug?id=c8aa217fbc1ea27f85fbc8b94d3c9f777a31a8e9" TargetMode="External"/><Relationship Id="rId2" Type="http://schemas.openxmlformats.org/officeDocument/2006/relationships/notesSlide" Target="../notesSlides/notesSlide476.xml"/><Relationship Id="rId1" Type="http://schemas.openxmlformats.org/officeDocument/2006/relationships/slideLayout" Target="../slideLayouts/slideLayout3.xml"/><Relationship Id="rId4" Type="http://schemas.openxmlformats.org/officeDocument/2006/relationships/hyperlink" Target="https://syzkaller.appspot.com/bug?id=70d8f4119451a75c9eb8ff68d2a1c8631e4ee561" TargetMode="External"/></Relationships>
</file>

<file path=ppt/slides/_rels/slide477.xml.rels><?xml version="1.0" encoding="UTF-8" standalone="yes"?>
<Relationships xmlns="http://schemas.openxmlformats.org/package/2006/relationships"><Relationship Id="rId3" Type="http://schemas.openxmlformats.org/officeDocument/2006/relationships/image" Target="../media/image769.png"/><Relationship Id="rId2" Type="http://schemas.openxmlformats.org/officeDocument/2006/relationships/notesSlide" Target="../notesSlides/notesSlide477.xml"/><Relationship Id="rId1" Type="http://schemas.openxmlformats.org/officeDocument/2006/relationships/slideLayout" Target="../slideLayouts/slideLayout3.xml"/><Relationship Id="rId5" Type="http://schemas.openxmlformats.org/officeDocument/2006/relationships/image" Target="../media/image771.png"/><Relationship Id="rId4" Type="http://schemas.openxmlformats.org/officeDocument/2006/relationships/image" Target="../media/image770.png"/></Relationships>
</file>

<file path=ppt/slides/_rels/slide478.xml.rels><?xml version="1.0" encoding="UTF-8" standalone="yes"?>
<Relationships xmlns="http://schemas.openxmlformats.org/package/2006/relationships"><Relationship Id="rId3" Type="http://schemas.openxmlformats.org/officeDocument/2006/relationships/hyperlink" Target="https://syzkaller.appspot.com/bug?id=ba1aecb13c60bd02d7370dd3c7c2ff4777f61407" TargetMode="External"/><Relationship Id="rId2" Type="http://schemas.openxmlformats.org/officeDocument/2006/relationships/notesSlide" Target="../notesSlides/notesSlide478.xml"/><Relationship Id="rId1" Type="http://schemas.openxmlformats.org/officeDocument/2006/relationships/slideLayout" Target="../slideLayouts/slideLayout3.xml"/><Relationship Id="rId4" Type="http://schemas.openxmlformats.org/officeDocument/2006/relationships/hyperlink" Target="https://syzkaller.appspot.com/bug?id=b99a32e971368f716992e75d20025d2f2b1dd8bc" TargetMode="External"/></Relationships>
</file>

<file path=ppt/slides/_rels/slide479.xml.rels><?xml version="1.0" encoding="UTF-8" standalone="yes"?>
<Relationships xmlns="http://schemas.openxmlformats.org/package/2006/relationships"><Relationship Id="rId3" Type="http://schemas.openxmlformats.org/officeDocument/2006/relationships/image" Target="../media/image772.png"/><Relationship Id="rId2" Type="http://schemas.openxmlformats.org/officeDocument/2006/relationships/notesSlide" Target="../notesSlides/notesSlide479.xml"/><Relationship Id="rId1" Type="http://schemas.openxmlformats.org/officeDocument/2006/relationships/slideLayout" Target="../slideLayouts/slideLayout3.xml"/><Relationship Id="rId5" Type="http://schemas.openxmlformats.org/officeDocument/2006/relationships/image" Target="../media/image774.png"/><Relationship Id="rId4" Type="http://schemas.openxmlformats.org/officeDocument/2006/relationships/image" Target="../media/image773.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1.png"/><Relationship Id="rId4" Type="http://schemas.openxmlformats.org/officeDocument/2006/relationships/image" Target="../media/image75.png"/></Relationships>
</file>

<file path=ppt/slides/_rels/slide480.xml.rels><?xml version="1.0" encoding="UTF-8" standalone="yes"?>
<Relationships xmlns="http://schemas.openxmlformats.org/package/2006/relationships"><Relationship Id="rId3" Type="http://schemas.openxmlformats.org/officeDocument/2006/relationships/hyperlink" Target="https://syzkaller.appspot.com/bug?id=97561e2166a2bb5af8fe362f47046ff36255c1d8" TargetMode="External"/><Relationship Id="rId2" Type="http://schemas.openxmlformats.org/officeDocument/2006/relationships/notesSlide" Target="../notesSlides/notesSlide480.xml"/><Relationship Id="rId1" Type="http://schemas.openxmlformats.org/officeDocument/2006/relationships/slideLayout" Target="../slideLayouts/slideLayout3.xml"/><Relationship Id="rId6" Type="http://schemas.openxmlformats.org/officeDocument/2006/relationships/hyperlink" Target="https://syzkaller.appspot.com/bug?id=2364bdc6bf567f4eff0a655872b67dca3b4fac56" TargetMode="External"/><Relationship Id="rId5" Type="http://schemas.openxmlformats.org/officeDocument/2006/relationships/hyperlink" Target="https://syzkaller.appspot.com/bug?id=53956968c476dfde8f08c11a971cd05eb64de386" TargetMode="External"/><Relationship Id="rId4" Type="http://schemas.openxmlformats.org/officeDocument/2006/relationships/hyperlink" Target="https://syzkaller.appspot.com/bug?id=7334a9ca251b2d289df7cd5cc6b9d4d5a54d6098" TargetMode="External"/></Relationships>
</file>

<file path=ppt/slides/_rels/slide481.xml.rels><?xml version="1.0" encoding="UTF-8" standalone="yes"?>
<Relationships xmlns="http://schemas.openxmlformats.org/package/2006/relationships"><Relationship Id="rId3" Type="http://schemas.openxmlformats.org/officeDocument/2006/relationships/image" Target="../media/image775.png"/><Relationship Id="rId2" Type="http://schemas.openxmlformats.org/officeDocument/2006/relationships/notesSlide" Target="../notesSlides/notesSlide481.xml"/><Relationship Id="rId1" Type="http://schemas.openxmlformats.org/officeDocument/2006/relationships/slideLayout" Target="../slideLayouts/slideLayout3.xml"/><Relationship Id="rId6" Type="http://schemas.openxmlformats.org/officeDocument/2006/relationships/image" Target="../media/image778.png"/><Relationship Id="rId5" Type="http://schemas.openxmlformats.org/officeDocument/2006/relationships/image" Target="../media/image777.png"/><Relationship Id="rId4" Type="http://schemas.openxmlformats.org/officeDocument/2006/relationships/image" Target="../media/image776.png"/></Relationships>
</file>

<file path=ppt/slides/_rels/slide482.xml.rels><?xml version="1.0" encoding="UTF-8" standalone="yes"?>
<Relationships xmlns="http://schemas.openxmlformats.org/package/2006/relationships"><Relationship Id="rId3" Type="http://schemas.openxmlformats.org/officeDocument/2006/relationships/hyperlink" Target="https://syzkaller.appspot.com/bug?id=d5cd7bc74de1e50a5139d45189395427cc5c3f63" TargetMode="External"/><Relationship Id="rId2" Type="http://schemas.openxmlformats.org/officeDocument/2006/relationships/notesSlide" Target="../notesSlides/notesSlide482.xml"/><Relationship Id="rId1" Type="http://schemas.openxmlformats.org/officeDocument/2006/relationships/slideLayout" Target="../slideLayouts/slideLayout1.xml"/><Relationship Id="rId4" Type="http://schemas.openxmlformats.org/officeDocument/2006/relationships/hyperlink" Target="https://syzkaller.appspot.com/bug?id=59997d828822e7dc674e4715a5bd454d9dc1742f" TargetMode="External"/></Relationships>
</file>

<file path=ppt/slides/_rels/slide483.xml.rels><?xml version="1.0" encoding="UTF-8" standalone="yes"?>
<Relationships xmlns="http://schemas.openxmlformats.org/package/2006/relationships"><Relationship Id="rId3" Type="http://schemas.openxmlformats.org/officeDocument/2006/relationships/image" Target="../media/image779.png"/><Relationship Id="rId2" Type="http://schemas.openxmlformats.org/officeDocument/2006/relationships/notesSlide" Target="../notesSlides/notesSlide483.xml"/><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484.xml"/><Relationship Id="rId1" Type="http://schemas.openxmlformats.org/officeDocument/2006/relationships/slideLayout" Target="../slideLayouts/slideLayout3.xml"/><Relationship Id="rId4" Type="http://schemas.openxmlformats.org/officeDocument/2006/relationships/image" Target="../media/image781.png"/></Relationships>
</file>

<file path=ppt/slides/_rels/slide485.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485.xml"/><Relationship Id="rId1" Type="http://schemas.openxmlformats.org/officeDocument/2006/relationships/slideLayout" Target="../slideLayouts/slideLayout3.xml"/><Relationship Id="rId5" Type="http://schemas.openxmlformats.org/officeDocument/2006/relationships/image" Target="../media/image784.png"/><Relationship Id="rId4" Type="http://schemas.openxmlformats.org/officeDocument/2006/relationships/image" Target="../media/image783.png"/></Relationships>
</file>

<file path=ppt/slides/_rels/slide486.xml.rels><?xml version="1.0" encoding="UTF-8" standalone="yes"?>
<Relationships xmlns="http://schemas.openxmlformats.org/package/2006/relationships"><Relationship Id="rId3" Type="http://schemas.openxmlformats.org/officeDocument/2006/relationships/hyperlink" Target="https://syzkaller.appspot.com/bug?id=9c3cd92ec5758deff8600e60051dac54898c4c32" TargetMode="External"/><Relationship Id="rId2" Type="http://schemas.openxmlformats.org/officeDocument/2006/relationships/notesSlide" Target="../notesSlides/notesSlide486.xml"/><Relationship Id="rId1" Type="http://schemas.openxmlformats.org/officeDocument/2006/relationships/slideLayout" Target="../slideLayouts/slideLayout3.xml"/><Relationship Id="rId4" Type="http://schemas.openxmlformats.org/officeDocument/2006/relationships/hyperlink" Target="https://syzkaller.appspot.com/bug?id=ee457b2cba3e3024975558b64771c7772d200d26" TargetMode="External"/></Relationships>
</file>

<file path=ppt/slides/_rels/slide487.xml.rels><?xml version="1.0" encoding="UTF-8" standalone="yes"?>
<Relationships xmlns="http://schemas.openxmlformats.org/package/2006/relationships"><Relationship Id="rId3" Type="http://schemas.openxmlformats.org/officeDocument/2006/relationships/image" Target="../media/image785.png"/><Relationship Id="rId2" Type="http://schemas.openxmlformats.org/officeDocument/2006/relationships/notesSlide" Target="../notesSlides/notesSlide487.xml"/><Relationship Id="rId1" Type="http://schemas.openxmlformats.org/officeDocument/2006/relationships/slideLayout" Target="../slideLayouts/slideLayout3.xml"/><Relationship Id="rId6" Type="http://schemas.openxmlformats.org/officeDocument/2006/relationships/image" Target="../media/image788.png"/><Relationship Id="rId5" Type="http://schemas.openxmlformats.org/officeDocument/2006/relationships/image" Target="../media/image787.png"/><Relationship Id="rId4" Type="http://schemas.openxmlformats.org/officeDocument/2006/relationships/image" Target="../media/image786.png"/></Relationships>
</file>

<file path=ppt/slides/_rels/slide488.xml.rels><?xml version="1.0" encoding="UTF-8" standalone="yes"?>
<Relationships xmlns="http://schemas.openxmlformats.org/package/2006/relationships"><Relationship Id="rId3" Type="http://schemas.openxmlformats.org/officeDocument/2006/relationships/image" Target="../media/image789.png"/><Relationship Id="rId2" Type="http://schemas.openxmlformats.org/officeDocument/2006/relationships/notesSlide" Target="../notesSlides/notesSlide488.xml"/><Relationship Id="rId1" Type="http://schemas.openxmlformats.org/officeDocument/2006/relationships/slideLayout" Target="../slideLayouts/slideLayout3.xml"/><Relationship Id="rId5" Type="http://schemas.openxmlformats.org/officeDocument/2006/relationships/image" Target="../media/image791.png"/><Relationship Id="rId4" Type="http://schemas.openxmlformats.org/officeDocument/2006/relationships/image" Target="../media/image790.png"/></Relationships>
</file>

<file path=ppt/slides/_rels/slide489.xml.rels><?xml version="1.0" encoding="UTF-8" standalone="yes"?>
<Relationships xmlns="http://schemas.openxmlformats.org/package/2006/relationships"><Relationship Id="rId3" Type="http://schemas.openxmlformats.org/officeDocument/2006/relationships/hyperlink" Target="https://syzkaller.appspot.com/bug?id=e1fd1c34d2dbd9562180847b9a60afbd3acb07d5" TargetMode="External"/><Relationship Id="rId2" Type="http://schemas.openxmlformats.org/officeDocument/2006/relationships/notesSlide" Target="../notesSlides/notesSlide489.xml"/><Relationship Id="rId1" Type="http://schemas.openxmlformats.org/officeDocument/2006/relationships/slideLayout" Target="../slideLayouts/slideLayout3.xml"/><Relationship Id="rId4" Type="http://schemas.openxmlformats.org/officeDocument/2006/relationships/hyperlink" Target="https://syzkaller.appspot.com/bug?id=4e2442df61def0657c0dc392f55645d4c901f970"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4.png"/></Relationships>
</file>

<file path=ppt/slides/_rels/slide490.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490.xml"/><Relationship Id="rId1" Type="http://schemas.openxmlformats.org/officeDocument/2006/relationships/slideLayout" Target="../slideLayouts/slideLayout3.xml"/><Relationship Id="rId4" Type="http://schemas.openxmlformats.org/officeDocument/2006/relationships/image" Target="../media/image793.png"/></Relationships>
</file>

<file path=ppt/slides/_rels/slide491.xml.rels><?xml version="1.0" encoding="UTF-8" standalone="yes"?>
<Relationships xmlns="http://schemas.openxmlformats.org/package/2006/relationships"><Relationship Id="rId3" Type="http://schemas.openxmlformats.org/officeDocument/2006/relationships/image" Target="../media/image794.png"/><Relationship Id="rId2" Type="http://schemas.openxmlformats.org/officeDocument/2006/relationships/notesSlide" Target="../notesSlides/notesSlide491.xml"/><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3" Type="http://schemas.openxmlformats.org/officeDocument/2006/relationships/image" Target="../media/image795.png"/><Relationship Id="rId2" Type="http://schemas.openxmlformats.org/officeDocument/2006/relationships/notesSlide" Target="../notesSlides/notesSlide492.xml"/><Relationship Id="rId1" Type="http://schemas.openxmlformats.org/officeDocument/2006/relationships/slideLayout" Target="../slideLayouts/slideLayout3.xml"/><Relationship Id="rId5" Type="http://schemas.openxmlformats.org/officeDocument/2006/relationships/image" Target="../media/image797.png"/><Relationship Id="rId4" Type="http://schemas.openxmlformats.org/officeDocument/2006/relationships/image" Target="../media/image796.png"/></Relationships>
</file>

<file path=ppt/slides/_rels/slide493.xml.rels><?xml version="1.0" encoding="UTF-8" standalone="yes"?>
<Relationships xmlns="http://schemas.openxmlformats.org/package/2006/relationships"><Relationship Id="rId3" Type="http://schemas.openxmlformats.org/officeDocument/2006/relationships/hyperlink" Target="https://syzkaller.appspot.com/bug?id=815cff92f24927e9a7f0167939db4d74f0a1d0da" TargetMode="External"/><Relationship Id="rId2" Type="http://schemas.openxmlformats.org/officeDocument/2006/relationships/notesSlide" Target="../notesSlides/notesSlide493.xml"/><Relationship Id="rId1" Type="http://schemas.openxmlformats.org/officeDocument/2006/relationships/slideLayout" Target="../slideLayouts/slideLayout3.xml"/><Relationship Id="rId4" Type="http://schemas.openxmlformats.org/officeDocument/2006/relationships/hyperlink" Target="https://syzkaller.appspot.com/bug?id=dc113161b0fba03f1c7fb29cdd7107b092792b24" TargetMode="Externa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3" Type="http://schemas.openxmlformats.org/officeDocument/2006/relationships/hyperlink" Target="https://syzkaller.appspot.com/bug?id=6dbf93a38d9b3ad51c95a4b5f4dfe8f0cf03a74b" TargetMode="External"/><Relationship Id="rId2" Type="http://schemas.openxmlformats.org/officeDocument/2006/relationships/notesSlide" Target="../notesSlides/notesSlide495.xml"/><Relationship Id="rId1" Type="http://schemas.openxmlformats.org/officeDocument/2006/relationships/slideLayout" Target="../slideLayouts/slideLayout3.xml"/><Relationship Id="rId4" Type="http://schemas.openxmlformats.org/officeDocument/2006/relationships/hyperlink" Target="https://syzkaller.appspot.com/bug?id=6707a16a015da72a5d22a843e2ce411fd207b55f" TargetMode="Externa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3" Type="http://schemas.openxmlformats.org/officeDocument/2006/relationships/hyperlink" Target="https://syzkaller.appspot.com/bug?id=ecc7f04cd94b5c062c000865d43bfb682d718b8e" TargetMode="External"/><Relationship Id="rId2" Type="http://schemas.openxmlformats.org/officeDocument/2006/relationships/notesSlide" Target="../notesSlides/notesSlide497.xml"/><Relationship Id="rId1" Type="http://schemas.openxmlformats.org/officeDocument/2006/relationships/slideLayout" Target="../slideLayouts/slideLayout3.xml"/><Relationship Id="rId4" Type="http://schemas.openxmlformats.org/officeDocument/2006/relationships/hyperlink" Target="https://syzkaller.appspot.com/bug?id=4e8b3190d51a3b721b554f103da5399613748ea0" TargetMode="Externa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3" Type="http://schemas.openxmlformats.org/officeDocument/2006/relationships/hyperlink" Target="https://syzkaller.appspot.com/bug?id=50270ded35196f6392abf303e473fb4c5adada93" TargetMode="External"/><Relationship Id="rId2" Type="http://schemas.openxmlformats.org/officeDocument/2006/relationships/notesSlide" Target="../notesSlides/notesSlide499.xml"/><Relationship Id="rId1" Type="http://schemas.openxmlformats.org/officeDocument/2006/relationships/slideLayout" Target="../slideLayouts/slideLayout3.xml"/><Relationship Id="rId4" Type="http://schemas.openxmlformats.org/officeDocument/2006/relationships/hyperlink" Target="https://syzkaller.appspot.com/bug?id=45ff08cd5aa102a08aac9df960a45eb15ce09f1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syzkaller.appspot.com/bug?id=f0b9cf92da3e2950bc94bc88c774b3858647db6f"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syzkaller.appspot.com/bug?id=02bf0cd7047b7943f67dcb46ac31ff62403ca7b2" TargetMode="External"/><Relationship Id="rId5" Type="http://schemas.openxmlformats.org/officeDocument/2006/relationships/hyperlink" Target="https://syzkaller.appspot.com/bug?id=6a6fd266a962be281b17c864a073675150e36ca5" TargetMode="External"/><Relationship Id="rId4" Type="http://schemas.openxmlformats.org/officeDocument/2006/relationships/hyperlink" Target="https://syzkaller.appspot.com/bug?id=b5d60ae88477b73357ff2221de8153a214956344" TargetMode="Externa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3" Type="http://schemas.openxmlformats.org/officeDocument/2006/relationships/hyperlink" Target="https://syzkaller.appspot.com/bug?id=f2f4e03d3e87d8b6a12bb917935855a7db8508aa" TargetMode="External"/><Relationship Id="rId2" Type="http://schemas.openxmlformats.org/officeDocument/2006/relationships/notesSlide" Target="../notesSlides/notesSlide501.xml"/><Relationship Id="rId1" Type="http://schemas.openxmlformats.org/officeDocument/2006/relationships/slideLayout" Target="../slideLayouts/slideLayout3.xml"/><Relationship Id="rId4" Type="http://schemas.openxmlformats.org/officeDocument/2006/relationships/hyperlink" Target="https://syzkaller.appspot.com/bug?id=c8efbed9d42de3c57ee0e1eb46ebc4a7eb3828d4" TargetMode="Externa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3" Type="http://schemas.openxmlformats.org/officeDocument/2006/relationships/hyperlink" Target="https://syzkaller.appspot.com/bug?id=d64b3c48a3e81dca017e61a50d15880bc677cbb5" TargetMode="External"/><Relationship Id="rId2" Type="http://schemas.openxmlformats.org/officeDocument/2006/relationships/notesSlide" Target="../notesSlides/notesSlide503.xml"/><Relationship Id="rId1" Type="http://schemas.openxmlformats.org/officeDocument/2006/relationships/slideLayout" Target="../slideLayouts/slideLayout3.xml"/><Relationship Id="rId4" Type="http://schemas.openxmlformats.org/officeDocument/2006/relationships/hyperlink" Target="https://syzkaller.appspot.com/bug?id=330d750e403fbaf78e3b631b389443c9153e3804" TargetMode="Externa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3" Type="http://schemas.openxmlformats.org/officeDocument/2006/relationships/hyperlink" Target="https://syzkaller.appspot.com/bug?id=ec45249073777e4fc8fa9d8f1732f594bc2f4023" TargetMode="External"/><Relationship Id="rId2" Type="http://schemas.openxmlformats.org/officeDocument/2006/relationships/notesSlide" Target="../notesSlides/notesSlide505.xml"/><Relationship Id="rId1" Type="http://schemas.openxmlformats.org/officeDocument/2006/relationships/slideLayout" Target="../slideLayouts/slideLayout3.xml"/><Relationship Id="rId4" Type="http://schemas.openxmlformats.org/officeDocument/2006/relationships/hyperlink" Target="https://syzkaller.appspot.com/bug?id=0df95bc3a80b97dfd33dc7f47ebfd7802d03dfc3" TargetMode="Externa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3" Type="http://schemas.openxmlformats.org/officeDocument/2006/relationships/hyperlink" Target="https://syzkaller.appspot.com/bug?id=cf9f41f34fe440922c204a9000ad74471a6e0853" TargetMode="External"/><Relationship Id="rId2" Type="http://schemas.openxmlformats.org/officeDocument/2006/relationships/notesSlide" Target="../notesSlides/notesSlide507.xml"/><Relationship Id="rId1" Type="http://schemas.openxmlformats.org/officeDocument/2006/relationships/slideLayout" Target="../slideLayouts/slideLayout3.xml"/><Relationship Id="rId4" Type="http://schemas.openxmlformats.org/officeDocument/2006/relationships/hyperlink" Target="https://syzkaller.appspot.com/bug?id=4c5d9b693a59da4d8c53b9893c13115939dae178" TargetMode="Externa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3" Type="http://schemas.openxmlformats.org/officeDocument/2006/relationships/hyperlink" Target="https://syzkaller.appspot.com/bug?id=6a7b00450156de72d4255b4a52bf36d4ec2c3df8" TargetMode="External"/><Relationship Id="rId2" Type="http://schemas.openxmlformats.org/officeDocument/2006/relationships/notesSlide" Target="../notesSlides/notesSlide509.xml"/><Relationship Id="rId1" Type="http://schemas.openxmlformats.org/officeDocument/2006/relationships/slideLayout" Target="../slideLayouts/slideLayout3.xml"/><Relationship Id="rId4" Type="http://schemas.openxmlformats.org/officeDocument/2006/relationships/hyperlink" Target="https://syzkaller.appspot.com/bug?id=4d4bbba78d561ead175d115d42a62625f7af7e47"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3" Type="http://schemas.openxmlformats.org/officeDocument/2006/relationships/hyperlink" Target="https://syzkaller.appspot.com/bug?id=640bd8db57ef5bba9bdc211c444d90ea0f5487b4" TargetMode="External"/><Relationship Id="rId2" Type="http://schemas.openxmlformats.org/officeDocument/2006/relationships/notesSlide" Target="../notesSlides/notesSlide511.xml"/><Relationship Id="rId1" Type="http://schemas.openxmlformats.org/officeDocument/2006/relationships/slideLayout" Target="../slideLayouts/slideLayout3.xml"/><Relationship Id="rId4" Type="http://schemas.openxmlformats.org/officeDocument/2006/relationships/hyperlink" Target="https://syzkaller.appspot.com/bug?id=51001cdf766f92ae776cdba0dbf37001b838d47f" TargetMode="Externa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3" Type="http://schemas.openxmlformats.org/officeDocument/2006/relationships/hyperlink" Target="https://syzkaller.appspot.com/bug?id=7fd1cbe3e1d2b3f0366d5026854ee5754d451405" TargetMode="External"/><Relationship Id="rId2" Type="http://schemas.openxmlformats.org/officeDocument/2006/relationships/notesSlide" Target="../notesSlides/notesSlide513.xml"/><Relationship Id="rId1" Type="http://schemas.openxmlformats.org/officeDocument/2006/relationships/slideLayout" Target="../slideLayouts/slideLayout3.xml"/><Relationship Id="rId4" Type="http://schemas.openxmlformats.org/officeDocument/2006/relationships/hyperlink" Target="https://syzkaller.appspot.com/bug?id=6eb3db83b13479bb29b0c74a3d8953984a367803" TargetMode="Externa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3" Type="http://schemas.openxmlformats.org/officeDocument/2006/relationships/hyperlink" Target="https://syzkaller.appspot.com/bug?id=e0b889b6bc706dff74b2be3efa76cf582b394f9d" TargetMode="External"/><Relationship Id="rId2" Type="http://schemas.openxmlformats.org/officeDocument/2006/relationships/notesSlide" Target="../notesSlides/notesSlide515.xml"/><Relationship Id="rId1" Type="http://schemas.openxmlformats.org/officeDocument/2006/relationships/slideLayout" Target="../slideLayouts/slideLayout3.xml"/><Relationship Id="rId4" Type="http://schemas.openxmlformats.org/officeDocument/2006/relationships/hyperlink" Target="https://syzkaller.appspot.com/bug?id=82ef316d8f14abc6af136a1da1dc9145e54197c2" TargetMode="Externa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3" Type="http://schemas.openxmlformats.org/officeDocument/2006/relationships/hyperlink" Target="https://syzkaller.appspot.com/bug?id=572cfde68d72a02f41e60c6a6c060157c6e6a750" TargetMode="External"/><Relationship Id="rId2" Type="http://schemas.openxmlformats.org/officeDocument/2006/relationships/notesSlide" Target="../notesSlides/notesSlide517.xml"/><Relationship Id="rId1" Type="http://schemas.openxmlformats.org/officeDocument/2006/relationships/slideLayout" Target="../slideLayouts/slideLayout3.xml"/><Relationship Id="rId5" Type="http://schemas.openxmlformats.org/officeDocument/2006/relationships/hyperlink" Target="https://syzkaller.appspot.com/bug?id=c7e345ba243bc4476aae52a3354ccbd2a90e344e" TargetMode="External"/><Relationship Id="rId4" Type="http://schemas.openxmlformats.org/officeDocument/2006/relationships/hyperlink" Target="https://syzkaller.appspot.com/bug?id=0141bd6b37153edec9c4ffa0f0e990c7228897f9" TargetMode="External"/></Relationships>
</file>

<file path=ppt/slides/_rels/slide518.xml.rels><?xml version="1.0" encoding="UTF-8" standalone="yes"?>
<Relationships xmlns="http://schemas.openxmlformats.org/package/2006/relationships"><Relationship Id="rId3" Type="http://schemas.openxmlformats.org/officeDocument/2006/relationships/image" Target="../media/image798.png"/><Relationship Id="rId2" Type="http://schemas.openxmlformats.org/officeDocument/2006/relationships/notesSlide" Target="../notesSlides/notesSlide518.xml"/><Relationship Id="rId1" Type="http://schemas.openxmlformats.org/officeDocument/2006/relationships/slideLayout" Target="../slideLayouts/slideLayout3.xml"/><Relationship Id="rId4" Type="http://schemas.openxmlformats.org/officeDocument/2006/relationships/image" Target="../media/image799.png"/></Relationships>
</file>

<file path=ppt/slides/_rels/slide51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519.xml"/><Relationship Id="rId1" Type="http://schemas.openxmlformats.org/officeDocument/2006/relationships/slideLayout" Target="../slideLayouts/slideLayout3.xml"/><Relationship Id="rId6" Type="http://schemas.openxmlformats.org/officeDocument/2006/relationships/image" Target="../media/image803.png"/><Relationship Id="rId5" Type="http://schemas.openxmlformats.org/officeDocument/2006/relationships/image" Target="../media/image802.png"/><Relationship Id="rId4" Type="http://schemas.openxmlformats.org/officeDocument/2006/relationships/image" Target="../media/image801.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20.xml.rels><?xml version="1.0" encoding="UTF-8" standalone="yes"?>
<Relationships xmlns="http://schemas.openxmlformats.org/package/2006/relationships"><Relationship Id="rId3" Type="http://schemas.openxmlformats.org/officeDocument/2006/relationships/image" Target="../media/image804.png"/><Relationship Id="rId2" Type="http://schemas.openxmlformats.org/officeDocument/2006/relationships/notesSlide" Target="../notesSlides/notesSlide520.xml"/><Relationship Id="rId1" Type="http://schemas.openxmlformats.org/officeDocument/2006/relationships/slideLayout" Target="../slideLayouts/slideLayout3.xml"/><Relationship Id="rId4" Type="http://schemas.openxmlformats.org/officeDocument/2006/relationships/image" Target="../media/image805.png"/></Relationships>
</file>

<file path=ppt/slides/_rels/slide521.xml.rels><?xml version="1.0" encoding="UTF-8" standalone="yes"?>
<Relationships xmlns="http://schemas.openxmlformats.org/package/2006/relationships"><Relationship Id="rId3" Type="http://schemas.openxmlformats.org/officeDocument/2006/relationships/hyperlink" Target="https://syzkaller.appspot.com/bug?id=e1fd1c34d2dbd9562180847b9a60afbd3acb07d5" TargetMode="External"/><Relationship Id="rId2" Type="http://schemas.openxmlformats.org/officeDocument/2006/relationships/notesSlide" Target="../notesSlides/notesSlide521.xml"/><Relationship Id="rId1" Type="http://schemas.openxmlformats.org/officeDocument/2006/relationships/slideLayout" Target="../slideLayouts/slideLayout3.xml"/><Relationship Id="rId4" Type="http://schemas.openxmlformats.org/officeDocument/2006/relationships/hyperlink" Target="https://syzkaller.appspot.com/bug?id=4e2442df61def0657c0dc392f55645d4c901f970" TargetMode="External"/></Relationships>
</file>

<file path=ppt/slides/_rels/slide522.xml.rels><?xml version="1.0" encoding="UTF-8" standalone="yes"?>
<Relationships xmlns="http://schemas.openxmlformats.org/package/2006/relationships"><Relationship Id="rId3" Type="http://schemas.openxmlformats.org/officeDocument/2006/relationships/image" Target="../media/image806.png"/><Relationship Id="rId2" Type="http://schemas.openxmlformats.org/officeDocument/2006/relationships/notesSlide" Target="../notesSlides/notesSlide522.xml"/><Relationship Id="rId1" Type="http://schemas.openxmlformats.org/officeDocument/2006/relationships/slideLayout" Target="../slideLayouts/slideLayout3.xml"/><Relationship Id="rId6" Type="http://schemas.openxmlformats.org/officeDocument/2006/relationships/image" Target="../media/image809.png"/><Relationship Id="rId5" Type="http://schemas.openxmlformats.org/officeDocument/2006/relationships/image" Target="../media/image808.png"/><Relationship Id="rId4" Type="http://schemas.openxmlformats.org/officeDocument/2006/relationships/image" Target="../media/image807.png"/></Relationships>
</file>

<file path=ppt/slides/_rels/slide523.xml.rels><?xml version="1.0" encoding="UTF-8" standalone="yes"?>
<Relationships xmlns="http://schemas.openxmlformats.org/package/2006/relationships"><Relationship Id="rId3" Type="http://schemas.openxmlformats.org/officeDocument/2006/relationships/hyperlink" Target="https://syzkaller.appspot.com/bug?id=6ab0ca35ca218415f8c179f5d6ffab0fbc613390" TargetMode="External"/><Relationship Id="rId2" Type="http://schemas.openxmlformats.org/officeDocument/2006/relationships/notesSlide" Target="../notesSlides/notesSlide523.xml"/><Relationship Id="rId1" Type="http://schemas.openxmlformats.org/officeDocument/2006/relationships/slideLayout" Target="../slideLayouts/slideLayout1.xml"/><Relationship Id="rId4" Type="http://schemas.openxmlformats.org/officeDocument/2006/relationships/hyperlink" Target="https://syzkaller.appspot.com/bug?id=285343407387e269444777049c0f4c7a126ec48b" TargetMode="External"/></Relationships>
</file>

<file path=ppt/slides/_rels/slide52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524.xml"/><Relationship Id="rId1" Type="http://schemas.openxmlformats.org/officeDocument/2006/relationships/slideLayout" Target="../slideLayouts/slideLayout3.xml"/><Relationship Id="rId4" Type="http://schemas.openxmlformats.org/officeDocument/2006/relationships/image" Target="../media/image811.png"/></Relationships>
</file>

<file path=ppt/slides/_rels/slide525.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notesSlide" Target="../notesSlides/notesSlide525.xml"/><Relationship Id="rId1" Type="http://schemas.openxmlformats.org/officeDocument/2006/relationships/slideLayout" Target="../slideLayouts/slideLayout3.xml"/><Relationship Id="rId6" Type="http://schemas.openxmlformats.org/officeDocument/2006/relationships/image" Target="../media/image815.png"/><Relationship Id="rId5" Type="http://schemas.openxmlformats.org/officeDocument/2006/relationships/image" Target="../media/image814.png"/><Relationship Id="rId4" Type="http://schemas.openxmlformats.org/officeDocument/2006/relationships/image" Target="../media/image813.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hyperlink" Target="https://syzkaller.appspot.com/bug?id=b2c701d1581d38ec195c40db364d8d6c9ff9e645"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s://syzkaller.appspot.com/bug?id=31ff36b2c31145d03c7469e4a54c1cf32682864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syzkaller.appspot.com/bug?id=8af2597890938b642c3bf44a85859691fb9d5cfa"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hyperlink" Target="https://git.kernel.org/pub/scm/linux/kernel/git/torvalds/linux.git/commit/?id=b954f94023dcc61388c8384f0f14eb8e42c863c5" TargetMode="External"/><Relationship Id="rId4" Type="http://schemas.openxmlformats.org/officeDocument/2006/relationships/hyperlink" Target="https://syzkaller.appspot.com/bug?id=9ff117082222e5ec493fca16a22c0f0611b715c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syzkaller.appspot.com/bug?id=32b2304cb61e6b99495614457621fd56246d1bec"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hyperlink" Target="https://syzkaller.appspot.com/bug?id=c9f6f4fc0e9a5988e1b81d625586bb61d08e7bbf" TargetMode="External"/><Relationship Id="rId4" Type="http://schemas.openxmlformats.org/officeDocument/2006/relationships/hyperlink" Target="https://syzkaller.appspot.com/bug?id=45251caf911e74c2d20cbd4b39091fdead9d54fd"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3" Type="http://schemas.openxmlformats.org/officeDocument/2006/relationships/hyperlink" Target="https://syzkaller.appspot.com/bug?id=d841d0560a2b94da20b7330b7941bb5f52daebcb"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syzkaller.appspot.com/bug?id=544067c32331f97801e2b5b5f83e4f7f7e2665ce" TargetMode="External"/><Relationship Id="rId4" Type="http://schemas.openxmlformats.org/officeDocument/2006/relationships/hyperlink" Target="https://syzkaller.appspot.com/bug?id=d767177245c54af614d5241159cce56995eef0db"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syzkaller.appspot.com/bug?id=677213f43db415c6da8fdfc1130b13cf16a581a6"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hyperlink" Target="https://syzkaller.appspot.com/bug?id=52da8b3e29345da11271b7e521554d695ea3ac4d"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syzkaller.appspot.com/bug?id=8393c021d960cd9b36203efd312343a26d011997"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hyperlink" Target="https://syzkaller.appspot.com/bug?id=63fac1a987fb08f242a98a35578b3eb14c7a9a93"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hyperlink" Target="https://git.kernel.org/pub/scm/linux/kernel/git/torvalds/linux.git/commit/?id=6b9f34239b00e6956a267abed2bc559ede556ad6"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hyperlink" Target="https://syzkaller.appspot.com/bug?id=40fac1a3da1e12eb0893f02d8037825588feaabb" TargetMode="External"/><Relationship Id="rId7" Type="http://schemas.openxmlformats.org/officeDocument/2006/relationships/hyperlink" Target="https://syzkaller.appspot.com/bug?id=1fd1d44caf96ca464e1c1f19299d1f3e7558f6e5"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hyperlink" Target="https://syzkaller.appspot.com/bug?id=159d03c53cb4c57b1a3b2f29373271bc2536b4df" TargetMode="External"/><Relationship Id="rId5" Type="http://schemas.openxmlformats.org/officeDocument/2006/relationships/hyperlink" Target="https://syzkaller.appspot.com/bug?id=a1aed641dc08e246e2fb01669c3605255392936a" TargetMode="External"/><Relationship Id="rId4" Type="http://schemas.openxmlformats.org/officeDocument/2006/relationships/hyperlink" Target="https://syzkaller.appspot.com/bug?id=8ab4f69bc3a6ab6aa84168ec6825e02808e0569c"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8.xml.rels><?xml version="1.0" encoding="UTF-8" standalone="yes"?>
<Relationships xmlns="http://schemas.openxmlformats.org/package/2006/relationships"><Relationship Id="rId3" Type="http://schemas.openxmlformats.org/officeDocument/2006/relationships/hyperlink" Target="https://git.kernel.org/pub/scm/linux/kernel/git/torvalds/linux.git/commit/?id=2b4f27c36bcd46e820ddb9a8e6fe6a63fa4250b8"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4.png"/></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hyperlink" Target="https://syzkaller.appspot.com/bug?id=b96d0a0eaa2196cfa0667e1359772777ee06c80a"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hyperlink" Target="https://syzkaller.appspot.com/bug?id=c897760daaa146a37be25eb5005660a110b3aa6e"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8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8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6.png"/><Relationship Id="rId7" Type="http://schemas.openxmlformats.org/officeDocument/2006/relationships/image" Target="../media/image147.png"/><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2.png"/></Relationships>
</file>

<file path=ppt/slides/_rels/slide87.xml.rels><?xml version="1.0" encoding="UTF-8" standalone="yes"?>
<Relationships xmlns="http://schemas.openxmlformats.org/package/2006/relationships"><Relationship Id="rId3" Type="http://schemas.openxmlformats.org/officeDocument/2006/relationships/hyperlink" Target="https://syzkaller.appspot.com/bug?id=ce69681e0d7c663dae26515cba625a1aa6f6c574"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hyperlink" Target="https://syzkaller.appspot.com/bug?id=64b6c150531d7492b08033dda090b9978ee36c05" TargetMode="External"/><Relationship Id="rId5" Type="http://schemas.openxmlformats.org/officeDocument/2006/relationships/hyperlink" Target="https://git.kernel.org/pub/scm/linux/kernel/git/torvalds/linux.git/commit/?id=ee74d9967b829232723939cb7c9b100b29f6ec98" TargetMode="External"/><Relationship Id="rId4" Type="http://schemas.openxmlformats.org/officeDocument/2006/relationships/hyperlink" Target="https://syzkaller.appspot.com/bug?id=ca3df10fb897cd690b13f2d206e0f3f61a66e9b6"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3" Type="http://schemas.openxmlformats.org/officeDocument/2006/relationships/hyperlink" Target="https://git.kernel.org/pub/scm/linux/kernel/git/torvalds/linux.git/commit/?id=2b4f27c36bcd46e820ddb9a8e6fe6a63fa4250b8"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58.png"/></Relationships>
</file>

<file path=ppt/slides/_rels/slide9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4.xm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media/image164.png"/></Relationships>
</file>

<file path=ppt/slides/_rels/slide95.xml.rels><?xml version="1.0" encoding="UTF-8" standalone="yes"?>
<Relationships xmlns="http://schemas.openxmlformats.org/package/2006/relationships"><Relationship Id="rId3" Type="http://schemas.openxmlformats.org/officeDocument/2006/relationships/hyperlink" Target="https://syzkaller.appspot.com/bug?id=7c26d8010be08c0391f5fc8945c18df8a7b16684"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hyperlink" Target="https://syzkaller.appspot.com/bug?id=7d9e6b86d74faf91174e35ea6e4d8f337f81983d"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9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hyperlink" Target="https://git.kernel.org/pub/scm/linux/kernel/git/torvalds/linux.git/commit/?id=60c2530696320ee6ffe4491c17079fa403790c98" TargetMode="External"/><Relationship Id="rId4" Type="http://schemas.openxmlformats.org/officeDocument/2006/relationships/image" Target="../media/image171.png"/></Relationships>
</file>

<file path=ppt/slides/_rels/slide9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99.xml.rels><?xml version="1.0" encoding="UTF-8" standalone="yes"?>
<Relationships xmlns="http://schemas.openxmlformats.org/package/2006/relationships"><Relationship Id="rId3" Type="http://schemas.openxmlformats.org/officeDocument/2006/relationships/hyperlink" Target="https://syzkaller.appspot.com/bug?id=ea493af3c7b4953e38d2bbe15cef70b38957f038" TargetMode="External"/><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hyperlink" Target="https://syzkaller.appspot.com/bug?id=e2d0f382ccf497c1b6cec826cb791cad23062db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Summary of Root Causes</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GPF And “unable to handle kernel page request”</a:t>
            </a:r>
            <a:endParaRPr/>
          </a:p>
        </p:txBody>
      </p:sp>
      <p:pic>
        <p:nvPicPr>
          <p:cNvPr id="120" name="Google Shape;120;p22"/>
          <p:cNvPicPr preferRelativeResize="0"/>
          <p:nvPr/>
        </p:nvPicPr>
        <p:blipFill>
          <a:blip r:embed="rId3">
            <a:alphaModFix/>
          </a:blip>
          <a:stretch>
            <a:fillRect/>
          </a:stretch>
        </p:blipFill>
        <p:spPr>
          <a:xfrm>
            <a:off x="311700" y="1170125"/>
            <a:ext cx="4446226" cy="1934275"/>
          </a:xfrm>
          <a:prstGeom prst="rect">
            <a:avLst/>
          </a:prstGeom>
          <a:noFill/>
          <a:ln>
            <a:noFill/>
          </a:ln>
        </p:spPr>
      </p:pic>
      <p:sp>
        <p:nvSpPr>
          <p:cNvPr id="121" name="Google Shape;121;p22"/>
          <p:cNvSpPr/>
          <p:nvPr/>
        </p:nvSpPr>
        <p:spPr>
          <a:xfrm>
            <a:off x="3659375" y="2451700"/>
            <a:ext cx="3382800" cy="34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walk-&gt;iv and walk-&gt;iov is not initialized</a:t>
            </a:r>
            <a:endParaRPr>
              <a:solidFill>
                <a:srgbClr val="FF0000"/>
              </a:solidFill>
            </a:endParaRPr>
          </a:p>
        </p:txBody>
      </p:sp>
      <p:pic>
        <p:nvPicPr>
          <p:cNvPr id="122" name="Google Shape;122;p22"/>
          <p:cNvPicPr preferRelativeResize="0"/>
          <p:nvPr/>
        </p:nvPicPr>
        <p:blipFill>
          <a:blip r:embed="rId4">
            <a:alphaModFix/>
          </a:blip>
          <a:stretch>
            <a:fillRect/>
          </a:stretch>
        </p:blipFill>
        <p:spPr>
          <a:xfrm>
            <a:off x="3659375" y="2988000"/>
            <a:ext cx="4505124" cy="2155500"/>
          </a:xfrm>
          <a:prstGeom prst="rect">
            <a:avLst/>
          </a:prstGeom>
          <a:noFill/>
          <a:ln>
            <a:noFill/>
          </a:ln>
        </p:spPr>
      </p:pic>
      <p:sp>
        <p:nvSpPr>
          <p:cNvPr id="123" name="Google Shape;123;p22"/>
          <p:cNvSpPr/>
          <p:nvPr/>
        </p:nvSpPr>
        <p:spPr>
          <a:xfrm>
            <a:off x="311700" y="3848525"/>
            <a:ext cx="3107700" cy="749400"/>
          </a:xfrm>
          <a:prstGeom prst="wedgeRoundRectCallout">
            <a:avLst>
              <a:gd name="adj1" fmla="val 57722"/>
              <a:gd name="adj2" fmla="val 9950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The access of this uninitialized </a:t>
            </a:r>
            <a:r>
              <a:rPr lang="en" b="1" i="1"/>
              <a:t>iv</a:t>
            </a:r>
            <a:r>
              <a:rPr lang="en"/>
              <a:t> causes “GPF and unable to handle kernel paging request”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088" name="Google Shape;1088;p112"/>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userfaultfd: clear the vma-&gt;vm_userfaultfd_ctx if UFFD_EVENT_FORK fails</a:t>
            </a:r>
            <a:endParaRPr/>
          </a:p>
        </p:txBody>
      </p:sp>
      <p:pic>
        <p:nvPicPr>
          <p:cNvPr id="1089" name="Google Shape;1089;p112"/>
          <p:cNvPicPr preferRelativeResize="0"/>
          <p:nvPr/>
        </p:nvPicPr>
        <p:blipFill>
          <a:blip r:embed="rId3">
            <a:alphaModFix/>
          </a:blip>
          <a:stretch>
            <a:fillRect/>
          </a:stretch>
        </p:blipFill>
        <p:spPr>
          <a:xfrm>
            <a:off x="311700" y="1846713"/>
            <a:ext cx="8020050" cy="2905125"/>
          </a:xfrm>
          <a:prstGeom prst="rect">
            <a:avLst/>
          </a:prstGeom>
          <a:noFill/>
          <a:ln>
            <a:noFill/>
          </a:ln>
        </p:spPr>
      </p:pic>
      <p:sp>
        <p:nvSpPr>
          <p:cNvPr id="1090" name="Google Shape;1090;p112"/>
          <p:cNvSpPr/>
          <p:nvPr/>
        </p:nvSpPr>
        <p:spPr>
          <a:xfrm>
            <a:off x="1673275" y="3135575"/>
            <a:ext cx="5157900" cy="189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a:t>
            </a:r>
            <a:endParaRPr/>
          </a:p>
        </p:txBody>
      </p:sp>
      <p:sp>
        <p:nvSpPr>
          <p:cNvPr id="1096" name="Google Shape;1096;p113"/>
          <p:cNvSpPr/>
          <p:nvPr/>
        </p:nvSpPr>
        <p:spPr>
          <a:xfrm>
            <a:off x="6569400" y="2762750"/>
            <a:ext cx="1709700" cy="32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Use-after-free</a:t>
            </a:r>
            <a:endParaRPr/>
          </a:p>
        </p:txBody>
      </p:sp>
      <p:pic>
        <p:nvPicPr>
          <p:cNvPr id="1097" name="Google Shape;1097;p113"/>
          <p:cNvPicPr preferRelativeResize="0"/>
          <p:nvPr/>
        </p:nvPicPr>
        <p:blipFill>
          <a:blip r:embed="rId3">
            <a:alphaModFix/>
          </a:blip>
          <a:stretch>
            <a:fillRect/>
          </a:stretch>
        </p:blipFill>
        <p:spPr>
          <a:xfrm>
            <a:off x="212475" y="1474600"/>
            <a:ext cx="5753100" cy="1952625"/>
          </a:xfrm>
          <a:prstGeom prst="rect">
            <a:avLst/>
          </a:prstGeom>
          <a:noFill/>
          <a:ln>
            <a:noFill/>
          </a:ln>
        </p:spPr>
      </p:pic>
      <p:cxnSp>
        <p:nvCxnSpPr>
          <p:cNvPr id="1098" name="Google Shape;1098;p113"/>
          <p:cNvCxnSpPr>
            <a:stCxn id="1096" idx="1"/>
          </p:cNvCxnSpPr>
          <p:nvPr/>
        </p:nvCxnSpPr>
        <p:spPr>
          <a:xfrm rot="10800000">
            <a:off x="2357100" y="2808200"/>
            <a:ext cx="4212300" cy="1182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a:t>
            </a:r>
            <a:endParaRPr/>
          </a:p>
        </p:txBody>
      </p:sp>
      <p:pic>
        <p:nvPicPr>
          <p:cNvPr id="1104" name="Google Shape;1104;p114"/>
          <p:cNvPicPr preferRelativeResize="0"/>
          <p:nvPr/>
        </p:nvPicPr>
        <p:blipFill>
          <a:blip r:embed="rId3">
            <a:alphaModFix/>
          </a:blip>
          <a:stretch>
            <a:fillRect/>
          </a:stretch>
        </p:blipFill>
        <p:spPr>
          <a:xfrm>
            <a:off x="3603095" y="2818100"/>
            <a:ext cx="5489905" cy="1561500"/>
          </a:xfrm>
          <a:prstGeom prst="rect">
            <a:avLst/>
          </a:prstGeom>
          <a:noFill/>
          <a:ln>
            <a:noFill/>
          </a:ln>
        </p:spPr>
      </p:pic>
      <p:sp>
        <p:nvSpPr>
          <p:cNvPr id="1105" name="Google Shape;1105;p114"/>
          <p:cNvSpPr/>
          <p:nvPr/>
        </p:nvSpPr>
        <p:spPr>
          <a:xfrm>
            <a:off x="4394150" y="4743300"/>
            <a:ext cx="708600" cy="32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BUG</a:t>
            </a:r>
            <a:endParaRPr/>
          </a:p>
        </p:txBody>
      </p:sp>
      <p:cxnSp>
        <p:nvCxnSpPr>
          <p:cNvPr id="1106" name="Google Shape;1106;p114"/>
          <p:cNvCxnSpPr>
            <a:stCxn id="1105" idx="1"/>
          </p:cNvCxnSpPr>
          <p:nvPr/>
        </p:nvCxnSpPr>
        <p:spPr>
          <a:xfrm rot="10800000">
            <a:off x="4125050" y="4139550"/>
            <a:ext cx="269100" cy="767400"/>
          </a:xfrm>
          <a:prstGeom prst="straightConnector1">
            <a:avLst/>
          </a:prstGeom>
          <a:noFill/>
          <a:ln w="9525" cap="flat" cmpd="sng">
            <a:solidFill>
              <a:srgbClr val="FF0000"/>
            </a:solidFill>
            <a:prstDash val="solid"/>
            <a:round/>
            <a:headEnd type="none" w="med" len="med"/>
            <a:tailEnd type="triangle" w="med" len="med"/>
          </a:ln>
        </p:spPr>
      </p:cxnSp>
      <p:pic>
        <p:nvPicPr>
          <p:cNvPr id="1107" name="Google Shape;1107;p114"/>
          <p:cNvPicPr preferRelativeResize="0"/>
          <p:nvPr/>
        </p:nvPicPr>
        <p:blipFill>
          <a:blip r:embed="rId4">
            <a:alphaModFix/>
          </a:blip>
          <a:stretch>
            <a:fillRect/>
          </a:stretch>
        </p:blipFill>
        <p:spPr>
          <a:xfrm>
            <a:off x="311700" y="1067949"/>
            <a:ext cx="5156550" cy="1750150"/>
          </a:xfrm>
          <a:prstGeom prst="rect">
            <a:avLst/>
          </a:prstGeom>
          <a:noFill/>
          <a:ln>
            <a:noFill/>
          </a:ln>
        </p:spPr>
      </p:pic>
      <p:cxnSp>
        <p:nvCxnSpPr>
          <p:cNvPr id="1108" name="Google Shape;1108;p114"/>
          <p:cNvCxnSpPr>
            <a:endCxn id="1104" idx="1"/>
          </p:cNvCxnSpPr>
          <p:nvPr/>
        </p:nvCxnSpPr>
        <p:spPr>
          <a:xfrm>
            <a:off x="2480795" y="2706350"/>
            <a:ext cx="1122300" cy="892500"/>
          </a:xfrm>
          <a:prstGeom prst="straightConnector1">
            <a:avLst/>
          </a:prstGeom>
          <a:noFill/>
          <a:ln w="9525" cap="flat" cmpd="sng">
            <a:solidFill>
              <a:srgbClr val="FF0000"/>
            </a:solidFill>
            <a:prstDash val="solid"/>
            <a:round/>
            <a:headEnd type="none" w="med" len="med"/>
            <a:tailEnd type="triangle" w="med" len="med"/>
          </a:ln>
        </p:spPr>
      </p:cxnSp>
      <p:sp>
        <p:nvSpPr>
          <p:cNvPr id="1109" name="Google Shape;1109;p114"/>
          <p:cNvSpPr txBox="1"/>
          <p:nvPr/>
        </p:nvSpPr>
        <p:spPr>
          <a:xfrm>
            <a:off x="5827350" y="1091275"/>
            <a:ext cx="2902800" cy="104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reason for different behaviors is that Address Sanitizer is enabled in the former crash, but disabled in this crash</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#d91c3e17</a:t>
            </a:r>
            <a:endParaRPr dirty="0"/>
          </a:p>
        </p:txBody>
      </p:sp>
      <p:graphicFrame>
        <p:nvGraphicFramePr>
          <p:cNvPr id="1115" name="Google Shape;1115;p115"/>
          <p:cNvGraphicFramePr/>
          <p:nvPr/>
        </p:nvGraphicFramePr>
        <p:xfrm>
          <a:off x="2465275" y="2198400"/>
          <a:ext cx="4057650" cy="728540"/>
        </p:xfrm>
        <a:graphic>
          <a:graphicData uri="http://schemas.openxmlformats.org/drawingml/2006/table">
            <a:tbl>
              <a:tblPr>
                <a:noFill/>
                <a:tableStyleId>{90451CF9-6E87-49CF-A4E6-B44C3E17D55F}</a:tableStyleId>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slab-out-of-bounds Write in tcp_v6_syn_recv_sock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rPr>
                        <a:t>c</a:t>
                      </a:r>
                      <a:r>
                        <a:rPr lang="en" sz="1100" u="sng">
                          <a:solidFill>
                            <a:schemeClr val="hlink"/>
                          </a:solidFill>
                          <a:latin typeface="Calibri"/>
                          <a:ea typeface="Calibri"/>
                          <a:cs typeface="Calibri"/>
                          <a:sym typeface="Calibri"/>
                          <a:hlinkClick r:id="rId4"/>
                        </a:rPr>
                        <a:t>KASAN: use-after-free Read in tls_sk_proto_close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116" name="Google Shape;1116;p115"/>
          <p:cNvSpPr txBox="1"/>
          <p:nvPr/>
        </p:nvSpPr>
        <p:spPr>
          <a:xfrm>
            <a:off x="554625" y="3351275"/>
            <a:ext cx="60462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true patch of the first crash is </a:t>
            </a:r>
            <a:r>
              <a:rPr lang="en" sz="1150" u="sng">
                <a:solidFill>
                  <a:srgbClr val="0563C1"/>
                </a:solidFill>
                <a:hlinkClick r:id="rId5">
                  <a:extLst>
                    <a:ext uri="{A12FA001-AC4F-418D-AE19-62706E023703}">
                      <ahyp:hlinkClr xmlns:ahyp="http://schemas.microsoft.com/office/drawing/2018/hyperlinkcolor" val="tx"/>
                    </a:ext>
                  </a:extLst>
                </a:hlinkClick>
              </a:rPr>
              <a:t>c113187d tls: Use correct sk-&gt;sk_prot for IPV6</a:t>
            </a:r>
            <a:endParaRPr/>
          </a:p>
        </p:txBody>
      </p:sp>
      <p:sp>
        <p:nvSpPr>
          <p:cNvPr id="1117" name="Google Shape;1117;p115"/>
          <p:cNvSpPr/>
          <p:nvPr/>
        </p:nvSpPr>
        <p:spPr>
          <a:xfrm>
            <a:off x="6678725" y="2327275"/>
            <a:ext cx="606300" cy="13200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15"/>
          <p:cNvSpPr/>
          <p:nvPr/>
        </p:nvSpPr>
        <p:spPr>
          <a:xfrm rot="10800000">
            <a:off x="1858975" y="862700"/>
            <a:ext cx="606300" cy="19818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5"/>
          <p:cNvSpPr txBox="1"/>
          <p:nvPr/>
        </p:nvSpPr>
        <p:spPr>
          <a:xfrm>
            <a:off x="4248000" y="775325"/>
            <a:ext cx="2478900" cy="73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Two different bugs but incorrectly assigned to the same patch</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of #d91c3e17</a:t>
            </a:r>
            <a:endParaRPr/>
          </a:p>
        </p:txBody>
      </p:sp>
      <p:pic>
        <p:nvPicPr>
          <p:cNvPr id="1125" name="Google Shape;1125;p116"/>
          <p:cNvPicPr preferRelativeResize="0"/>
          <p:nvPr/>
        </p:nvPicPr>
        <p:blipFill>
          <a:blip r:embed="rId3">
            <a:alphaModFix/>
          </a:blip>
          <a:stretch>
            <a:fillRect/>
          </a:stretch>
        </p:blipFill>
        <p:spPr>
          <a:xfrm>
            <a:off x="311700" y="1633800"/>
            <a:ext cx="5862399" cy="3121925"/>
          </a:xfrm>
          <a:prstGeom prst="rect">
            <a:avLst/>
          </a:prstGeom>
          <a:noFill/>
          <a:ln w="9525" cap="flat" cmpd="sng">
            <a:solidFill>
              <a:schemeClr val="dk2"/>
            </a:solidFill>
            <a:prstDash val="solid"/>
            <a:round/>
            <a:headEnd type="none" w="sm" len="sm"/>
            <a:tailEnd type="none" w="sm" len="sm"/>
          </a:ln>
        </p:spPr>
      </p:pic>
      <p:sp>
        <p:nvSpPr>
          <p:cNvPr id="1126" name="Google Shape;1126;p116"/>
          <p:cNvSpPr txBox="1"/>
          <p:nvPr/>
        </p:nvSpPr>
        <p:spPr>
          <a:xfrm>
            <a:off x="3921075" y="941450"/>
            <a:ext cx="50241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rgbClr val="FF0000"/>
                </a:solidFill>
                <a:highlight>
                  <a:srgbClr val="FFFFFF"/>
                </a:highlight>
                <a:latin typeface="Courier New"/>
                <a:ea typeface="Courier New"/>
                <a:cs typeface="Courier New"/>
                <a:sym typeface="Courier New"/>
              </a:rPr>
              <a:t>Calling accept on a TCP socket with a TLS ulp attached results in two sockets that share the same ulp context.</a:t>
            </a:r>
            <a:endParaRPr sz="1200" b="1">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17"/>
          <p:cNvSpPr txBox="1">
            <a:spLocks noGrp="1"/>
          </p:cNvSpPr>
          <p:nvPr>
            <p:ph type="title"/>
          </p:nvPr>
        </p:nvSpPr>
        <p:spPr>
          <a:xfrm>
            <a:off x="165875" y="153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of #d91c3e17</a:t>
            </a:r>
            <a:endParaRPr/>
          </a:p>
          <a:p>
            <a:pPr marL="0" lvl="0" indent="0" algn="l" rtl="0">
              <a:spcBef>
                <a:spcPts val="0"/>
              </a:spcBef>
              <a:spcAft>
                <a:spcPts val="0"/>
              </a:spcAft>
              <a:buNone/>
            </a:pPr>
            <a:endParaRPr/>
          </a:p>
        </p:txBody>
      </p:sp>
      <p:pic>
        <p:nvPicPr>
          <p:cNvPr id="1132" name="Google Shape;1132;p117"/>
          <p:cNvPicPr preferRelativeResize="0"/>
          <p:nvPr/>
        </p:nvPicPr>
        <p:blipFill>
          <a:blip r:embed="rId3">
            <a:alphaModFix/>
          </a:blip>
          <a:stretch>
            <a:fillRect/>
          </a:stretch>
        </p:blipFill>
        <p:spPr>
          <a:xfrm>
            <a:off x="479050" y="962175"/>
            <a:ext cx="7520524" cy="1533375"/>
          </a:xfrm>
          <a:prstGeom prst="rect">
            <a:avLst/>
          </a:prstGeom>
          <a:noFill/>
          <a:ln w="9525" cap="flat" cmpd="sng">
            <a:solidFill>
              <a:schemeClr val="dk2"/>
            </a:solidFill>
            <a:prstDash val="solid"/>
            <a:round/>
            <a:headEnd type="none" w="sm" len="sm"/>
            <a:tailEnd type="none" w="sm" len="sm"/>
          </a:ln>
        </p:spPr>
      </p:pic>
      <p:sp>
        <p:nvSpPr>
          <p:cNvPr id="1133" name="Google Shape;1133;p117"/>
          <p:cNvSpPr/>
          <p:nvPr/>
        </p:nvSpPr>
        <p:spPr>
          <a:xfrm>
            <a:off x="3617400" y="3611425"/>
            <a:ext cx="1073700" cy="123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Socket </a:t>
            </a:r>
            <a:endParaRPr/>
          </a:p>
        </p:txBody>
      </p:sp>
      <p:sp>
        <p:nvSpPr>
          <p:cNvPr id="1134" name="Google Shape;1134;p117"/>
          <p:cNvSpPr/>
          <p:nvPr/>
        </p:nvSpPr>
        <p:spPr>
          <a:xfrm>
            <a:off x="1305700" y="3612325"/>
            <a:ext cx="1073700" cy="848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accept</a:t>
            </a:r>
            <a:endParaRPr/>
          </a:p>
        </p:txBody>
      </p:sp>
      <p:sp>
        <p:nvSpPr>
          <p:cNvPr id="1135" name="Google Shape;1135;p117"/>
          <p:cNvSpPr/>
          <p:nvPr/>
        </p:nvSpPr>
        <p:spPr>
          <a:xfrm>
            <a:off x="2498775" y="3976825"/>
            <a:ext cx="954600" cy="119400"/>
          </a:xfrm>
          <a:prstGeom prst="right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7"/>
          <p:cNvSpPr/>
          <p:nvPr/>
        </p:nvSpPr>
        <p:spPr>
          <a:xfrm>
            <a:off x="5683600" y="4172425"/>
            <a:ext cx="1149900" cy="848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connect</a:t>
            </a:r>
            <a:endParaRPr/>
          </a:p>
        </p:txBody>
      </p:sp>
      <p:sp>
        <p:nvSpPr>
          <p:cNvPr id="1137" name="Google Shape;1137;p117"/>
          <p:cNvSpPr/>
          <p:nvPr/>
        </p:nvSpPr>
        <p:spPr>
          <a:xfrm>
            <a:off x="3761500" y="4513775"/>
            <a:ext cx="782100" cy="22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tls ulp</a:t>
            </a:r>
            <a:endParaRPr b="1"/>
          </a:p>
        </p:txBody>
      </p:sp>
      <p:sp>
        <p:nvSpPr>
          <p:cNvPr id="1138" name="Google Shape;1138;p117"/>
          <p:cNvSpPr/>
          <p:nvPr/>
        </p:nvSpPr>
        <p:spPr>
          <a:xfrm>
            <a:off x="4576600" y="4566725"/>
            <a:ext cx="954600" cy="119400"/>
          </a:xfrm>
          <a:prstGeom prst="leftArrow">
            <a:avLst>
              <a:gd name="adj1" fmla="val 50000"/>
              <a:gd name="adj2"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7"/>
          <p:cNvSpPr/>
          <p:nvPr/>
        </p:nvSpPr>
        <p:spPr>
          <a:xfrm>
            <a:off x="1832725" y="2960250"/>
            <a:ext cx="4182480" cy="1233900"/>
          </a:xfrm>
          <a:custGeom>
            <a:avLst/>
            <a:gdLst/>
            <a:ahLst/>
            <a:cxnLst/>
            <a:rect l="l" t="t" r="r" b="b"/>
            <a:pathLst>
              <a:path w="154835" h="49356" extrusionOk="0">
                <a:moveTo>
                  <a:pt x="0" y="24964"/>
                </a:moveTo>
                <a:cubicBezTo>
                  <a:pt x="10340" y="20899"/>
                  <a:pt x="36234" y="-3493"/>
                  <a:pt x="62040" y="572"/>
                </a:cubicBezTo>
                <a:cubicBezTo>
                  <a:pt x="87846" y="4637"/>
                  <a:pt x="139369" y="41225"/>
                  <a:pt x="154835" y="49356"/>
                </a:cubicBezTo>
              </a:path>
            </a:pathLst>
          </a:custGeom>
          <a:noFill/>
          <a:ln w="9525" cap="flat" cmpd="sng">
            <a:solidFill>
              <a:schemeClr val="dk2"/>
            </a:solidFill>
            <a:prstDash val="dash"/>
            <a:round/>
            <a:headEnd type="none" w="med" len="med"/>
            <a:tailEnd type="none" w="med" len="med"/>
          </a:ln>
        </p:spPr>
      </p:sp>
      <p:sp>
        <p:nvSpPr>
          <p:cNvPr id="1140" name="Google Shape;1140;p117"/>
          <p:cNvSpPr txBox="1"/>
          <p:nvPr/>
        </p:nvSpPr>
        <p:spPr>
          <a:xfrm>
            <a:off x="2645025" y="2608225"/>
            <a:ext cx="5536500" cy="8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999999"/>
                </a:solidFill>
              </a:rPr>
              <a:t>share same tls ulp</a:t>
            </a:r>
            <a:endParaRPr sz="1200">
              <a:solidFill>
                <a:srgbClr val="999999"/>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pic>
        <p:nvPicPr>
          <p:cNvPr id="1145" name="Google Shape;1145;p118"/>
          <p:cNvPicPr preferRelativeResize="0"/>
          <p:nvPr/>
        </p:nvPicPr>
        <p:blipFill>
          <a:blip r:embed="rId3">
            <a:alphaModFix/>
          </a:blip>
          <a:stretch>
            <a:fillRect/>
          </a:stretch>
        </p:blipFill>
        <p:spPr>
          <a:xfrm>
            <a:off x="242075" y="1899125"/>
            <a:ext cx="4260150" cy="2936349"/>
          </a:xfrm>
          <a:prstGeom prst="rect">
            <a:avLst/>
          </a:prstGeom>
          <a:noFill/>
          <a:ln w="9525" cap="flat" cmpd="sng">
            <a:solidFill>
              <a:schemeClr val="dk2"/>
            </a:solidFill>
            <a:prstDash val="solid"/>
            <a:round/>
            <a:headEnd type="none" w="sm" len="sm"/>
            <a:tailEnd type="none" w="sm" len="sm"/>
          </a:ln>
        </p:spPr>
      </p:pic>
      <p:sp>
        <p:nvSpPr>
          <p:cNvPr id="1146" name="Google Shape;1146;p118"/>
          <p:cNvSpPr txBox="1">
            <a:spLocks noGrp="1"/>
          </p:cNvSpPr>
          <p:nvPr>
            <p:ph type="title"/>
          </p:nvPr>
        </p:nvSpPr>
        <p:spPr>
          <a:xfrm>
            <a:off x="165875" y="30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of #d91c3e17</a:t>
            </a:r>
            <a:endParaRPr/>
          </a:p>
          <a:p>
            <a:pPr marL="0" lvl="0" indent="0" algn="l" rtl="0">
              <a:spcBef>
                <a:spcPts val="0"/>
              </a:spcBef>
              <a:spcAft>
                <a:spcPts val="0"/>
              </a:spcAft>
              <a:buNone/>
            </a:pPr>
            <a:endParaRPr/>
          </a:p>
        </p:txBody>
      </p:sp>
      <p:pic>
        <p:nvPicPr>
          <p:cNvPr id="1147" name="Google Shape;1147;p118"/>
          <p:cNvPicPr preferRelativeResize="0"/>
          <p:nvPr/>
        </p:nvPicPr>
        <p:blipFill>
          <a:blip r:embed="rId4">
            <a:alphaModFix/>
          </a:blip>
          <a:stretch>
            <a:fillRect/>
          </a:stretch>
        </p:blipFill>
        <p:spPr>
          <a:xfrm>
            <a:off x="4694375" y="1030875"/>
            <a:ext cx="4221026" cy="2668260"/>
          </a:xfrm>
          <a:prstGeom prst="rect">
            <a:avLst/>
          </a:prstGeom>
          <a:noFill/>
          <a:ln w="9525" cap="flat" cmpd="sng">
            <a:solidFill>
              <a:schemeClr val="dk2"/>
            </a:solidFill>
            <a:prstDash val="solid"/>
            <a:round/>
            <a:headEnd type="none" w="sm" len="sm"/>
            <a:tailEnd type="none" w="sm" len="sm"/>
          </a:ln>
        </p:spPr>
      </p:pic>
      <p:sp>
        <p:nvSpPr>
          <p:cNvPr id="1148" name="Google Shape;1148;p118"/>
          <p:cNvSpPr txBox="1"/>
          <p:nvPr/>
        </p:nvSpPr>
        <p:spPr>
          <a:xfrm>
            <a:off x="689325" y="1524500"/>
            <a:ext cx="3367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use</a:t>
            </a:r>
            <a:endParaRPr b="1">
              <a:solidFill>
                <a:srgbClr val="FF0000"/>
              </a:solidFill>
            </a:endParaRPr>
          </a:p>
        </p:txBody>
      </p:sp>
      <p:sp>
        <p:nvSpPr>
          <p:cNvPr id="1149" name="Google Shape;1149;p118"/>
          <p:cNvSpPr txBox="1"/>
          <p:nvPr/>
        </p:nvSpPr>
        <p:spPr>
          <a:xfrm>
            <a:off x="4825350" y="593200"/>
            <a:ext cx="31551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free</a:t>
            </a:r>
            <a:endParaRPr b="1">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of #c113187d</a:t>
            </a:r>
            <a:endParaRPr/>
          </a:p>
        </p:txBody>
      </p:sp>
      <p:sp>
        <p:nvSpPr>
          <p:cNvPr id="1155" name="Google Shape;1155;p119"/>
          <p:cNvSpPr txBox="1">
            <a:spLocks noGrp="1"/>
          </p:cNvSpPr>
          <p:nvPr>
            <p:ph type="body" idx="1"/>
          </p:nvPr>
        </p:nvSpPr>
        <p:spPr>
          <a:xfrm>
            <a:off x="311700" y="1152475"/>
            <a:ext cx="4587300" cy="16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b="1">
                <a:solidFill>
                  <a:srgbClr val="333333"/>
                </a:solidFill>
                <a:highlight>
                  <a:srgbClr val="FFFFFF"/>
                </a:highlight>
              </a:rPr>
              <a:t>Use correct sk-&gt;sk_prot for IPV6</a:t>
            </a:r>
            <a:endParaRPr sz="1250" b="1">
              <a:solidFill>
                <a:srgbClr val="333333"/>
              </a:solidFill>
              <a:highlight>
                <a:srgbClr val="FFFFFF"/>
              </a:highlight>
            </a:endParaRPr>
          </a:p>
          <a:p>
            <a:pPr marL="0" lvl="0" indent="0" algn="l" rtl="0">
              <a:spcBef>
                <a:spcPts val="1600"/>
              </a:spcBef>
              <a:spcAft>
                <a:spcPts val="0"/>
              </a:spcAft>
              <a:buClr>
                <a:schemeClr val="dk1"/>
              </a:buClr>
              <a:buSzPts val="1100"/>
              <a:buFont typeface="Arial"/>
              <a:buNone/>
            </a:pPr>
            <a:r>
              <a:rPr lang="en" sz="1250" b="1">
                <a:solidFill>
                  <a:srgbClr val="333333"/>
                </a:solidFill>
                <a:highlight>
                  <a:srgbClr val="FFFFFF"/>
                </a:highlight>
              </a:rPr>
              <a:t>The tls ulp overrides sk-&gt;prot with a new tls specific proto structs. The tls specific structs were previously based on the ipv4 specific tcp_prot struct. As a result, attaching the tls ulp to an ipv6 tcp socket replaced some ipv6 callback with the ipv4 equivalents.</a:t>
            </a:r>
            <a:endParaRPr sz="1250" b="1">
              <a:solidFill>
                <a:srgbClr val="333333"/>
              </a:solidFill>
              <a:highlight>
                <a:srgbClr val="FFFFFF"/>
              </a:highlight>
            </a:endParaRPr>
          </a:p>
          <a:p>
            <a:pPr marL="0" lvl="0" indent="0" algn="l" rtl="0">
              <a:spcBef>
                <a:spcPts val="1600"/>
              </a:spcBef>
              <a:spcAft>
                <a:spcPts val="1600"/>
              </a:spcAft>
              <a:buNone/>
            </a:pPr>
            <a:endParaRPr sz="1250" b="1">
              <a:solidFill>
                <a:srgbClr val="333333"/>
              </a:solidFill>
              <a:highlight>
                <a:srgbClr val="FFFFFF"/>
              </a:highlight>
            </a:endParaRPr>
          </a:p>
        </p:txBody>
      </p:sp>
      <p:pic>
        <p:nvPicPr>
          <p:cNvPr id="1156" name="Google Shape;1156;p119"/>
          <p:cNvPicPr preferRelativeResize="0"/>
          <p:nvPr/>
        </p:nvPicPr>
        <p:blipFill>
          <a:blip r:embed="rId3">
            <a:alphaModFix/>
          </a:blip>
          <a:stretch>
            <a:fillRect/>
          </a:stretch>
        </p:blipFill>
        <p:spPr>
          <a:xfrm>
            <a:off x="4976750" y="1152475"/>
            <a:ext cx="4167250" cy="963225"/>
          </a:xfrm>
          <a:prstGeom prst="rect">
            <a:avLst/>
          </a:prstGeom>
          <a:noFill/>
          <a:ln>
            <a:noFill/>
          </a:ln>
        </p:spPr>
      </p:pic>
      <p:pic>
        <p:nvPicPr>
          <p:cNvPr id="1157" name="Google Shape;1157;p119"/>
          <p:cNvPicPr preferRelativeResize="0"/>
          <p:nvPr/>
        </p:nvPicPr>
        <p:blipFill>
          <a:blip r:embed="rId4">
            <a:alphaModFix/>
          </a:blip>
          <a:stretch>
            <a:fillRect/>
          </a:stretch>
        </p:blipFill>
        <p:spPr>
          <a:xfrm>
            <a:off x="4357775" y="2730825"/>
            <a:ext cx="4718101" cy="24126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120"/>
          <p:cNvSpPr txBox="1">
            <a:spLocks noGrp="1"/>
          </p:cNvSpPr>
          <p:nvPr>
            <p:ph type="title"/>
          </p:nvPr>
        </p:nvSpPr>
        <p:spPr>
          <a:xfrm>
            <a:off x="165875" y="153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of #c113187d</a:t>
            </a:r>
            <a:endParaRPr/>
          </a:p>
          <a:p>
            <a:pPr marL="0" lvl="0" indent="0" algn="l" rtl="0">
              <a:spcBef>
                <a:spcPts val="0"/>
              </a:spcBef>
              <a:spcAft>
                <a:spcPts val="0"/>
              </a:spcAft>
              <a:buNone/>
            </a:pPr>
            <a:endParaRPr/>
          </a:p>
        </p:txBody>
      </p:sp>
      <p:pic>
        <p:nvPicPr>
          <p:cNvPr id="1163" name="Google Shape;1163;p120"/>
          <p:cNvPicPr preferRelativeResize="0"/>
          <p:nvPr/>
        </p:nvPicPr>
        <p:blipFill>
          <a:blip r:embed="rId3">
            <a:alphaModFix/>
          </a:blip>
          <a:stretch>
            <a:fillRect/>
          </a:stretch>
        </p:blipFill>
        <p:spPr>
          <a:xfrm>
            <a:off x="4495800" y="2896650"/>
            <a:ext cx="4578800" cy="2064475"/>
          </a:xfrm>
          <a:prstGeom prst="rect">
            <a:avLst/>
          </a:prstGeom>
          <a:noFill/>
          <a:ln>
            <a:noFill/>
          </a:ln>
        </p:spPr>
      </p:pic>
      <p:pic>
        <p:nvPicPr>
          <p:cNvPr id="1164" name="Google Shape;1164;p120"/>
          <p:cNvPicPr preferRelativeResize="0"/>
          <p:nvPr/>
        </p:nvPicPr>
        <p:blipFill>
          <a:blip r:embed="rId4">
            <a:alphaModFix/>
          </a:blip>
          <a:stretch>
            <a:fillRect/>
          </a:stretch>
        </p:blipFill>
        <p:spPr>
          <a:xfrm>
            <a:off x="46425" y="810325"/>
            <a:ext cx="4633200" cy="23022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21"/>
          <p:cNvSpPr txBox="1">
            <a:spLocks noGrp="1"/>
          </p:cNvSpPr>
          <p:nvPr>
            <p:ph type="title"/>
          </p:nvPr>
        </p:nvSpPr>
        <p:spPr>
          <a:xfrm>
            <a:off x="165875" y="153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of #c113187d</a:t>
            </a:r>
            <a:endParaRPr/>
          </a:p>
          <a:p>
            <a:pPr marL="0" lvl="0" indent="0" algn="l" rtl="0">
              <a:spcBef>
                <a:spcPts val="0"/>
              </a:spcBef>
              <a:spcAft>
                <a:spcPts val="0"/>
              </a:spcAft>
              <a:buNone/>
            </a:pPr>
            <a:endParaRPr/>
          </a:p>
        </p:txBody>
      </p:sp>
      <p:pic>
        <p:nvPicPr>
          <p:cNvPr id="1170" name="Google Shape;1170;p121"/>
          <p:cNvPicPr preferRelativeResize="0"/>
          <p:nvPr/>
        </p:nvPicPr>
        <p:blipFill>
          <a:blip r:embed="rId3">
            <a:alphaModFix/>
          </a:blip>
          <a:stretch>
            <a:fillRect/>
          </a:stretch>
        </p:blipFill>
        <p:spPr>
          <a:xfrm>
            <a:off x="815125" y="1216450"/>
            <a:ext cx="5600901" cy="140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Read</a:t>
            </a:r>
            <a:endParaRPr/>
          </a:p>
        </p:txBody>
      </p:sp>
      <p:pic>
        <p:nvPicPr>
          <p:cNvPr id="129" name="Google Shape;129;p23"/>
          <p:cNvPicPr preferRelativeResize="0"/>
          <p:nvPr/>
        </p:nvPicPr>
        <p:blipFill>
          <a:blip r:embed="rId3">
            <a:alphaModFix/>
          </a:blip>
          <a:stretch>
            <a:fillRect/>
          </a:stretch>
        </p:blipFill>
        <p:spPr>
          <a:xfrm>
            <a:off x="311700" y="1170125"/>
            <a:ext cx="4446226" cy="1934275"/>
          </a:xfrm>
          <a:prstGeom prst="rect">
            <a:avLst/>
          </a:prstGeom>
          <a:noFill/>
          <a:ln>
            <a:noFill/>
          </a:ln>
        </p:spPr>
      </p:pic>
      <p:sp>
        <p:nvSpPr>
          <p:cNvPr id="130" name="Google Shape;130;p23"/>
          <p:cNvSpPr/>
          <p:nvPr/>
        </p:nvSpPr>
        <p:spPr>
          <a:xfrm>
            <a:off x="3659375" y="2451700"/>
            <a:ext cx="3382800" cy="34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walk-&gt;iv and walk-&gt;iov is not initialized</a:t>
            </a:r>
            <a:endParaRPr>
              <a:solidFill>
                <a:srgbClr val="FF0000"/>
              </a:solidFill>
            </a:endParaRPr>
          </a:p>
        </p:txBody>
      </p:sp>
      <p:pic>
        <p:nvPicPr>
          <p:cNvPr id="131" name="Google Shape;131;p23"/>
          <p:cNvPicPr preferRelativeResize="0"/>
          <p:nvPr/>
        </p:nvPicPr>
        <p:blipFill>
          <a:blip r:embed="rId4">
            <a:alphaModFix/>
          </a:blip>
          <a:stretch>
            <a:fillRect/>
          </a:stretch>
        </p:blipFill>
        <p:spPr>
          <a:xfrm>
            <a:off x="3659375" y="2988000"/>
            <a:ext cx="4505124" cy="2155500"/>
          </a:xfrm>
          <a:prstGeom prst="rect">
            <a:avLst/>
          </a:prstGeom>
          <a:noFill/>
          <a:ln>
            <a:noFill/>
          </a:ln>
        </p:spPr>
      </p:pic>
      <p:sp>
        <p:nvSpPr>
          <p:cNvPr id="132" name="Google Shape;132;p23"/>
          <p:cNvSpPr/>
          <p:nvPr/>
        </p:nvSpPr>
        <p:spPr>
          <a:xfrm>
            <a:off x="311700" y="4314150"/>
            <a:ext cx="3107700" cy="487200"/>
          </a:xfrm>
          <a:prstGeom prst="wedgeRoundRectCallout">
            <a:avLst>
              <a:gd name="adj1" fmla="val 57722"/>
              <a:gd name="adj2" fmla="val 109775"/>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The access of this uninitialized </a:t>
            </a:r>
            <a:r>
              <a:rPr lang="en" b="1" i="1"/>
              <a:t>iv</a:t>
            </a:r>
            <a:r>
              <a:rPr lang="en"/>
              <a:t> causes “OOB Read”</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#5fe23f26</a:t>
            </a:r>
            <a:endParaRPr/>
          </a:p>
        </p:txBody>
      </p:sp>
      <p:graphicFrame>
        <p:nvGraphicFramePr>
          <p:cNvPr id="1176" name="Google Shape;1176;p122"/>
          <p:cNvGraphicFramePr/>
          <p:nvPr/>
        </p:nvGraphicFramePr>
        <p:xfrm>
          <a:off x="2397525" y="1571050"/>
          <a:ext cx="4348950" cy="2258010"/>
        </p:xfrm>
        <a:graphic>
          <a:graphicData uri="http://schemas.openxmlformats.org/drawingml/2006/table">
            <a:tbl>
              <a:tblPr>
                <a:noFill/>
                <a:tableStyleId>{90451CF9-6E87-49CF-A4E6-B44C3E17D55F}</a:tableStyleId>
              </a:tblPr>
              <a:tblGrid>
                <a:gridCol w="43489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KASAN: use-after-free Read in rdma_resolve_addr</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KASAN: use-after-free Read in cma_acquire_dev</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5"/>
                        </a:rPr>
                        <a:t>KASAN: use-after-free Read in wait_for_completion</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6"/>
                        </a:rPr>
                        <a:t>KASAN: use-after-free Read in __list_add_valid (5)</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7"/>
                        </a:rPr>
                        <a:t>KASAN: use-after-free Write in ucma_put_ctx</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8"/>
                        </a:rPr>
                        <a:t>KASAN: use-after-free Read in cma_bind_port</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182" name="Google Shape;1182;p123"/>
          <p:cNvPicPr preferRelativeResize="0"/>
          <p:nvPr/>
        </p:nvPicPr>
        <p:blipFill>
          <a:blip r:embed="rId3">
            <a:alphaModFix/>
          </a:blip>
          <a:stretch>
            <a:fillRect/>
          </a:stretch>
        </p:blipFill>
        <p:spPr>
          <a:xfrm>
            <a:off x="0" y="1482200"/>
            <a:ext cx="3420700" cy="2380125"/>
          </a:xfrm>
          <a:prstGeom prst="rect">
            <a:avLst/>
          </a:prstGeom>
          <a:noFill/>
          <a:ln>
            <a:noFill/>
          </a:ln>
        </p:spPr>
      </p:pic>
      <p:pic>
        <p:nvPicPr>
          <p:cNvPr id="1183" name="Google Shape;1183;p123"/>
          <p:cNvPicPr preferRelativeResize="0"/>
          <p:nvPr/>
        </p:nvPicPr>
        <p:blipFill>
          <a:blip r:embed="rId4">
            <a:alphaModFix/>
          </a:blip>
          <a:stretch>
            <a:fillRect/>
          </a:stretch>
        </p:blipFill>
        <p:spPr>
          <a:xfrm>
            <a:off x="4901129" y="1482200"/>
            <a:ext cx="4242871" cy="2380125"/>
          </a:xfrm>
          <a:prstGeom prst="rect">
            <a:avLst/>
          </a:prstGeom>
          <a:noFill/>
          <a:ln>
            <a:noFill/>
          </a:ln>
        </p:spPr>
      </p:pic>
      <p:cxnSp>
        <p:nvCxnSpPr>
          <p:cNvPr id="1184" name="Google Shape;1184;p123"/>
          <p:cNvCxnSpPr/>
          <p:nvPr/>
        </p:nvCxnSpPr>
        <p:spPr>
          <a:xfrm rot="10800000">
            <a:off x="3419025" y="1832600"/>
            <a:ext cx="1484400" cy="1222200"/>
          </a:xfrm>
          <a:prstGeom prst="straightConnector1">
            <a:avLst/>
          </a:prstGeom>
          <a:noFill/>
          <a:ln w="19050" cap="flat" cmpd="sng">
            <a:solidFill>
              <a:srgbClr val="FF0000"/>
            </a:solidFill>
            <a:prstDash val="solid"/>
            <a:round/>
            <a:headEnd type="none" w="med" len="med"/>
            <a:tailEnd type="triangle" w="med" len="med"/>
          </a:ln>
        </p:spPr>
      </p:cxnSp>
      <p:cxnSp>
        <p:nvCxnSpPr>
          <p:cNvPr id="1185" name="Google Shape;1185;p123"/>
          <p:cNvCxnSpPr/>
          <p:nvPr/>
        </p:nvCxnSpPr>
        <p:spPr>
          <a:xfrm>
            <a:off x="1491400" y="3513875"/>
            <a:ext cx="3404700" cy="160200"/>
          </a:xfrm>
          <a:prstGeom prst="straightConnector1">
            <a:avLst/>
          </a:prstGeom>
          <a:noFill/>
          <a:ln w="19050" cap="flat" cmpd="sng">
            <a:solidFill>
              <a:srgbClr val="FF0000"/>
            </a:solidFill>
            <a:prstDash val="solid"/>
            <a:round/>
            <a:headEnd type="none" w="med" len="med"/>
            <a:tailEnd type="triangle" w="med" len="med"/>
          </a:ln>
        </p:spPr>
      </p:cxnSp>
      <p:sp>
        <p:nvSpPr>
          <p:cNvPr id="1186" name="Google Shape;1186;p123"/>
          <p:cNvSpPr txBox="1"/>
          <p:nvPr/>
        </p:nvSpPr>
        <p:spPr>
          <a:xfrm>
            <a:off x="2145900" y="4319350"/>
            <a:ext cx="5456400" cy="611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Before idr_remove(), ucma_get_ctx() could still find the ctx</a:t>
            </a:r>
            <a:endParaRPr/>
          </a:p>
          <a:p>
            <a:pPr marL="457200" lvl="0" indent="-317500" algn="l" rtl="0">
              <a:spcBef>
                <a:spcPts val="0"/>
              </a:spcBef>
              <a:spcAft>
                <a:spcPts val="0"/>
              </a:spcAft>
              <a:buSzPts val="1400"/>
              <a:buAutoNum type="arabicPeriod"/>
            </a:pPr>
            <a:r>
              <a:rPr lang="en"/>
              <a:t>Also, ucma_put_ctx() may use ctx after ucma_free_ctx() too.</a:t>
            </a:r>
            <a:endParaRPr/>
          </a:p>
        </p:txBody>
      </p:sp>
      <p:sp>
        <p:nvSpPr>
          <p:cNvPr id="1187" name="Google Shape;1187;p123"/>
          <p:cNvSpPr txBox="1"/>
          <p:nvPr/>
        </p:nvSpPr>
        <p:spPr>
          <a:xfrm>
            <a:off x="1621950" y="1080013"/>
            <a:ext cx="5573100" cy="339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Race condition between ucma_close and </a:t>
            </a:r>
            <a:r>
              <a:rPr lang="en">
                <a:solidFill>
                  <a:srgbClr val="FF0000"/>
                </a:solidFill>
              </a:rPr>
              <a:t>ucma_resolve_ip</a:t>
            </a:r>
            <a:endParaRPr>
              <a:solidFill>
                <a:srgbClr val="FF0000"/>
              </a:solidFill>
            </a:endParaRPr>
          </a:p>
        </p:txBody>
      </p:sp>
      <p:sp>
        <p:nvSpPr>
          <p:cNvPr id="1188" name="Google Shape;1188;p123"/>
          <p:cNvSpPr/>
          <p:nvPr/>
        </p:nvSpPr>
        <p:spPr>
          <a:xfrm>
            <a:off x="7275" y="4106350"/>
            <a:ext cx="1484100" cy="103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vfs_write</a:t>
            </a:r>
            <a:endParaRPr/>
          </a:p>
          <a:p>
            <a:pPr marL="0" lvl="0" indent="0" algn="l" rtl="0">
              <a:spcBef>
                <a:spcPts val="0"/>
              </a:spcBef>
              <a:spcAft>
                <a:spcPts val="0"/>
              </a:spcAft>
              <a:buNone/>
            </a:pPr>
            <a:r>
              <a:rPr lang="en">
                <a:solidFill>
                  <a:schemeClr val="dk1"/>
                </a:solidFill>
              </a:rPr>
              <a:t>__vfs_write</a:t>
            </a:r>
            <a:endParaRPr>
              <a:solidFill>
                <a:schemeClr val="dk1"/>
              </a:solidFill>
            </a:endParaRPr>
          </a:p>
          <a:p>
            <a:pPr marL="0" lvl="0" indent="0" algn="l" rtl="0">
              <a:spcBef>
                <a:spcPts val="0"/>
              </a:spcBef>
              <a:spcAft>
                <a:spcPts val="0"/>
              </a:spcAft>
              <a:buNone/>
            </a:pPr>
            <a:r>
              <a:rPr lang="en">
                <a:solidFill>
                  <a:schemeClr val="dk1"/>
                </a:solidFill>
              </a:rPr>
              <a:t>ucma_write </a:t>
            </a:r>
            <a:endParaRPr>
              <a:solidFill>
                <a:schemeClr val="dk1"/>
              </a:solidFill>
            </a:endParaRPr>
          </a:p>
          <a:p>
            <a:pPr marL="0" lvl="0" indent="0" algn="l" rtl="0">
              <a:spcBef>
                <a:spcPts val="0"/>
              </a:spcBef>
              <a:spcAft>
                <a:spcPts val="0"/>
              </a:spcAft>
              <a:buNone/>
            </a:pPr>
            <a:r>
              <a:rPr lang="en">
                <a:solidFill>
                  <a:srgbClr val="FF0000"/>
                </a:solidFill>
              </a:rPr>
              <a:t>ucma_create_id</a:t>
            </a:r>
            <a:endParaRPr>
              <a:solidFill>
                <a:srgbClr val="FF0000"/>
              </a:solidFill>
            </a:endParaRPr>
          </a:p>
          <a:p>
            <a:pPr marL="0" lvl="0" indent="0" algn="l" rtl="0">
              <a:spcBef>
                <a:spcPts val="0"/>
              </a:spcBef>
              <a:spcAft>
                <a:spcPts val="0"/>
              </a:spcAft>
              <a:buNone/>
            </a:pPr>
            <a:r>
              <a:rPr lang="en">
                <a:solidFill>
                  <a:srgbClr val="FF0000"/>
                </a:solidFill>
              </a:rPr>
              <a:t>ucma_alloc_ctx</a:t>
            </a:r>
            <a:endParaRPr>
              <a:solidFill>
                <a:srgbClr val="FF0000"/>
              </a:solidFill>
            </a:endParaRPr>
          </a:p>
        </p:txBody>
      </p:sp>
      <p:sp>
        <p:nvSpPr>
          <p:cNvPr id="1189" name="Google Shape;1189;p123"/>
          <p:cNvSpPr txBox="1"/>
          <p:nvPr/>
        </p:nvSpPr>
        <p:spPr>
          <a:xfrm>
            <a:off x="0" y="3866275"/>
            <a:ext cx="1484400" cy="2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Allocation Site:</a:t>
            </a:r>
            <a:endParaRPr sz="1200">
              <a:solidFill>
                <a:srgbClr val="FF00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195" name="Google Shape;1195;p124"/>
          <p:cNvPicPr preferRelativeResize="0"/>
          <p:nvPr/>
        </p:nvPicPr>
        <p:blipFill>
          <a:blip r:embed="rId3">
            <a:alphaModFix/>
          </a:blip>
          <a:stretch>
            <a:fillRect/>
          </a:stretch>
        </p:blipFill>
        <p:spPr>
          <a:xfrm>
            <a:off x="0" y="1482200"/>
            <a:ext cx="3420700" cy="2380125"/>
          </a:xfrm>
          <a:prstGeom prst="rect">
            <a:avLst/>
          </a:prstGeom>
          <a:noFill/>
          <a:ln>
            <a:noFill/>
          </a:ln>
        </p:spPr>
      </p:pic>
      <p:pic>
        <p:nvPicPr>
          <p:cNvPr id="1196" name="Google Shape;1196;p124"/>
          <p:cNvPicPr preferRelativeResize="0"/>
          <p:nvPr/>
        </p:nvPicPr>
        <p:blipFill>
          <a:blip r:embed="rId4">
            <a:alphaModFix/>
          </a:blip>
          <a:stretch>
            <a:fillRect/>
          </a:stretch>
        </p:blipFill>
        <p:spPr>
          <a:xfrm>
            <a:off x="4901129" y="1482200"/>
            <a:ext cx="4242871" cy="2380125"/>
          </a:xfrm>
          <a:prstGeom prst="rect">
            <a:avLst/>
          </a:prstGeom>
          <a:noFill/>
          <a:ln>
            <a:noFill/>
          </a:ln>
        </p:spPr>
      </p:pic>
      <p:cxnSp>
        <p:nvCxnSpPr>
          <p:cNvPr id="1197" name="Google Shape;1197;p124"/>
          <p:cNvCxnSpPr/>
          <p:nvPr/>
        </p:nvCxnSpPr>
        <p:spPr>
          <a:xfrm rot="10800000">
            <a:off x="3419025" y="1832600"/>
            <a:ext cx="1484400" cy="1222200"/>
          </a:xfrm>
          <a:prstGeom prst="straightConnector1">
            <a:avLst/>
          </a:prstGeom>
          <a:noFill/>
          <a:ln w="19050" cap="flat" cmpd="sng">
            <a:solidFill>
              <a:srgbClr val="FF0000"/>
            </a:solidFill>
            <a:prstDash val="solid"/>
            <a:round/>
            <a:headEnd type="none" w="med" len="med"/>
            <a:tailEnd type="triangle" w="med" len="med"/>
          </a:ln>
        </p:spPr>
      </p:cxnSp>
      <p:cxnSp>
        <p:nvCxnSpPr>
          <p:cNvPr id="1198" name="Google Shape;1198;p124"/>
          <p:cNvCxnSpPr/>
          <p:nvPr/>
        </p:nvCxnSpPr>
        <p:spPr>
          <a:xfrm>
            <a:off x="2051575" y="2990075"/>
            <a:ext cx="2844600" cy="552900"/>
          </a:xfrm>
          <a:prstGeom prst="straightConnector1">
            <a:avLst/>
          </a:prstGeom>
          <a:noFill/>
          <a:ln w="19050" cap="flat" cmpd="sng">
            <a:solidFill>
              <a:srgbClr val="FF0000"/>
            </a:solidFill>
            <a:prstDash val="solid"/>
            <a:round/>
            <a:headEnd type="none" w="med" len="med"/>
            <a:tailEnd type="triangle" w="med" len="med"/>
          </a:ln>
        </p:spPr>
      </p:cxnSp>
      <p:sp>
        <p:nvSpPr>
          <p:cNvPr id="1199" name="Google Shape;1199;p124"/>
          <p:cNvSpPr txBox="1"/>
          <p:nvPr/>
        </p:nvSpPr>
        <p:spPr>
          <a:xfrm>
            <a:off x="1745875" y="4570800"/>
            <a:ext cx="6756300" cy="57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Before idr_remove(), ucma_get_ctx() could still find the ctx</a:t>
            </a:r>
            <a:endParaRPr/>
          </a:p>
          <a:p>
            <a:pPr marL="457200" lvl="0" indent="-317500" algn="l" rtl="0">
              <a:spcBef>
                <a:spcPts val="0"/>
              </a:spcBef>
              <a:spcAft>
                <a:spcPts val="0"/>
              </a:spcAft>
              <a:buSzPts val="1400"/>
              <a:buAutoNum type="arabicPeriod"/>
            </a:pPr>
            <a:r>
              <a:rPr lang="en"/>
              <a:t>After rdma_destroy_id(), rdma_resolve_addr() may still access id_priv pointer</a:t>
            </a:r>
            <a:endParaRPr/>
          </a:p>
        </p:txBody>
      </p:sp>
      <p:sp>
        <p:nvSpPr>
          <p:cNvPr id="1200" name="Google Shape;1200;p124"/>
          <p:cNvSpPr txBox="1"/>
          <p:nvPr/>
        </p:nvSpPr>
        <p:spPr>
          <a:xfrm>
            <a:off x="1621950" y="1080013"/>
            <a:ext cx="5573100" cy="339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Race condition between ucma_close and </a:t>
            </a:r>
            <a:r>
              <a:rPr lang="en">
                <a:solidFill>
                  <a:srgbClr val="FF0000"/>
                </a:solidFill>
              </a:rPr>
              <a:t>ucma_resolve_ip</a:t>
            </a:r>
            <a:endParaRPr>
              <a:solidFill>
                <a:srgbClr val="FF0000"/>
              </a:solidFill>
            </a:endParaRPr>
          </a:p>
        </p:txBody>
      </p:sp>
      <p:sp>
        <p:nvSpPr>
          <p:cNvPr id="1201" name="Google Shape;1201;p124"/>
          <p:cNvSpPr/>
          <p:nvPr/>
        </p:nvSpPr>
        <p:spPr>
          <a:xfrm>
            <a:off x="7275" y="4106350"/>
            <a:ext cx="1484400" cy="103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vfs_write</a:t>
            </a:r>
            <a:endParaRPr/>
          </a:p>
          <a:p>
            <a:pPr marL="0" lvl="0" indent="0" algn="l" rtl="0">
              <a:spcBef>
                <a:spcPts val="0"/>
              </a:spcBef>
              <a:spcAft>
                <a:spcPts val="0"/>
              </a:spcAft>
              <a:buNone/>
            </a:pPr>
            <a:r>
              <a:rPr lang="en">
                <a:solidFill>
                  <a:schemeClr val="dk1"/>
                </a:solidFill>
              </a:rPr>
              <a:t>__vfs_write</a:t>
            </a:r>
            <a:endParaRPr>
              <a:solidFill>
                <a:schemeClr val="dk1"/>
              </a:solidFill>
            </a:endParaRPr>
          </a:p>
          <a:p>
            <a:pPr marL="0" lvl="0" indent="0" algn="l" rtl="0">
              <a:spcBef>
                <a:spcPts val="0"/>
              </a:spcBef>
              <a:spcAft>
                <a:spcPts val="0"/>
              </a:spcAft>
              <a:buNone/>
            </a:pPr>
            <a:r>
              <a:rPr lang="en">
                <a:solidFill>
                  <a:schemeClr val="dk1"/>
                </a:solidFill>
              </a:rPr>
              <a:t>ucma_write </a:t>
            </a:r>
            <a:endParaRPr>
              <a:solidFill>
                <a:schemeClr val="dk1"/>
              </a:solidFill>
            </a:endParaRPr>
          </a:p>
          <a:p>
            <a:pPr marL="0" lvl="0" indent="0" algn="l" rtl="0">
              <a:spcBef>
                <a:spcPts val="0"/>
              </a:spcBef>
              <a:spcAft>
                <a:spcPts val="0"/>
              </a:spcAft>
              <a:buNone/>
            </a:pPr>
            <a:r>
              <a:rPr lang="en">
                <a:solidFill>
                  <a:srgbClr val="FF0000"/>
                </a:solidFill>
              </a:rPr>
              <a:t>ucma_create_id</a:t>
            </a:r>
            <a:endParaRPr>
              <a:solidFill>
                <a:srgbClr val="FF0000"/>
              </a:solidFill>
            </a:endParaRPr>
          </a:p>
          <a:p>
            <a:pPr marL="0" lvl="0" indent="0" algn="l" rtl="0">
              <a:spcBef>
                <a:spcPts val="0"/>
              </a:spcBef>
              <a:spcAft>
                <a:spcPts val="0"/>
              </a:spcAft>
              <a:buNone/>
            </a:pPr>
            <a:r>
              <a:rPr lang="en">
                <a:solidFill>
                  <a:srgbClr val="FF0000"/>
                </a:solidFill>
              </a:rPr>
              <a:t>rdma_create_id</a:t>
            </a:r>
            <a:endParaRPr>
              <a:solidFill>
                <a:srgbClr val="FF0000"/>
              </a:solidFill>
            </a:endParaRPr>
          </a:p>
        </p:txBody>
      </p:sp>
      <p:sp>
        <p:nvSpPr>
          <p:cNvPr id="1202" name="Google Shape;1202;p124"/>
          <p:cNvSpPr txBox="1"/>
          <p:nvPr/>
        </p:nvSpPr>
        <p:spPr>
          <a:xfrm>
            <a:off x="0" y="3866275"/>
            <a:ext cx="1484400" cy="2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Allocation Site:</a:t>
            </a:r>
            <a:endParaRPr sz="1200">
              <a:solidFill>
                <a:srgbClr val="FF0000"/>
              </a:solidFill>
            </a:endParaRPr>
          </a:p>
        </p:txBody>
      </p:sp>
      <p:pic>
        <p:nvPicPr>
          <p:cNvPr id="1203" name="Google Shape;1203;p124"/>
          <p:cNvPicPr preferRelativeResize="0"/>
          <p:nvPr/>
        </p:nvPicPr>
        <p:blipFill>
          <a:blip r:embed="rId5">
            <a:alphaModFix/>
          </a:blip>
          <a:stretch>
            <a:fillRect/>
          </a:stretch>
        </p:blipFill>
        <p:spPr>
          <a:xfrm>
            <a:off x="1170800" y="3628875"/>
            <a:ext cx="3923976" cy="10053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Verify the value of ctx-&gt;closing</a:t>
            </a:r>
            <a:endParaRPr/>
          </a:p>
        </p:txBody>
      </p:sp>
      <p:pic>
        <p:nvPicPr>
          <p:cNvPr id="1209" name="Google Shape;1209;p125"/>
          <p:cNvPicPr preferRelativeResize="0"/>
          <p:nvPr/>
        </p:nvPicPr>
        <p:blipFill>
          <a:blip r:embed="rId3">
            <a:alphaModFix/>
          </a:blip>
          <a:stretch>
            <a:fillRect/>
          </a:stretch>
        </p:blipFill>
        <p:spPr>
          <a:xfrm>
            <a:off x="311700" y="1017725"/>
            <a:ext cx="4267278" cy="3820975"/>
          </a:xfrm>
          <a:prstGeom prst="rect">
            <a:avLst/>
          </a:prstGeom>
          <a:noFill/>
          <a:ln>
            <a:noFill/>
          </a:ln>
        </p:spPr>
      </p:pic>
      <p:sp>
        <p:nvSpPr>
          <p:cNvPr id="1210" name="Google Shape;1210;p125"/>
          <p:cNvSpPr txBox="1"/>
          <p:nvPr/>
        </p:nvSpPr>
        <p:spPr>
          <a:xfrm>
            <a:off x="465600" y="3404750"/>
            <a:ext cx="3608400" cy="167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1" name="Google Shape;1211;p125"/>
          <p:cNvSpPr txBox="1"/>
          <p:nvPr/>
        </p:nvSpPr>
        <p:spPr>
          <a:xfrm>
            <a:off x="4731375" y="1017725"/>
            <a:ext cx="2296500" cy="1229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ucma_set_option</a:t>
            </a:r>
            <a:endParaRPr sz="1200"/>
          </a:p>
          <a:p>
            <a:pPr marL="0" lvl="0" indent="0" algn="l" rtl="0">
              <a:spcBef>
                <a:spcPts val="0"/>
              </a:spcBef>
              <a:spcAft>
                <a:spcPts val="0"/>
              </a:spcAft>
              <a:buNone/>
            </a:pPr>
            <a:r>
              <a:rPr lang="en" sz="1200"/>
              <a:t>ucma_set_option_level</a:t>
            </a:r>
            <a:endParaRPr sz="1200"/>
          </a:p>
          <a:p>
            <a:pPr marL="0" lvl="0" indent="0" algn="l" rtl="0">
              <a:spcBef>
                <a:spcPts val="0"/>
              </a:spcBef>
              <a:spcAft>
                <a:spcPts val="0"/>
              </a:spcAft>
              <a:buNone/>
            </a:pPr>
            <a:r>
              <a:rPr lang="en" sz="1200"/>
              <a:t>ucma_set_option_ib</a:t>
            </a:r>
            <a:endParaRPr sz="1200"/>
          </a:p>
          <a:p>
            <a:pPr marL="0" lvl="0" indent="0" algn="l" rtl="0">
              <a:spcBef>
                <a:spcPts val="0"/>
              </a:spcBef>
              <a:spcAft>
                <a:spcPts val="0"/>
              </a:spcAft>
              <a:buNone/>
            </a:pPr>
            <a:r>
              <a:rPr lang="en" sz="1200"/>
              <a:t>ucma_set_ib_path</a:t>
            </a:r>
            <a:endParaRPr sz="1200"/>
          </a:p>
          <a:p>
            <a:pPr marL="0" lvl="0" indent="0" algn="l" rtl="0">
              <a:spcBef>
                <a:spcPts val="0"/>
              </a:spcBef>
              <a:spcAft>
                <a:spcPts val="0"/>
              </a:spcAft>
              <a:buNone/>
            </a:pPr>
            <a:r>
              <a:rPr lang="en" sz="1200"/>
              <a:t>ucma_event_handler</a:t>
            </a:r>
            <a:endParaRPr sz="1200"/>
          </a:p>
          <a:p>
            <a:pPr marL="0" lvl="0" indent="0" algn="l" rtl="0">
              <a:spcBef>
                <a:spcPts val="0"/>
              </a:spcBef>
              <a:spcAft>
                <a:spcPts val="0"/>
              </a:spcAft>
              <a:buNone/>
            </a:pPr>
            <a:r>
              <a:rPr lang="en" sz="1200"/>
              <a:t>ucma_removal_event_handler</a:t>
            </a:r>
            <a:endParaRPr sz="1200"/>
          </a:p>
        </p:txBody>
      </p:sp>
      <p:pic>
        <p:nvPicPr>
          <p:cNvPr id="1212" name="Google Shape;1212;p125"/>
          <p:cNvPicPr preferRelativeResize="0"/>
          <p:nvPr/>
        </p:nvPicPr>
        <p:blipFill>
          <a:blip r:embed="rId4">
            <a:alphaModFix/>
          </a:blip>
          <a:stretch>
            <a:fillRect/>
          </a:stretch>
        </p:blipFill>
        <p:spPr>
          <a:xfrm>
            <a:off x="4731378" y="2517388"/>
            <a:ext cx="4260223" cy="232131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Write in ucma_put_ctx</a:t>
            </a:r>
            <a:endParaRPr/>
          </a:p>
        </p:txBody>
      </p:sp>
      <p:pic>
        <p:nvPicPr>
          <p:cNvPr id="1218" name="Google Shape;1218;p126"/>
          <p:cNvPicPr preferRelativeResize="0"/>
          <p:nvPr/>
        </p:nvPicPr>
        <p:blipFill>
          <a:blip r:embed="rId3">
            <a:alphaModFix/>
          </a:blip>
          <a:stretch>
            <a:fillRect/>
          </a:stretch>
        </p:blipFill>
        <p:spPr>
          <a:xfrm>
            <a:off x="0" y="1482200"/>
            <a:ext cx="3420700" cy="2380125"/>
          </a:xfrm>
          <a:prstGeom prst="rect">
            <a:avLst/>
          </a:prstGeom>
          <a:noFill/>
          <a:ln>
            <a:noFill/>
          </a:ln>
        </p:spPr>
      </p:pic>
      <p:pic>
        <p:nvPicPr>
          <p:cNvPr id="1219" name="Google Shape;1219;p126"/>
          <p:cNvPicPr preferRelativeResize="0"/>
          <p:nvPr/>
        </p:nvPicPr>
        <p:blipFill>
          <a:blip r:embed="rId4">
            <a:alphaModFix/>
          </a:blip>
          <a:stretch>
            <a:fillRect/>
          </a:stretch>
        </p:blipFill>
        <p:spPr>
          <a:xfrm>
            <a:off x="4901129" y="1482200"/>
            <a:ext cx="4242871" cy="2380125"/>
          </a:xfrm>
          <a:prstGeom prst="rect">
            <a:avLst/>
          </a:prstGeom>
          <a:noFill/>
          <a:ln>
            <a:noFill/>
          </a:ln>
        </p:spPr>
      </p:pic>
      <p:cxnSp>
        <p:nvCxnSpPr>
          <p:cNvPr id="1220" name="Google Shape;1220;p126"/>
          <p:cNvCxnSpPr/>
          <p:nvPr/>
        </p:nvCxnSpPr>
        <p:spPr>
          <a:xfrm rot="10800000">
            <a:off x="3419025" y="1832600"/>
            <a:ext cx="1484400" cy="1222200"/>
          </a:xfrm>
          <a:prstGeom prst="straightConnector1">
            <a:avLst/>
          </a:prstGeom>
          <a:noFill/>
          <a:ln w="9525" cap="flat" cmpd="sng">
            <a:solidFill>
              <a:srgbClr val="FF0000"/>
            </a:solidFill>
            <a:prstDash val="solid"/>
            <a:round/>
            <a:headEnd type="none" w="med" len="med"/>
            <a:tailEnd type="triangle" w="med" len="med"/>
          </a:ln>
        </p:spPr>
      </p:cxnSp>
      <p:cxnSp>
        <p:nvCxnSpPr>
          <p:cNvPr id="1221" name="Google Shape;1221;p126"/>
          <p:cNvCxnSpPr/>
          <p:nvPr/>
        </p:nvCxnSpPr>
        <p:spPr>
          <a:xfrm>
            <a:off x="1491400" y="3513875"/>
            <a:ext cx="3411900" cy="167400"/>
          </a:xfrm>
          <a:prstGeom prst="straightConnector1">
            <a:avLst/>
          </a:prstGeom>
          <a:noFill/>
          <a:ln w="9525" cap="flat" cmpd="sng">
            <a:solidFill>
              <a:srgbClr val="FF0000"/>
            </a:solidFill>
            <a:prstDash val="solid"/>
            <a:round/>
            <a:headEnd type="none" w="med" len="med"/>
            <a:tailEnd type="triangle" w="med" len="med"/>
          </a:ln>
        </p:spPr>
      </p:cxnSp>
      <p:pic>
        <p:nvPicPr>
          <p:cNvPr id="1222" name="Google Shape;1222;p126"/>
          <p:cNvPicPr preferRelativeResize="0"/>
          <p:nvPr/>
        </p:nvPicPr>
        <p:blipFill>
          <a:blip r:embed="rId5">
            <a:alphaModFix/>
          </a:blip>
          <a:stretch>
            <a:fillRect/>
          </a:stretch>
        </p:blipFill>
        <p:spPr>
          <a:xfrm>
            <a:off x="1994288" y="3992900"/>
            <a:ext cx="4333875" cy="8953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cma_bind_port</a:t>
            </a:r>
            <a:endParaRPr/>
          </a:p>
        </p:txBody>
      </p:sp>
      <p:pic>
        <p:nvPicPr>
          <p:cNvPr id="1228" name="Google Shape;1228;p127"/>
          <p:cNvPicPr preferRelativeResize="0"/>
          <p:nvPr/>
        </p:nvPicPr>
        <p:blipFill>
          <a:blip r:embed="rId3">
            <a:alphaModFix/>
          </a:blip>
          <a:stretch>
            <a:fillRect/>
          </a:stretch>
        </p:blipFill>
        <p:spPr>
          <a:xfrm>
            <a:off x="0" y="1482200"/>
            <a:ext cx="3420700" cy="2380125"/>
          </a:xfrm>
          <a:prstGeom prst="rect">
            <a:avLst/>
          </a:prstGeom>
          <a:noFill/>
          <a:ln>
            <a:noFill/>
          </a:ln>
        </p:spPr>
      </p:pic>
      <p:pic>
        <p:nvPicPr>
          <p:cNvPr id="1229" name="Google Shape;1229;p127"/>
          <p:cNvPicPr preferRelativeResize="0"/>
          <p:nvPr/>
        </p:nvPicPr>
        <p:blipFill>
          <a:blip r:embed="rId4">
            <a:alphaModFix/>
          </a:blip>
          <a:stretch>
            <a:fillRect/>
          </a:stretch>
        </p:blipFill>
        <p:spPr>
          <a:xfrm>
            <a:off x="4901129" y="1482200"/>
            <a:ext cx="4242871" cy="2380125"/>
          </a:xfrm>
          <a:prstGeom prst="rect">
            <a:avLst/>
          </a:prstGeom>
          <a:noFill/>
          <a:ln>
            <a:noFill/>
          </a:ln>
        </p:spPr>
      </p:pic>
      <p:cxnSp>
        <p:nvCxnSpPr>
          <p:cNvPr id="1230" name="Google Shape;1230;p127"/>
          <p:cNvCxnSpPr/>
          <p:nvPr/>
        </p:nvCxnSpPr>
        <p:spPr>
          <a:xfrm rot="10800000">
            <a:off x="3419025" y="1832600"/>
            <a:ext cx="1484400" cy="1222200"/>
          </a:xfrm>
          <a:prstGeom prst="straightConnector1">
            <a:avLst/>
          </a:prstGeom>
          <a:noFill/>
          <a:ln w="19050" cap="flat" cmpd="sng">
            <a:solidFill>
              <a:srgbClr val="FF0000"/>
            </a:solidFill>
            <a:prstDash val="solid"/>
            <a:round/>
            <a:headEnd type="none" w="med" len="med"/>
            <a:tailEnd type="triangle" w="med" len="med"/>
          </a:ln>
        </p:spPr>
      </p:cxnSp>
      <p:cxnSp>
        <p:nvCxnSpPr>
          <p:cNvPr id="1231" name="Google Shape;1231;p127"/>
          <p:cNvCxnSpPr/>
          <p:nvPr/>
        </p:nvCxnSpPr>
        <p:spPr>
          <a:xfrm>
            <a:off x="2051575" y="2990075"/>
            <a:ext cx="2844600" cy="552900"/>
          </a:xfrm>
          <a:prstGeom prst="straightConnector1">
            <a:avLst/>
          </a:prstGeom>
          <a:noFill/>
          <a:ln w="19050" cap="flat" cmpd="sng">
            <a:solidFill>
              <a:srgbClr val="FF0000"/>
            </a:solidFill>
            <a:prstDash val="solid"/>
            <a:round/>
            <a:headEnd type="none" w="med" len="med"/>
            <a:tailEnd type="triangle" w="med" len="med"/>
          </a:ln>
        </p:spPr>
      </p:cxnSp>
      <p:sp>
        <p:nvSpPr>
          <p:cNvPr id="1232" name="Google Shape;1232;p127"/>
          <p:cNvSpPr txBox="1"/>
          <p:nvPr/>
        </p:nvSpPr>
        <p:spPr>
          <a:xfrm>
            <a:off x="3419025" y="3542975"/>
            <a:ext cx="1606500" cy="15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ucma_write</a:t>
            </a:r>
            <a:endParaRPr sz="1200"/>
          </a:p>
          <a:p>
            <a:pPr marL="0" lvl="0" indent="0" algn="l" rtl="0">
              <a:spcBef>
                <a:spcPts val="0"/>
              </a:spcBef>
              <a:spcAft>
                <a:spcPts val="0"/>
              </a:spcAft>
              <a:buNone/>
            </a:pPr>
            <a:r>
              <a:rPr lang="en" sz="1200"/>
              <a:t>ucma_resolve_ip</a:t>
            </a:r>
            <a:endParaRPr sz="1200"/>
          </a:p>
          <a:p>
            <a:pPr marL="0" lvl="0" indent="0" algn="l" rtl="0">
              <a:spcBef>
                <a:spcPts val="0"/>
              </a:spcBef>
              <a:spcAft>
                <a:spcPts val="0"/>
              </a:spcAft>
              <a:buNone/>
            </a:pPr>
            <a:r>
              <a:rPr lang="en" sz="1200"/>
              <a:t>rdma_resolve_addr</a:t>
            </a:r>
            <a:endParaRPr sz="1200">
              <a:solidFill>
                <a:schemeClr val="dk1"/>
              </a:solidFill>
            </a:endParaRPr>
          </a:p>
          <a:p>
            <a:pPr marL="0" lvl="0" indent="0" algn="l" rtl="0">
              <a:spcBef>
                <a:spcPts val="0"/>
              </a:spcBef>
              <a:spcAft>
                <a:spcPts val="0"/>
              </a:spcAft>
              <a:buNone/>
            </a:pPr>
            <a:r>
              <a:rPr lang="en" sz="1200">
                <a:solidFill>
                  <a:schemeClr val="dk1"/>
                </a:solidFill>
              </a:rPr>
              <a:t>cma_bind_addr</a:t>
            </a:r>
            <a:endParaRPr sz="1200">
              <a:solidFill>
                <a:schemeClr val="dk1"/>
              </a:solidFill>
            </a:endParaRPr>
          </a:p>
          <a:p>
            <a:pPr marL="0" lvl="0" indent="0" algn="l" rtl="0">
              <a:spcBef>
                <a:spcPts val="0"/>
              </a:spcBef>
              <a:spcAft>
                <a:spcPts val="0"/>
              </a:spcAft>
              <a:buNone/>
            </a:pPr>
            <a:r>
              <a:rPr lang="en" sz="1200">
                <a:solidFill>
                  <a:schemeClr val="dk1"/>
                </a:solidFill>
              </a:rPr>
              <a:t>rdma_bind_addr</a:t>
            </a:r>
            <a:endParaRPr sz="1200">
              <a:solidFill>
                <a:schemeClr val="dk1"/>
              </a:solidFill>
            </a:endParaRPr>
          </a:p>
          <a:p>
            <a:pPr marL="0" lvl="0" indent="0" algn="l" rtl="0">
              <a:spcBef>
                <a:spcPts val="0"/>
              </a:spcBef>
              <a:spcAft>
                <a:spcPts val="0"/>
              </a:spcAft>
              <a:buNone/>
            </a:pPr>
            <a:r>
              <a:rPr lang="en" sz="1200">
                <a:solidFill>
                  <a:schemeClr val="dk1"/>
                </a:solidFill>
              </a:rPr>
              <a:t>cma_get_port</a:t>
            </a:r>
            <a:endParaRPr sz="1200">
              <a:solidFill>
                <a:schemeClr val="dk1"/>
              </a:solidFill>
            </a:endParaRPr>
          </a:p>
          <a:p>
            <a:pPr marL="0" lvl="0" indent="0" algn="l" rtl="0">
              <a:spcBef>
                <a:spcPts val="0"/>
              </a:spcBef>
              <a:spcAft>
                <a:spcPts val="0"/>
              </a:spcAft>
              <a:buNone/>
            </a:pPr>
            <a:r>
              <a:rPr lang="en" sz="1200">
                <a:solidFill>
                  <a:schemeClr val="dk1"/>
                </a:solidFill>
              </a:rPr>
              <a:t>cma_alloc_any_port</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cma_bind_port</a:t>
            </a:r>
            <a:endParaRPr sz="1200">
              <a:solidFill>
                <a:schemeClr val="dk1"/>
              </a:solidFill>
            </a:endParaRPr>
          </a:p>
          <a:p>
            <a:pPr marL="0" lvl="0" indent="0" algn="l" rtl="0">
              <a:spcBef>
                <a:spcPts val="0"/>
              </a:spcBef>
              <a:spcAft>
                <a:spcPts val="0"/>
              </a:spcAft>
              <a:buNone/>
            </a:pPr>
            <a:endParaRPr sz="12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__list_add_valid (5)</a:t>
            </a:r>
            <a:endParaRPr/>
          </a:p>
        </p:txBody>
      </p:sp>
      <p:pic>
        <p:nvPicPr>
          <p:cNvPr id="1238" name="Google Shape;1238;p128"/>
          <p:cNvPicPr preferRelativeResize="0"/>
          <p:nvPr/>
        </p:nvPicPr>
        <p:blipFill>
          <a:blip r:embed="rId3">
            <a:alphaModFix/>
          </a:blip>
          <a:stretch>
            <a:fillRect/>
          </a:stretch>
        </p:blipFill>
        <p:spPr>
          <a:xfrm>
            <a:off x="0" y="1482200"/>
            <a:ext cx="3420700" cy="2380125"/>
          </a:xfrm>
          <a:prstGeom prst="rect">
            <a:avLst/>
          </a:prstGeom>
          <a:noFill/>
          <a:ln>
            <a:noFill/>
          </a:ln>
        </p:spPr>
      </p:pic>
      <p:cxnSp>
        <p:nvCxnSpPr>
          <p:cNvPr id="1239" name="Google Shape;1239;p128"/>
          <p:cNvCxnSpPr>
            <a:stCxn id="1240" idx="1"/>
          </p:cNvCxnSpPr>
          <p:nvPr/>
        </p:nvCxnSpPr>
        <p:spPr>
          <a:xfrm rot="10800000">
            <a:off x="3418875" y="1832587"/>
            <a:ext cx="1535100" cy="926700"/>
          </a:xfrm>
          <a:prstGeom prst="straightConnector1">
            <a:avLst/>
          </a:prstGeom>
          <a:noFill/>
          <a:ln w="19050" cap="flat" cmpd="sng">
            <a:solidFill>
              <a:srgbClr val="FF0000"/>
            </a:solidFill>
            <a:prstDash val="solid"/>
            <a:round/>
            <a:headEnd type="none" w="med" len="med"/>
            <a:tailEnd type="triangle" w="med" len="med"/>
          </a:ln>
        </p:spPr>
      </p:cxnSp>
      <p:cxnSp>
        <p:nvCxnSpPr>
          <p:cNvPr id="1241" name="Google Shape;1241;p128"/>
          <p:cNvCxnSpPr/>
          <p:nvPr/>
        </p:nvCxnSpPr>
        <p:spPr>
          <a:xfrm>
            <a:off x="2007925" y="2982800"/>
            <a:ext cx="2961000" cy="596400"/>
          </a:xfrm>
          <a:prstGeom prst="straightConnector1">
            <a:avLst/>
          </a:prstGeom>
          <a:noFill/>
          <a:ln w="19050" cap="flat" cmpd="sng">
            <a:solidFill>
              <a:srgbClr val="FF0000"/>
            </a:solidFill>
            <a:prstDash val="solid"/>
            <a:round/>
            <a:headEnd type="none" w="med" len="med"/>
            <a:tailEnd type="triangle" w="med" len="med"/>
          </a:ln>
        </p:spPr>
      </p:cxnSp>
      <p:sp>
        <p:nvSpPr>
          <p:cNvPr id="1242" name="Google Shape;1242;p128"/>
          <p:cNvSpPr txBox="1"/>
          <p:nvPr/>
        </p:nvSpPr>
        <p:spPr>
          <a:xfrm>
            <a:off x="1621950" y="1080013"/>
            <a:ext cx="5573100" cy="339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Race condition between ucma_close and </a:t>
            </a:r>
            <a:r>
              <a:rPr lang="en">
                <a:solidFill>
                  <a:srgbClr val="FF0000"/>
                </a:solidFill>
              </a:rPr>
              <a:t>ucma_listen</a:t>
            </a:r>
            <a:endParaRPr>
              <a:solidFill>
                <a:srgbClr val="FF0000"/>
              </a:solidFill>
            </a:endParaRPr>
          </a:p>
        </p:txBody>
      </p:sp>
      <p:pic>
        <p:nvPicPr>
          <p:cNvPr id="1240" name="Google Shape;1240;p128"/>
          <p:cNvPicPr preferRelativeResize="0"/>
          <p:nvPr/>
        </p:nvPicPr>
        <p:blipFill>
          <a:blip r:embed="rId4">
            <a:alphaModFix/>
          </a:blip>
          <a:stretch>
            <a:fillRect/>
          </a:stretch>
        </p:blipFill>
        <p:spPr>
          <a:xfrm>
            <a:off x="4953975" y="1518588"/>
            <a:ext cx="3935775" cy="2481399"/>
          </a:xfrm>
          <a:prstGeom prst="rect">
            <a:avLst/>
          </a:prstGeom>
          <a:noFill/>
          <a:ln>
            <a:noFill/>
          </a:ln>
        </p:spPr>
      </p:pic>
      <p:sp>
        <p:nvSpPr>
          <p:cNvPr id="1243" name="Google Shape;1243;p128"/>
          <p:cNvSpPr/>
          <p:nvPr/>
        </p:nvSpPr>
        <p:spPr>
          <a:xfrm>
            <a:off x="5878275" y="1482225"/>
            <a:ext cx="785700" cy="225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4" name="Google Shape;1244;p128"/>
          <p:cNvPicPr preferRelativeResize="0"/>
          <p:nvPr/>
        </p:nvPicPr>
        <p:blipFill>
          <a:blip r:embed="rId5">
            <a:alphaModFix/>
          </a:blip>
          <a:stretch>
            <a:fillRect/>
          </a:stretch>
        </p:blipFill>
        <p:spPr>
          <a:xfrm>
            <a:off x="778451" y="3574125"/>
            <a:ext cx="3865084" cy="1564300"/>
          </a:xfrm>
          <a:prstGeom prst="rect">
            <a:avLst/>
          </a:prstGeom>
          <a:noFill/>
          <a:ln w="9525" cap="flat" cmpd="sng">
            <a:solidFill>
              <a:srgbClr val="FF0000"/>
            </a:solidFill>
            <a:prstDash val="solid"/>
            <a:round/>
            <a:headEnd type="none" w="sm" len="sm"/>
            <a:tailEnd type="none" w="sm" len="sm"/>
          </a:ln>
        </p:spPr>
      </p:pic>
      <p:sp>
        <p:nvSpPr>
          <p:cNvPr id="1245" name="Google Shape;1245;p128"/>
          <p:cNvSpPr txBox="1"/>
          <p:nvPr/>
        </p:nvSpPr>
        <p:spPr>
          <a:xfrm>
            <a:off x="4643525" y="4292325"/>
            <a:ext cx="4500600" cy="4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write$RDMA_USER_CM_CMD_RESOLVE_IP(r1, &amp;()={0x3, ……)</a:t>
            </a:r>
            <a:endParaRPr sz="1000"/>
          </a:p>
          <a:p>
            <a:pPr marL="0" lvl="0" indent="0" algn="l" rtl="0">
              <a:spcBef>
                <a:spcPts val="0"/>
              </a:spcBef>
              <a:spcAft>
                <a:spcPts val="0"/>
              </a:spcAft>
              <a:buNone/>
            </a:pPr>
            <a:r>
              <a:rPr lang="en" sz="1000"/>
              <a:t>write$rdma_cm(r0, &amp;(0x7f0000000000)=@listen={0x7, ......)</a:t>
            </a:r>
            <a:endParaRPr sz="1000"/>
          </a:p>
        </p:txBody>
      </p:sp>
      <p:sp>
        <p:nvSpPr>
          <p:cNvPr id="1246" name="Google Shape;1246;p128"/>
          <p:cNvSpPr/>
          <p:nvPr/>
        </p:nvSpPr>
        <p:spPr>
          <a:xfrm>
            <a:off x="7798925" y="4285025"/>
            <a:ext cx="385500" cy="29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28"/>
          <p:cNvSpPr/>
          <p:nvPr/>
        </p:nvSpPr>
        <p:spPr>
          <a:xfrm>
            <a:off x="7463900" y="4477875"/>
            <a:ext cx="385500" cy="29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8" name="Google Shape;1248;p128"/>
          <p:cNvCxnSpPr>
            <a:endCxn id="1247" idx="4"/>
          </p:cNvCxnSpPr>
          <p:nvPr/>
        </p:nvCxnSpPr>
        <p:spPr>
          <a:xfrm>
            <a:off x="2379050" y="4575975"/>
            <a:ext cx="5277600" cy="200100"/>
          </a:xfrm>
          <a:prstGeom prst="curvedConnector4">
            <a:avLst>
              <a:gd name="adj1" fmla="val 48174"/>
              <a:gd name="adj2" fmla="val 219003"/>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a:t>
            </a:r>
            <a:r>
              <a:rPr lang="en" dirty="0">
                <a:solidFill>
                  <a:srgbClr val="000000"/>
                </a:solidFill>
              </a:rPr>
              <a:t>0bbd7dad</a:t>
            </a:r>
            <a:endParaRPr dirty="0">
              <a:solidFill>
                <a:srgbClr val="000000"/>
              </a:solidFill>
            </a:endParaRPr>
          </a:p>
        </p:txBody>
      </p:sp>
      <p:graphicFrame>
        <p:nvGraphicFramePr>
          <p:cNvPr id="1254" name="Google Shape;1254;p129"/>
          <p:cNvGraphicFramePr/>
          <p:nvPr/>
        </p:nvGraphicFramePr>
        <p:xfrm>
          <a:off x="2007550" y="1498300"/>
          <a:ext cx="4352925" cy="2258010"/>
        </p:xfrm>
        <a:graphic>
          <a:graphicData uri="http://schemas.openxmlformats.org/drawingml/2006/table">
            <a:tbl>
              <a:tblPr>
                <a:noFill/>
                <a:tableStyleId>{90451CF9-6E87-49CF-A4E6-B44C3E17D55F}</a:tableStyleId>
              </a:tblPr>
              <a:tblGrid>
                <a:gridCol w="43529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general protection fault in skb_clone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BUG: unable to handle kernel paging request in skb_release_data</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200" u="sng">
                          <a:latin typeface="Times New Roman"/>
                          <a:ea typeface="Times New Roman"/>
                          <a:cs typeface="Times New Roman"/>
                          <a:sym typeface="Times New Roman"/>
                        </a:rPr>
                        <a:t>KASAN: slab-out-of-bounds Read in skb_release_data</a:t>
                      </a:r>
                      <a:endParaRPr sz="1200" u="sng">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5"/>
                        </a:rPr>
                        <a:t>KASAN: wild-memory-access Read in skb_copy_ubufs</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6"/>
                        </a:rPr>
                        <a:t>KASAN: use-after-free Read in skb_release_data</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7"/>
                        </a:rPr>
                        <a:t>general protection fault in skb_release_data</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55" name="Google Shape;1255;p129"/>
          <p:cNvSpPr txBox="1"/>
          <p:nvPr/>
        </p:nvSpPr>
        <p:spPr>
          <a:xfrm>
            <a:off x="531075" y="3963350"/>
            <a:ext cx="7975800" cy="10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Reason for different behaviors: 1. overlapped object.   2. Different using sites of the object.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Insight: the object was corrupted without a warning from KASAN, alter the using sites of this vulnerable objects may lead to more behaviors.</a:t>
            </a:r>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Atomic operation is broken</a:t>
            </a:r>
            <a:endParaRPr/>
          </a:p>
        </p:txBody>
      </p:sp>
      <p:pic>
        <p:nvPicPr>
          <p:cNvPr id="1261" name="Google Shape;1261;p130"/>
          <p:cNvPicPr preferRelativeResize="0"/>
          <p:nvPr/>
        </p:nvPicPr>
        <p:blipFill>
          <a:blip r:embed="rId3">
            <a:alphaModFix/>
          </a:blip>
          <a:stretch>
            <a:fillRect/>
          </a:stretch>
        </p:blipFill>
        <p:spPr>
          <a:xfrm>
            <a:off x="162225" y="1179950"/>
            <a:ext cx="4409774" cy="2880208"/>
          </a:xfrm>
          <a:prstGeom prst="rect">
            <a:avLst/>
          </a:prstGeom>
          <a:noFill/>
          <a:ln>
            <a:noFill/>
          </a:ln>
        </p:spPr>
      </p:pic>
      <p:pic>
        <p:nvPicPr>
          <p:cNvPr id="1262" name="Google Shape;1262;p130"/>
          <p:cNvPicPr preferRelativeResize="0"/>
          <p:nvPr/>
        </p:nvPicPr>
        <p:blipFill>
          <a:blip r:embed="rId4">
            <a:alphaModFix/>
          </a:blip>
          <a:stretch>
            <a:fillRect/>
          </a:stretch>
        </p:blipFill>
        <p:spPr>
          <a:xfrm>
            <a:off x="4808025" y="1252536"/>
            <a:ext cx="3915226" cy="2790826"/>
          </a:xfrm>
          <a:prstGeom prst="rect">
            <a:avLst/>
          </a:prstGeom>
          <a:noFill/>
          <a:ln>
            <a:noFill/>
          </a:ln>
        </p:spPr>
      </p:pic>
      <p:sp>
        <p:nvSpPr>
          <p:cNvPr id="1263" name="Google Shape;1263;p130"/>
          <p:cNvSpPr txBox="1"/>
          <p:nvPr/>
        </p:nvSpPr>
        <p:spPr>
          <a:xfrm>
            <a:off x="255700" y="4317400"/>
            <a:ext cx="4409700" cy="7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Check if the page has enough space for user inputs.</a:t>
            </a:r>
            <a:endParaRPr/>
          </a:p>
          <a:p>
            <a:pPr marL="0" lvl="0" indent="0" algn="l" rtl="0">
              <a:spcBef>
                <a:spcPts val="0"/>
              </a:spcBef>
              <a:spcAft>
                <a:spcPts val="0"/>
              </a:spcAft>
              <a:buNone/>
            </a:pPr>
            <a:r>
              <a:rPr lang="en"/>
              <a:t>If condition satisfies, copy user inputs in.</a:t>
            </a:r>
            <a:endParaRPr/>
          </a:p>
        </p:txBody>
      </p:sp>
      <p:sp>
        <p:nvSpPr>
          <p:cNvPr id="1264" name="Google Shape;1264;p130"/>
          <p:cNvSpPr txBox="1"/>
          <p:nvPr/>
        </p:nvSpPr>
        <p:spPr>
          <a:xfrm>
            <a:off x="4828800" y="4278050"/>
            <a:ext cx="3963300" cy="7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 the copied in address to build the skb. Add the offset to the page after everything is set up.</a:t>
            </a:r>
            <a:endParaRPr/>
          </a:p>
        </p:txBody>
      </p:sp>
      <p:sp>
        <p:nvSpPr>
          <p:cNvPr id="1265" name="Google Shape;1265;p130"/>
          <p:cNvSpPr txBox="1"/>
          <p:nvPr/>
        </p:nvSpPr>
        <p:spPr>
          <a:xfrm>
            <a:off x="5216250" y="2895500"/>
            <a:ext cx="1775100" cy="26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6" name="Google Shape;1266;p130"/>
          <p:cNvSpPr txBox="1"/>
          <p:nvPr/>
        </p:nvSpPr>
        <p:spPr>
          <a:xfrm>
            <a:off x="451050" y="3317450"/>
            <a:ext cx="2691900" cy="52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BUG</a:t>
            </a:r>
            <a:endParaRPr/>
          </a:p>
        </p:txBody>
      </p:sp>
      <p:sp>
        <p:nvSpPr>
          <p:cNvPr id="1272" name="Google Shape;1272;p1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Tun_build_skb is synchronous. Two threads may get the same buffer to build different skbs, causing the memory overlap:</a:t>
            </a:r>
            <a:endParaRPr>
              <a:solidFill>
                <a:srgbClr val="000000"/>
              </a:solidFill>
            </a:endParaRPr>
          </a:p>
          <a:p>
            <a:pPr marL="0" lvl="0" indent="0" algn="l" rtl="0">
              <a:spcBef>
                <a:spcPts val="1600"/>
              </a:spcBef>
              <a:spcAft>
                <a:spcPts val="0"/>
              </a:spcAft>
              <a:buNone/>
            </a:pPr>
            <a:r>
              <a:rPr lang="en">
                <a:solidFill>
                  <a:srgbClr val="000000"/>
                </a:solidFill>
              </a:rPr>
              <a:t>Thread 1: requesting 0x100 for building the skb.</a:t>
            </a:r>
            <a:endParaRPr>
              <a:solidFill>
                <a:srgbClr val="000000"/>
              </a:solidFill>
            </a:endParaRPr>
          </a:p>
          <a:p>
            <a:pPr marL="0" lvl="0" indent="0" algn="l" rtl="0">
              <a:spcBef>
                <a:spcPts val="1600"/>
              </a:spcBef>
              <a:spcAft>
                <a:spcPts val="0"/>
              </a:spcAft>
              <a:buNone/>
            </a:pPr>
            <a:r>
              <a:rPr lang="en">
                <a:solidFill>
                  <a:srgbClr val="000000"/>
                </a:solidFill>
              </a:rPr>
              <a:t>Thread 2: requesting 0x400 for building the skb before the offset is added into the page.</a:t>
            </a: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r>
              <a:rPr lang="en">
                <a:solidFill>
                  <a:srgbClr val="000000"/>
                </a:solidFill>
              </a:rPr>
              <a:t>					</a:t>
            </a:r>
            <a:r>
              <a:rPr lang="en" b="1">
                <a:solidFill>
                  <a:srgbClr val="000000"/>
                </a:solidFill>
              </a:rPr>
              <a:t>Memory overlapping!</a:t>
            </a:r>
            <a:endParaRPr b="1">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#153fbd12</a:t>
            </a:r>
            <a:endParaRPr/>
          </a:p>
        </p:txBody>
      </p:sp>
      <p:graphicFrame>
        <p:nvGraphicFramePr>
          <p:cNvPr id="138" name="Google Shape;138;p24"/>
          <p:cNvGraphicFramePr/>
          <p:nvPr/>
        </p:nvGraphicFramePr>
        <p:xfrm>
          <a:off x="2029375" y="1394550"/>
          <a:ext cx="4422050" cy="1129005"/>
        </p:xfrm>
        <a:graphic>
          <a:graphicData uri="http://schemas.openxmlformats.org/drawingml/2006/table">
            <a:tbl>
              <a:tblPr>
                <a:noFill/>
                <a:tableStyleId>{90451CF9-6E87-49CF-A4E6-B44C3E17D55F}</a:tableStyleId>
              </a:tblPr>
              <a:tblGrid>
                <a:gridCol w="44220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KASAN: use-after-free Read in __lock_acquire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KASAN: use-after-free Read in do_raw_spin_unlock</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5"/>
                        </a:rPr>
                        <a:t>WARNING in get_pi_state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132"/>
          <p:cNvSpPr txBox="1">
            <a:spLocks noGrp="1"/>
          </p:cNvSpPr>
          <p:nvPr>
            <p:ph type="title"/>
          </p:nvPr>
        </p:nvSpPr>
        <p:spPr>
          <a:xfrm>
            <a:off x="311700" y="463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Trigger</a:t>
            </a:r>
            <a:endParaRPr/>
          </a:p>
        </p:txBody>
      </p:sp>
      <p:sp>
        <p:nvSpPr>
          <p:cNvPr id="1278" name="Google Shape;1278;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79" name="Google Shape;1279;p132"/>
          <p:cNvPicPr preferRelativeResize="0"/>
          <p:nvPr/>
        </p:nvPicPr>
        <p:blipFill>
          <a:blip r:embed="rId3">
            <a:alphaModFix/>
          </a:blip>
          <a:stretch>
            <a:fillRect/>
          </a:stretch>
        </p:blipFill>
        <p:spPr>
          <a:xfrm>
            <a:off x="311700" y="1152475"/>
            <a:ext cx="4069575" cy="3843501"/>
          </a:xfrm>
          <a:prstGeom prst="rect">
            <a:avLst/>
          </a:prstGeom>
          <a:noFill/>
          <a:ln>
            <a:noFill/>
          </a:ln>
        </p:spPr>
      </p:pic>
      <p:pic>
        <p:nvPicPr>
          <p:cNvPr id="1280" name="Google Shape;1280;p132"/>
          <p:cNvPicPr preferRelativeResize="0"/>
          <p:nvPr/>
        </p:nvPicPr>
        <p:blipFill>
          <a:blip r:embed="rId4">
            <a:alphaModFix/>
          </a:blip>
          <a:stretch>
            <a:fillRect/>
          </a:stretch>
        </p:blipFill>
        <p:spPr>
          <a:xfrm>
            <a:off x="4488600" y="1357169"/>
            <a:ext cx="4343699" cy="374850"/>
          </a:xfrm>
          <a:prstGeom prst="rect">
            <a:avLst/>
          </a:prstGeom>
          <a:noFill/>
          <a:ln>
            <a:noFill/>
          </a:ln>
        </p:spPr>
      </p:pic>
      <p:cxnSp>
        <p:nvCxnSpPr>
          <p:cNvPr id="1281" name="Google Shape;1281;p132"/>
          <p:cNvCxnSpPr/>
          <p:nvPr/>
        </p:nvCxnSpPr>
        <p:spPr>
          <a:xfrm>
            <a:off x="737600" y="4297725"/>
            <a:ext cx="3048600" cy="9900"/>
          </a:xfrm>
          <a:prstGeom prst="straightConnector1">
            <a:avLst/>
          </a:prstGeom>
          <a:noFill/>
          <a:ln w="9525" cap="flat" cmpd="sng">
            <a:solidFill>
              <a:srgbClr val="FF0000"/>
            </a:solidFill>
            <a:prstDash val="solid"/>
            <a:round/>
            <a:headEnd type="none" w="med" len="med"/>
            <a:tailEnd type="none" w="med" len="med"/>
          </a:ln>
        </p:spPr>
      </p:cxnSp>
      <p:sp>
        <p:nvSpPr>
          <p:cNvPr id="1282" name="Google Shape;1282;p132"/>
          <p:cNvSpPr txBox="1"/>
          <p:nvPr/>
        </p:nvSpPr>
        <p:spPr>
          <a:xfrm>
            <a:off x="4573100" y="2660075"/>
            <a:ext cx="4069500" cy="23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Shinfo is part of the user input.</a:t>
            </a:r>
            <a:endParaRPr/>
          </a:p>
          <a:p>
            <a:pPr marL="0" lvl="0" indent="0" algn="l" rtl="0">
              <a:spcBef>
                <a:spcPts val="0"/>
              </a:spcBef>
              <a:spcAft>
                <a:spcPts val="0"/>
              </a:spcAft>
              <a:buNone/>
            </a:pPr>
            <a:endParaRPr/>
          </a:p>
          <a:p>
            <a:pPr marL="0" lvl="0" indent="0" algn="l" rtl="0">
              <a:spcBef>
                <a:spcPts val="0"/>
              </a:spcBef>
              <a:spcAft>
                <a:spcPts val="0"/>
              </a:spcAft>
              <a:buNone/>
            </a:pPr>
            <a:r>
              <a:rPr lang="en"/>
              <a:t>It will be initialized in __build_skb.</a:t>
            </a:r>
            <a:endParaRPr/>
          </a:p>
          <a:p>
            <a:pPr marL="0" lvl="0" indent="0" algn="l" rtl="0">
              <a:spcBef>
                <a:spcPts val="0"/>
              </a:spcBef>
              <a:spcAft>
                <a:spcPts val="0"/>
              </a:spcAft>
              <a:buNone/>
            </a:pPr>
            <a:endParaRPr/>
          </a:p>
          <a:p>
            <a:pPr marL="0" lvl="0" indent="0" algn="l" rtl="0">
              <a:spcBef>
                <a:spcPts val="0"/>
              </a:spcBef>
              <a:spcAft>
                <a:spcPts val="0"/>
              </a:spcAft>
              <a:buNone/>
            </a:pPr>
            <a:r>
              <a:rPr lang="en"/>
              <a:t>However, after initialization, the shinfo can be overwritten by another thread. Because the memory is overlapped. </a:t>
            </a:r>
            <a:endParaRPr/>
          </a:p>
        </p:txBody>
      </p:sp>
      <p:pic>
        <p:nvPicPr>
          <p:cNvPr id="1283" name="Google Shape;1283;p132"/>
          <p:cNvPicPr preferRelativeResize="0"/>
          <p:nvPr/>
        </p:nvPicPr>
        <p:blipFill>
          <a:blip r:embed="rId5">
            <a:alphaModFix/>
          </a:blip>
          <a:stretch>
            <a:fillRect/>
          </a:stretch>
        </p:blipFill>
        <p:spPr>
          <a:xfrm>
            <a:off x="4467588" y="1858400"/>
            <a:ext cx="4385725" cy="572700"/>
          </a:xfrm>
          <a:prstGeom prst="rect">
            <a:avLst/>
          </a:prstGeom>
          <a:noFill/>
          <a:ln>
            <a:noFill/>
          </a:ln>
        </p:spPr>
      </p:pic>
      <p:sp>
        <p:nvSpPr>
          <p:cNvPr id="1284" name="Google Shape;1284;p132"/>
          <p:cNvSpPr/>
          <p:nvPr/>
        </p:nvSpPr>
        <p:spPr>
          <a:xfrm>
            <a:off x="5389375" y="83625"/>
            <a:ext cx="786600" cy="62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sk_buff</a:t>
            </a:r>
            <a:endParaRPr/>
          </a:p>
        </p:txBody>
      </p:sp>
      <p:cxnSp>
        <p:nvCxnSpPr>
          <p:cNvPr id="1285" name="Google Shape;1285;p132"/>
          <p:cNvCxnSpPr>
            <a:stCxn id="1284" idx="3"/>
          </p:cNvCxnSpPr>
          <p:nvPr/>
        </p:nvCxnSpPr>
        <p:spPr>
          <a:xfrm rot="10800000" flipH="1">
            <a:off x="6175975" y="388425"/>
            <a:ext cx="806700" cy="9900"/>
          </a:xfrm>
          <a:prstGeom prst="straightConnector1">
            <a:avLst/>
          </a:prstGeom>
          <a:noFill/>
          <a:ln w="9525" cap="flat" cmpd="sng">
            <a:solidFill>
              <a:schemeClr val="dk2"/>
            </a:solidFill>
            <a:prstDash val="solid"/>
            <a:round/>
            <a:headEnd type="none" w="med" len="med"/>
            <a:tailEnd type="triangle" w="med" len="med"/>
          </a:ln>
        </p:spPr>
      </p:cxnSp>
      <p:sp>
        <p:nvSpPr>
          <p:cNvPr id="1286" name="Google Shape;1286;p132"/>
          <p:cNvSpPr/>
          <p:nvPr/>
        </p:nvSpPr>
        <p:spPr>
          <a:xfrm>
            <a:off x="7021825" y="312225"/>
            <a:ext cx="678600" cy="104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 inputs</a:t>
            </a:r>
            <a:endParaRPr/>
          </a:p>
          <a:p>
            <a:pPr marL="0" lvl="0" indent="0" algn="l" rtl="0">
              <a:spcBef>
                <a:spcPts val="0"/>
              </a:spcBef>
              <a:spcAft>
                <a:spcPts val="0"/>
              </a:spcAft>
              <a:buNone/>
            </a:pPr>
            <a:endParaRPr/>
          </a:p>
          <a:p>
            <a:pPr marL="0" lvl="0" indent="0" algn="l" rtl="0">
              <a:spcBef>
                <a:spcPts val="0"/>
              </a:spcBef>
              <a:spcAft>
                <a:spcPts val="0"/>
              </a:spcAft>
              <a:buNone/>
            </a:pPr>
            <a:r>
              <a:rPr lang="en"/>
              <a:t>skinfo</a:t>
            </a:r>
            <a:endParaRPr/>
          </a:p>
          <a:p>
            <a:pPr marL="0" lvl="0" indent="0" algn="l" rtl="0">
              <a:spcBef>
                <a:spcPts val="0"/>
              </a:spcBef>
              <a:spcAft>
                <a:spcPts val="0"/>
              </a:spcAft>
              <a:buNone/>
            </a:pPr>
            <a:endParaRPr/>
          </a:p>
        </p:txBody>
      </p:sp>
      <p:sp>
        <p:nvSpPr>
          <p:cNvPr id="1287" name="Google Shape;1287;p132"/>
          <p:cNvSpPr txBox="1"/>
          <p:nvPr/>
        </p:nvSpPr>
        <p:spPr>
          <a:xfrm>
            <a:off x="6284325" y="105775"/>
            <a:ext cx="678600" cy="1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data</a:t>
            </a:r>
            <a:endParaRPr/>
          </a:p>
        </p:txBody>
      </p:sp>
      <p:cxnSp>
        <p:nvCxnSpPr>
          <p:cNvPr id="1288" name="Google Shape;1288;p132"/>
          <p:cNvCxnSpPr>
            <a:stCxn id="1286" idx="1"/>
            <a:endCxn id="1286" idx="3"/>
          </p:cNvCxnSpPr>
          <p:nvPr/>
        </p:nvCxnSpPr>
        <p:spPr>
          <a:xfrm>
            <a:off x="7021825" y="833475"/>
            <a:ext cx="678600" cy="0"/>
          </a:xfrm>
          <a:prstGeom prst="straightConnector1">
            <a:avLst/>
          </a:prstGeom>
          <a:noFill/>
          <a:ln w="9525" cap="flat" cmpd="sng">
            <a:solidFill>
              <a:schemeClr val="dk2"/>
            </a:solidFill>
            <a:prstDash val="solid"/>
            <a:round/>
            <a:headEnd type="none" w="med" len="med"/>
            <a:tailEnd type="none" w="med" len="med"/>
          </a:ln>
        </p:spPr>
      </p:cxnSp>
      <p:sp>
        <p:nvSpPr>
          <p:cNvPr id="1289" name="Google Shape;1289;p132"/>
          <p:cNvSpPr/>
          <p:nvPr/>
        </p:nvSpPr>
        <p:spPr>
          <a:xfrm>
            <a:off x="7956200" y="1101475"/>
            <a:ext cx="875400" cy="167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2"/>
          <p:cNvSpPr txBox="1"/>
          <p:nvPr/>
        </p:nvSpPr>
        <p:spPr>
          <a:xfrm>
            <a:off x="7838175" y="786775"/>
            <a:ext cx="1121100" cy="2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overwritten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96" name="Google Shape;1296;p133"/>
          <p:cNvPicPr preferRelativeResize="0"/>
          <p:nvPr/>
        </p:nvPicPr>
        <p:blipFill>
          <a:blip r:embed="rId3">
            <a:alphaModFix/>
          </a:blip>
          <a:stretch>
            <a:fillRect/>
          </a:stretch>
        </p:blipFill>
        <p:spPr>
          <a:xfrm>
            <a:off x="4889225" y="1246325"/>
            <a:ext cx="3066975" cy="2516676"/>
          </a:xfrm>
          <a:prstGeom prst="rect">
            <a:avLst/>
          </a:prstGeom>
          <a:noFill/>
          <a:ln>
            <a:noFill/>
          </a:ln>
        </p:spPr>
      </p:pic>
      <p:pic>
        <p:nvPicPr>
          <p:cNvPr id="1297" name="Google Shape;1297;p133"/>
          <p:cNvPicPr preferRelativeResize="0"/>
          <p:nvPr/>
        </p:nvPicPr>
        <p:blipFill>
          <a:blip r:embed="rId4">
            <a:alphaModFix/>
          </a:blip>
          <a:stretch>
            <a:fillRect/>
          </a:stretch>
        </p:blipFill>
        <p:spPr>
          <a:xfrm>
            <a:off x="531000" y="2015625"/>
            <a:ext cx="3763573" cy="2466274"/>
          </a:xfrm>
          <a:prstGeom prst="rect">
            <a:avLst/>
          </a:prstGeom>
          <a:noFill/>
          <a:ln>
            <a:noFill/>
          </a:ln>
        </p:spPr>
      </p:pic>
      <p:sp>
        <p:nvSpPr>
          <p:cNvPr id="1298" name="Google Shape;1298;p133"/>
          <p:cNvSpPr txBox="1"/>
          <p:nvPr/>
        </p:nvSpPr>
        <p:spPr>
          <a:xfrm>
            <a:off x="914625" y="4568875"/>
            <a:ext cx="4711800" cy="5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GPF</a:t>
            </a:r>
            <a:r>
              <a:rPr lang="en" b="1">
                <a:solidFill>
                  <a:srgbClr val="FF0000"/>
                </a:solidFill>
              </a:rPr>
              <a:t>: shinfo-&gt;nr_frags == 0;         Go to kfree_skb_list and deference the user controlled pointer. </a:t>
            </a:r>
            <a:endParaRPr b="1">
              <a:solidFill>
                <a:srgbClr val="FF0000"/>
              </a:solidFill>
            </a:endParaRPr>
          </a:p>
        </p:txBody>
      </p:sp>
      <p:sp>
        <p:nvSpPr>
          <p:cNvPr id="1299" name="Google Shape;1299;p133"/>
          <p:cNvSpPr txBox="1"/>
          <p:nvPr/>
        </p:nvSpPr>
        <p:spPr>
          <a:xfrm>
            <a:off x="377100" y="0"/>
            <a:ext cx="8389800" cy="6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syz_emit_ethernet(0x65, &amp;(0x7f00001b8000)={@local={[0xaa, 0xaa, 0xaa, 0xaa, 0xaa], 0x0}, @random="de7a5db3469d", [], {{0x0, @ipv6={0x2, 0x6, "b82004", 0x2f, 0x0, 0x401, @empty={[0x0, 0x0, 0x0, 0x0, 0x0, 0x0, 0x0, 0x0, 0x0, 0x0, 0x0, 0x0, 0x0, 0x0, 0x0, 0x0]}, @loopback={0x0, 0x1}, {[], @icmpv6=@echo_request={0x80, 0x0, 0x0, 0x8b9e6c1, 0x9, "6882f1cb</a:t>
            </a:r>
            <a:r>
              <a:rPr lang="en" b="1">
                <a:solidFill>
                  <a:srgbClr val="FF0000"/>
                </a:solidFill>
              </a:rPr>
              <a:t>00</a:t>
            </a:r>
            <a:r>
              <a:rPr lang="en"/>
              <a:t>9c0b9121fb2c6153d05b4b85334c8bfcc74345133dd38a7c2a15abbc30f3029c0841"}}}}}})</a:t>
            </a:r>
            <a:endParaRPr/>
          </a:p>
          <a:p>
            <a:pPr marL="0" lvl="0" indent="0" algn="l" rtl="0">
              <a:spcBef>
                <a:spcPts val="0"/>
              </a:spcBef>
              <a:spcAft>
                <a:spcPts val="0"/>
              </a:spcAft>
              <a:buNone/>
            </a:pPr>
            <a:endParaRPr/>
          </a:p>
        </p:txBody>
      </p:sp>
      <p:pic>
        <p:nvPicPr>
          <p:cNvPr id="1300" name="Google Shape;1300;p133"/>
          <p:cNvPicPr preferRelativeResize="0"/>
          <p:nvPr/>
        </p:nvPicPr>
        <p:blipFill>
          <a:blip r:embed="rId5">
            <a:alphaModFix/>
          </a:blip>
          <a:stretch>
            <a:fillRect/>
          </a:stretch>
        </p:blipFill>
        <p:spPr>
          <a:xfrm>
            <a:off x="0" y="1295575"/>
            <a:ext cx="4711741" cy="698400"/>
          </a:xfrm>
          <a:prstGeom prst="rect">
            <a:avLst/>
          </a:prstGeom>
          <a:noFill/>
          <a:ln>
            <a:noFill/>
          </a:ln>
        </p:spPr>
      </p:pic>
      <p:pic>
        <p:nvPicPr>
          <p:cNvPr id="1301" name="Google Shape;1301;p133"/>
          <p:cNvPicPr preferRelativeResize="0"/>
          <p:nvPr/>
        </p:nvPicPr>
        <p:blipFill>
          <a:blip r:embed="rId6">
            <a:alphaModFix/>
          </a:blip>
          <a:stretch>
            <a:fillRect/>
          </a:stretch>
        </p:blipFill>
        <p:spPr>
          <a:xfrm>
            <a:off x="6415200" y="3945700"/>
            <a:ext cx="2417100" cy="11978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34"/>
          <p:cNvSpPr txBox="1"/>
          <p:nvPr/>
        </p:nvSpPr>
        <p:spPr>
          <a:xfrm>
            <a:off x="349250" y="-76125"/>
            <a:ext cx="8162700" cy="11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syz_emit_ethernet(0x8a, &amp;(0x7f0000004000)={@local={[0xaa, 0xaa, 0xaa, 0xaa, 0xaa], 0x0}, @remote={[0xbb, 0xbb, 0xbb, 0xbb, 0xbb], 0x0}, [], {{0x800, @ipv4={{0x5, 0x4, 0x0, 0x0, 0x7c, 0x0, 0x0, 0x0, 0x6, 0x0, @remote={0xac, 0x14, 0x0, 0xbb}, @local={0xac, 0x14, 0x0, 0xaa}, {[]}}, @tcp={{0x1, 0x0, 0x42424242, 0x42424242, 0x0, 0x0, 0x1a, 0x10, 0x0, 0x0, 0x0, {[@nop={0x1}, @sack={0x5, 0x2a, [0x3, </a:t>
            </a:r>
            <a:r>
              <a:rPr lang="en" b="1">
                <a:solidFill>
                  <a:srgbClr val="FF0000"/>
                </a:solidFill>
              </a:rPr>
              <a:t>0x4, 0x6, 0x0, 0x80000001, 0xffffffffffffffe1</a:t>
            </a:r>
            <a:r>
              <a:rPr lang="en"/>
              <a:t>, 0x100, 0x90, 0x0, 0x7ff]}, @md5sig={0x13, 0x12, "ad1042d1e954c7020c94474988b69c51"}, @fastopen={0x22, 0x2, ""}, @sack={0x5, 0x12, [0x2, 0x8000, 0x9, 0x3]}, @window={0x3, 0x3, 0x40}]}}, {""}}}}}})</a:t>
            </a:r>
            <a:endParaRPr/>
          </a:p>
          <a:p>
            <a:pPr marL="0" lvl="0" indent="0" algn="l" rtl="0">
              <a:spcBef>
                <a:spcPts val="0"/>
              </a:spcBef>
              <a:spcAft>
                <a:spcPts val="0"/>
              </a:spcAft>
              <a:buNone/>
            </a:pPr>
            <a:endParaRPr/>
          </a:p>
        </p:txBody>
      </p:sp>
      <p:pic>
        <p:nvPicPr>
          <p:cNvPr id="1307" name="Google Shape;1307;p134"/>
          <p:cNvPicPr preferRelativeResize="0"/>
          <p:nvPr/>
        </p:nvPicPr>
        <p:blipFill>
          <a:blip r:embed="rId3">
            <a:alphaModFix/>
          </a:blip>
          <a:stretch>
            <a:fillRect/>
          </a:stretch>
        </p:blipFill>
        <p:spPr>
          <a:xfrm>
            <a:off x="612075" y="1499650"/>
            <a:ext cx="3681150" cy="1514399"/>
          </a:xfrm>
          <a:prstGeom prst="rect">
            <a:avLst/>
          </a:prstGeom>
          <a:noFill/>
          <a:ln>
            <a:noFill/>
          </a:ln>
        </p:spPr>
      </p:pic>
      <p:pic>
        <p:nvPicPr>
          <p:cNvPr id="1308" name="Google Shape;1308;p134"/>
          <p:cNvPicPr preferRelativeResize="0"/>
          <p:nvPr/>
        </p:nvPicPr>
        <p:blipFill>
          <a:blip r:embed="rId4">
            <a:alphaModFix/>
          </a:blip>
          <a:stretch>
            <a:fillRect/>
          </a:stretch>
        </p:blipFill>
        <p:spPr>
          <a:xfrm>
            <a:off x="4434850" y="1568500"/>
            <a:ext cx="4507574" cy="2837399"/>
          </a:xfrm>
          <a:prstGeom prst="rect">
            <a:avLst/>
          </a:prstGeom>
          <a:noFill/>
          <a:ln>
            <a:noFill/>
          </a:ln>
        </p:spPr>
      </p:pic>
      <p:pic>
        <p:nvPicPr>
          <p:cNvPr id="1309" name="Google Shape;1309;p134"/>
          <p:cNvPicPr preferRelativeResize="0"/>
          <p:nvPr/>
        </p:nvPicPr>
        <p:blipFill>
          <a:blip r:embed="rId5">
            <a:alphaModFix/>
          </a:blip>
          <a:stretch>
            <a:fillRect/>
          </a:stretch>
        </p:blipFill>
        <p:spPr>
          <a:xfrm>
            <a:off x="978450" y="3057525"/>
            <a:ext cx="3183225" cy="2085975"/>
          </a:xfrm>
          <a:prstGeom prst="rect">
            <a:avLst/>
          </a:prstGeom>
          <a:noFill/>
          <a:ln>
            <a:noFill/>
          </a:ln>
        </p:spPr>
      </p:pic>
      <p:sp>
        <p:nvSpPr>
          <p:cNvPr id="1310" name="Google Shape;1310;p134"/>
          <p:cNvSpPr txBox="1"/>
          <p:nvPr/>
        </p:nvSpPr>
        <p:spPr>
          <a:xfrm>
            <a:off x="4779625" y="4582925"/>
            <a:ext cx="4022400" cy="47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Times New Roman"/>
                <a:ea typeface="Times New Roman"/>
                <a:cs typeface="Times New Roman"/>
                <a:sym typeface="Times New Roman"/>
              </a:rPr>
              <a:t>BUG: unable to handle kernel paging request in skb_release_data</a:t>
            </a:r>
            <a:endParaRPr b="1"/>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a:t>
            </a:r>
            <a:endParaRPr/>
          </a:p>
        </p:txBody>
      </p:sp>
      <p:sp>
        <p:nvSpPr>
          <p:cNvPr id="1316" name="Google Shape;1316;p1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No poc.</a:t>
            </a:r>
            <a:endParaRPr>
              <a:solidFill>
                <a:srgbClr val="000000"/>
              </a:solidFill>
            </a:endParaRPr>
          </a:p>
          <a:p>
            <a:pPr marL="0" lvl="0" indent="0" algn="l" rtl="0">
              <a:spcBef>
                <a:spcPts val="1600"/>
              </a:spcBef>
              <a:spcAft>
                <a:spcPts val="0"/>
              </a:spcAft>
              <a:buNone/>
            </a:pPr>
            <a:r>
              <a:rPr lang="en">
                <a:solidFill>
                  <a:srgbClr val="000000"/>
                </a:solidFill>
              </a:rPr>
              <a:t>Potential situation:</a:t>
            </a:r>
            <a:endParaRPr>
              <a:solidFill>
                <a:srgbClr val="000000"/>
              </a:solidFill>
            </a:endParaRPr>
          </a:p>
          <a:p>
            <a:pPr marL="0" lvl="0" indent="0" algn="l" rtl="0">
              <a:spcBef>
                <a:spcPts val="1600"/>
              </a:spcBef>
              <a:spcAft>
                <a:spcPts val="0"/>
              </a:spcAft>
              <a:buNone/>
            </a:pPr>
            <a:r>
              <a:rPr lang="en">
                <a:solidFill>
                  <a:srgbClr val="000000"/>
                </a:solidFill>
              </a:rPr>
              <a:t>nr_frags is very big(0xff),</a:t>
            </a:r>
            <a:endParaRPr>
              <a:solidFill>
                <a:srgbClr val="000000"/>
              </a:solidFill>
            </a:endParaRPr>
          </a:p>
          <a:p>
            <a:pPr marL="0" lvl="0" indent="0" algn="l" rtl="0">
              <a:spcBef>
                <a:spcPts val="1600"/>
              </a:spcBef>
              <a:spcAft>
                <a:spcPts val="0"/>
              </a:spcAft>
              <a:buNone/>
            </a:pPr>
            <a:r>
              <a:rPr lang="en">
                <a:solidFill>
                  <a:srgbClr val="000000"/>
                </a:solidFill>
              </a:rPr>
              <a:t>In line 568, it may</a:t>
            </a:r>
            <a:endParaRPr>
              <a:solidFill>
                <a:srgbClr val="000000"/>
              </a:solidFill>
            </a:endParaRPr>
          </a:p>
          <a:p>
            <a:pPr marL="0" lvl="0" indent="0" algn="l" rtl="0">
              <a:spcBef>
                <a:spcPts val="1600"/>
              </a:spcBef>
              <a:spcAft>
                <a:spcPts val="0"/>
              </a:spcAft>
              <a:buNone/>
            </a:pPr>
            <a:r>
              <a:rPr lang="en">
                <a:solidFill>
                  <a:srgbClr val="000000"/>
                </a:solidFill>
              </a:rPr>
              <a:t>Access to the adjacent</a:t>
            </a:r>
            <a:endParaRPr>
              <a:solidFill>
                <a:srgbClr val="000000"/>
              </a:solidFill>
            </a:endParaRPr>
          </a:p>
          <a:p>
            <a:pPr marL="0" lvl="0" indent="0" algn="l" rtl="0">
              <a:spcBef>
                <a:spcPts val="1600"/>
              </a:spcBef>
              <a:spcAft>
                <a:spcPts val="1600"/>
              </a:spcAft>
              <a:buNone/>
            </a:pPr>
            <a:r>
              <a:rPr lang="en">
                <a:solidFill>
                  <a:srgbClr val="000000"/>
                </a:solidFill>
              </a:rPr>
              <a:t>Red zone. </a:t>
            </a:r>
            <a:endParaRPr>
              <a:solidFill>
                <a:srgbClr val="000000"/>
              </a:solidFill>
            </a:endParaRPr>
          </a:p>
        </p:txBody>
      </p:sp>
      <p:pic>
        <p:nvPicPr>
          <p:cNvPr id="1317" name="Google Shape;1317;p135"/>
          <p:cNvPicPr preferRelativeResize="0"/>
          <p:nvPr/>
        </p:nvPicPr>
        <p:blipFill>
          <a:blip r:embed="rId3">
            <a:alphaModFix/>
          </a:blip>
          <a:stretch>
            <a:fillRect/>
          </a:stretch>
        </p:blipFill>
        <p:spPr>
          <a:xfrm>
            <a:off x="3122325" y="713950"/>
            <a:ext cx="5630399" cy="36896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sites using struct </a:t>
            </a:r>
            <a:r>
              <a:rPr lang="en" b="1"/>
              <a:t>skb_shared_info</a:t>
            </a:r>
            <a:r>
              <a:rPr lang="en"/>
              <a:t> </a:t>
            </a:r>
            <a:endParaRPr/>
          </a:p>
        </p:txBody>
      </p:sp>
      <p:sp>
        <p:nvSpPr>
          <p:cNvPr id="1323" name="Google Shape;1323;p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24" name="Google Shape;1324;p136"/>
          <p:cNvPicPr preferRelativeResize="0"/>
          <p:nvPr/>
        </p:nvPicPr>
        <p:blipFill>
          <a:blip r:embed="rId3">
            <a:alphaModFix/>
          </a:blip>
          <a:stretch>
            <a:fillRect/>
          </a:stretch>
        </p:blipFill>
        <p:spPr>
          <a:xfrm>
            <a:off x="590599" y="1152475"/>
            <a:ext cx="3264576" cy="3866125"/>
          </a:xfrm>
          <a:prstGeom prst="rect">
            <a:avLst/>
          </a:prstGeom>
          <a:noFill/>
          <a:ln>
            <a:noFill/>
          </a:ln>
        </p:spPr>
      </p:pic>
      <p:sp>
        <p:nvSpPr>
          <p:cNvPr id="1325" name="Google Shape;1325;p136"/>
          <p:cNvSpPr/>
          <p:nvPr/>
        </p:nvSpPr>
        <p:spPr>
          <a:xfrm>
            <a:off x="3048725" y="4362475"/>
            <a:ext cx="560400" cy="206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6"/>
          <p:cNvSpPr/>
          <p:nvPr/>
        </p:nvSpPr>
        <p:spPr>
          <a:xfrm>
            <a:off x="3781375" y="2571750"/>
            <a:ext cx="560400" cy="206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6"/>
          <p:cNvSpPr/>
          <p:nvPr/>
        </p:nvSpPr>
        <p:spPr>
          <a:xfrm>
            <a:off x="3048725" y="1366975"/>
            <a:ext cx="560400" cy="2064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a:t>
            </a:r>
            <a:endParaRPr/>
          </a:p>
        </p:txBody>
      </p:sp>
      <p:pic>
        <p:nvPicPr>
          <p:cNvPr id="1333" name="Google Shape;1333;p137"/>
          <p:cNvPicPr preferRelativeResize="0"/>
          <p:nvPr/>
        </p:nvPicPr>
        <p:blipFill>
          <a:blip r:embed="rId3">
            <a:alphaModFix/>
          </a:blip>
          <a:stretch>
            <a:fillRect/>
          </a:stretch>
        </p:blipFill>
        <p:spPr>
          <a:xfrm>
            <a:off x="1245975" y="1696500"/>
            <a:ext cx="5947797" cy="22669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Analysis</a:t>
            </a:r>
            <a:endParaRPr/>
          </a:p>
        </p:txBody>
      </p:sp>
      <p:sp>
        <p:nvSpPr>
          <p:cNvPr id="1339" name="Google Shape;1339;p1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Use current-&gt;task_frag as the page_frag.</a:t>
            </a:r>
            <a:endParaRPr>
              <a:solidFill>
                <a:srgbClr val="000000"/>
              </a:solidFill>
            </a:endParaRPr>
          </a:p>
          <a:p>
            <a:pPr marL="0" lvl="0" indent="0" algn="l" rtl="0">
              <a:spcBef>
                <a:spcPts val="1600"/>
              </a:spcBef>
              <a:spcAft>
                <a:spcPts val="0"/>
              </a:spcAft>
              <a:buNone/>
            </a:pPr>
            <a:r>
              <a:rPr lang="en">
                <a:solidFill>
                  <a:srgbClr val="000000"/>
                </a:solidFill>
              </a:rPr>
              <a:t>For each thread, they have their own page_frag.</a:t>
            </a:r>
            <a:endParaRPr>
              <a:solidFill>
                <a:srgbClr val="000000"/>
              </a:solidFill>
            </a:endParaRPr>
          </a:p>
          <a:p>
            <a:pPr marL="0" lvl="0" indent="0" algn="l" rtl="0">
              <a:spcBef>
                <a:spcPts val="1600"/>
              </a:spcBef>
              <a:spcAft>
                <a:spcPts val="1600"/>
              </a:spcAft>
              <a:buNone/>
            </a:pPr>
            <a:r>
              <a:rPr lang="en">
                <a:solidFill>
                  <a:srgbClr val="000000"/>
                </a:solidFill>
              </a:rPr>
              <a:t>But the page_frag in the thread space can be accessed in other place since there do not have any locks. The atomic operation is still broken.</a:t>
            </a:r>
            <a:endParaRPr>
              <a:solidFill>
                <a:srgbClr val="000000"/>
              </a:solidFill>
            </a:endParaRPr>
          </a:p>
        </p:txBody>
      </p:sp>
      <p:pic>
        <p:nvPicPr>
          <p:cNvPr id="1340" name="Google Shape;1340;p138"/>
          <p:cNvPicPr preferRelativeResize="0"/>
          <p:nvPr/>
        </p:nvPicPr>
        <p:blipFill>
          <a:blip r:embed="rId3">
            <a:alphaModFix/>
          </a:blip>
          <a:stretch>
            <a:fillRect/>
          </a:stretch>
        </p:blipFill>
        <p:spPr>
          <a:xfrm>
            <a:off x="226200" y="3093429"/>
            <a:ext cx="5957576" cy="1858625"/>
          </a:xfrm>
          <a:prstGeom prst="rect">
            <a:avLst/>
          </a:prstGeom>
          <a:noFill/>
          <a:ln>
            <a:noFill/>
          </a:ln>
        </p:spPr>
      </p:pic>
      <p:sp>
        <p:nvSpPr>
          <p:cNvPr id="1341" name="Google Shape;1341;p138"/>
          <p:cNvSpPr txBox="1"/>
          <p:nvPr/>
        </p:nvSpPr>
        <p:spPr>
          <a:xfrm>
            <a:off x="6490850" y="3117575"/>
            <a:ext cx="2409600" cy="17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r>
              <a:rPr lang="en" b="1"/>
              <a:t>Memory overlapping is still possible!</a:t>
            </a:r>
            <a:endParaRPr b="1"/>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#81e98370</a:t>
            </a:r>
            <a:endParaRPr dirty="0"/>
          </a:p>
        </p:txBody>
      </p:sp>
      <p:graphicFrame>
        <p:nvGraphicFramePr>
          <p:cNvPr id="1347" name="Google Shape;1347;p139"/>
          <p:cNvGraphicFramePr/>
          <p:nvPr/>
        </p:nvGraphicFramePr>
        <p:xfrm>
          <a:off x="1440075" y="2036650"/>
          <a:ext cx="5229225" cy="752670"/>
        </p:xfrm>
        <a:graphic>
          <a:graphicData uri="http://schemas.openxmlformats.org/drawingml/2006/table">
            <a:tbl>
              <a:tblPr>
                <a:noFill/>
                <a:tableStyleId>{90451CF9-6E87-49CF-A4E6-B44C3E17D55F}</a:tableStyleId>
              </a:tblPr>
              <a:tblGrid>
                <a:gridCol w="52292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KMSAN: uninit-value in sctp_sendmsg</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KMSAN: uninit-value in sctp_do_bind</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348" name="Google Shape;1348;p139"/>
          <p:cNvSpPr txBox="1"/>
          <p:nvPr/>
        </p:nvSpPr>
        <p:spPr>
          <a:xfrm>
            <a:off x="0" y="4816200"/>
            <a:ext cx="8520600" cy="32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u="sng">
                <a:solidFill>
                  <a:schemeClr val="hlink"/>
                </a:solidFill>
                <a:hlinkClick r:id="rId5"/>
              </a:rPr>
              <a:t>https://git.kernel.org/pub/scm/linux/kernel/git/torvalds/linux.git/commit/?id=81e98370293afcb58340ce8bd71af7b97f925c26</a:t>
            </a:r>
            <a:endParaRPr sz="12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354" name="Google Shape;1354;p140"/>
          <p:cNvPicPr preferRelativeResize="0"/>
          <p:nvPr/>
        </p:nvPicPr>
        <p:blipFill>
          <a:blip r:embed="rId3">
            <a:alphaModFix/>
          </a:blip>
          <a:stretch>
            <a:fillRect/>
          </a:stretch>
        </p:blipFill>
        <p:spPr>
          <a:xfrm>
            <a:off x="111425" y="1017725"/>
            <a:ext cx="4217650" cy="1823525"/>
          </a:xfrm>
          <a:prstGeom prst="rect">
            <a:avLst/>
          </a:prstGeom>
          <a:noFill/>
          <a:ln>
            <a:noFill/>
          </a:ln>
        </p:spPr>
      </p:pic>
      <p:sp>
        <p:nvSpPr>
          <p:cNvPr id="1355" name="Google Shape;1355;p140"/>
          <p:cNvSpPr txBox="1"/>
          <p:nvPr/>
        </p:nvSpPr>
        <p:spPr>
          <a:xfrm>
            <a:off x="4405275" y="944850"/>
            <a:ext cx="3877500" cy="27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#define sockaddr_storage __kernel_sockaddr_storage</a:t>
            </a:r>
            <a:endParaRPr sz="1200"/>
          </a:p>
        </p:txBody>
      </p:sp>
      <p:pic>
        <p:nvPicPr>
          <p:cNvPr id="1356" name="Google Shape;1356;p140"/>
          <p:cNvPicPr preferRelativeResize="0"/>
          <p:nvPr/>
        </p:nvPicPr>
        <p:blipFill>
          <a:blip r:embed="rId4">
            <a:alphaModFix/>
          </a:blip>
          <a:stretch>
            <a:fillRect/>
          </a:stretch>
        </p:blipFill>
        <p:spPr>
          <a:xfrm>
            <a:off x="4329075" y="1196398"/>
            <a:ext cx="4713350" cy="1644850"/>
          </a:xfrm>
          <a:prstGeom prst="rect">
            <a:avLst/>
          </a:prstGeom>
          <a:noFill/>
          <a:ln>
            <a:noFill/>
          </a:ln>
        </p:spPr>
      </p:pic>
      <p:sp>
        <p:nvSpPr>
          <p:cNvPr id="1357" name="Google Shape;1357;p140"/>
          <p:cNvSpPr/>
          <p:nvPr/>
        </p:nvSpPr>
        <p:spPr>
          <a:xfrm>
            <a:off x="5660025" y="1156750"/>
            <a:ext cx="349200" cy="1965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0"/>
          <p:cNvSpPr/>
          <p:nvPr/>
        </p:nvSpPr>
        <p:spPr>
          <a:xfrm>
            <a:off x="167325" y="1221150"/>
            <a:ext cx="1797000" cy="234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9" name="Google Shape;1359;p140"/>
          <p:cNvCxnSpPr>
            <a:stCxn id="1358" idx="3"/>
            <a:endCxn id="1355" idx="1"/>
          </p:cNvCxnSpPr>
          <p:nvPr/>
        </p:nvCxnSpPr>
        <p:spPr>
          <a:xfrm rot="10800000" flipH="1">
            <a:off x="1964325" y="1083150"/>
            <a:ext cx="2441100" cy="255000"/>
          </a:xfrm>
          <a:prstGeom prst="straightConnector1">
            <a:avLst/>
          </a:prstGeom>
          <a:noFill/>
          <a:ln w="9525" cap="flat" cmpd="sng">
            <a:solidFill>
              <a:srgbClr val="FF0000"/>
            </a:solidFill>
            <a:prstDash val="solid"/>
            <a:round/>
            <a:headEnd type="none" w="med" len="med"/>
            <a:tailEnd type="triangle" w="med" len="med"/>
          </a:ln>
        </p:spPr>
      </p:cxnSp>
      <p:cxnSp>
        <p:nvCxnSpPr>
          <p:cNvPr id="1360" name="Google Shape;1360;p140"/>
          <p:cNvCxnSpPr/>
          <p:nvPr/>
        </p:nvCxnSpPr>
        <p:spPr>
          <a:xfrm flipH="1">
            <a:off x="6482050" y="1127650"/>
            <a:ext cx="633000" cy="894900"/>
          </a:xfrm>
          <a:prstGeom prst="straightConnector1">
            <a:avLst/>
          </a:prstGeom>
          <a:noFill/>
          <a:ln w="9525" cap="flat" cmpd="sng">
            <a:solidFill>
              <a:srgbClr val="FF0000"/>
            </a:solidFill>
            <a:prstDash val="solid"/>
            <a:round/>
            <a:headEnd type="none" w="med" len="med"/>
            <a:tailEnd type="triangle" w="med" len="med"/>
          </a:ln>
        </p:spPr>
      </p:cxnSp>
      <p:pic>
        <p:nvPicPr>
          <p:cNvPr id="1361" name="Google Shape;1361;p140"/>
          <p:cNvPicPr preferRelativeResize="0"/>
          <p:nvPr/>
        </p:nvPicPr>
        <p:blipFill>
          <a:blip r:embed="rId5">
            <a:alphaModFix/>
          </a:blip>
          <a:stretch>
            <a:fillRect/>
          </a:stretch>
        </p:blipFill>
        <p:spPr>
          <a:xfrm>
            <a:off x="152400" y="2993650"/>
            <a:ext cx="4217649" cy="1386009"/>
          </a:xfrm>
          <a:prstGeom prst="rect">
            <a:avLst/>
          </a:prstGeom>
          <a:noFill/>
          <a:ln>
            <a:noFill/>
          </a:ln>
        </p:spPr>
      </p:pic>
      <p:cxnSp>
        <p:nvCxnSpPr>
          <p:cNvPr id="1362" name="Google Shape;1362;p140"/>
          <p:cNvCxnSpPr/>
          <p:nvPr/>
        </p:nvCxnSpPr>
        <p:spPr>
          <a:xfrm flipH="1">
            <a:off x="1280350" y="2597225"/>
            <a:ext cx="21900" cy="567600"/>
          </a:xfrm>
          <a:prstGeom prst="straightConnector1">
            <a:avLst/>
          </a:prstGeom>
          <a:noFill/>
          <a:ln w="9525" cap="flat" cmpd="sng">
            <a:solidFill>
              <a:srgbClr val="FF0000"/>
            </a:solidFill>
            <a:prstDash val="solid"/>
            <a:round/>
            <a:headEnd type="none" w="med" len="med"/>
            <a:tailEnd type="triangle" w="med" len="med"/>
          </a:ln>
        </p:spPr>
      </p:cxnSp>
      <p:sp>
        <p:nvSpPr>
          <p:cNvPr id="1363" name="Google Shape;1363;p140"/>
          <p:cNvSpPr/>
          <p:nvPr/>
        </p:nvSpPr>
        <p:spPr>
          <a:xfrm>
            <a:off x="305550" y="1876975"/>
            <a:ext cx="2880900" cy="234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4" name="Google Shape;1364;p140"/>
          <p:cNvPicPr preferRelativeResize="0"/>
          <p:nvPr/>
        </p:nvPicPr>
        <p:blipFill>
          <a:blip r:embed="rId6">
            <a:alphaModFix/>
          </a:blip>
          <a:stretch>
            <a:fillRect/>
          </a:stretch>
        </p:blipFill>
        <p:spPr>
          <a:xfrm>
            <a:off x="4370050" y="2993650"/>
            <a:ext cx="2440800" cy="813600"/>
          </a:xfrm>
          <a:prstGeom prst="rect">
            <a:avLst/>
          </a:prstGeom>
          <a:noFill/>
          <a:ln>
            <a:noFill/>
          </a:ln>
        </p:spPr>
      </p:pic>
      <p:pic>
        <p:nvPicPr>
          <p:cNvPr id="1365" name="Google Shape;1365;p140"/>
          <p:cNvPicPr preferRelativeResize="0"/>
          <p:nvPr/>
        </p:nvPicPr>
        <p:blipFill>
          <a:blip r:embed="rId7">
            <a:alphaModFix/>
          </a:blip>
          <a:stretch>
            <a:fillRect/>
          </a:stretch>
        </p:blipFill>
        <p:spPr>
          <a:xfrm>
            <a:off x="4370050" y="3807250"/>
            <a:ext cx="4773950" cy="1232600"/>
          </a:xfrm>
          <a:prstGeom prst="rect">
            <a:avLst/>
          </a:prstGeom>
          <a:noFill/>
          <a:ln>
            <a:noFill/>
          </a:ln>
        </p:spPr>
      </p:pic>
      <p:sp>
        <p:nvSpPr>
          <p:cNvPr id="1366" name="Google Shape;1366;p140"/>
          <p:cNvSpPr/>
          <p:nvPr/>
        </p:nvSpPr>
        <p:spPr>
          <a:xfrm>
            <a:off x="5982940" y="4495466"/>
            <a:ext cx="784200" cy="188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0"/>
          <p:cNvSpPr txBox="1"/>
          <p:nvPr/>
        </p:nvSpPr>
        <p:spPr>
          <a:xfrm>
            <a:off x="152400" y="4532050"/>
            <a:ext cx="42177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The offset of </a:t>
            </a:r>
            <a:r>
              <a:rPr lang="en">
                <a:solidFill>
                  <a:srgbClr val="FF0000"/>
                </a:solidFill>
              </a:rPr>
              <a:t>sin6_scope_id</a:t>
            </a:r>
            <a:r>
              <a:rPr lang="en"/>
              <a:t> in the struct sockaddr_in6 is 28 - 4 = 24(</a:t>
            </a:r>
            <a:r>
              <a:rPr lang="en" sz="1000">
                <a:solidFill>
                  <a:srgbClr val="008000"/>
                </a:solidFill>
                <a:highlight>
                  <a:srgbClr val="FFFFFF"/>
                </a:highlight>
                <a:latin typeface="Courier New"/>
                <a:ea typeface="Courier New"/>
                <a:cs typeface="Courier New"/>
                <a:sym typeface="Courier New"/>
              </a:rPr>
              <a:t>SIN6_LEN_RFC2133</a:t>
            </a:r>
            <a:r>
              <a:rPr lang="en"/>
              <a: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373" name="Google Shape;1373;p141"/>
          <p:cNvPicPr preferRelativeResize="0"/>
          <p:nvPr/>
        </p:nvPicPr>
        <p:blipFill>
          <a:blip r:embed="rId3">
            <a:alphaModFix/>
          </a:blip>
          <a:stretch>
            <a:fillRect/>
          </a:stretch>
        </p:blipFill>
        <p:spPr>
          <a:xfrm>
            <a:off x="971550" y="1541150"/>
            <a:ext cx="7200900" cy="2800350"/>
          </a:xfrm>
          <a:prstGeom prst="rect">
            <a:avLst/>
          </a:prstGeom>
          <a:noFill/>
          <a:ln>
            <a:noFill/>
          </a:ln>
        </p:spPr>
      </p:pic>
      <p:sp>
        <p:nvSpPr>
          <p:cNvPr id="1374" name="Google Shape;1374;p141"/>
          <p:cNvSpPr/>
          <p:nvPr/>
        </p:nvSpPr>
        <p:spPr>
          <a:xfrm>
            <a:off x="2328025" y="3171950"/>
            <a:ext cx="2379000" cy="349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44" name="Google Shape;144;p25"/>
          <p:cNvPicPr preferRelativeResize="0"/>
          <p:nvPr/>
        </p:nvPicPr>
        <p:blipFill>
          <a:blip r:embed="rId3">
            <a:alphaModFix/>
          </a:blip>
          <a:stretch>
            <a:fillRect/>
          </a:stretch>
        </p:blipFill>
        <p:spPr>
          <a:xfrm>
            <a:off x="311688" y="1152463"/>
            <a:ext cx="6924675" cy="3057525"/>
          </a:xfrm>
          <a:prstGeom prst="rect">
            <a:avLst/>
          </a:prstGeom>
          <a:noFill/>
          <a:ln>
            <a:noFill/>
          </a:ln>
        </p:spPr>
      </p:pic>
      <p:sp>
        <p:nvSpPr>
          <p:cNvPr id="145" name="Google Shape;145;p25"/>
          <p:cNvSpPr txBox="1"/>
          <p:nvPr/>
        </p:nvSpPr>
        <p:spPr>
          <a:xfrm>
            <a:off x="2422600" y="4277750"/>
            <a:ext cx="35574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50" b="1">
                <a:solidFill>
                  <a:srgbClr val="333333"/>
                </a:solidFill>
                <a:highlight>
                  <a:srgbClr val="FFFFFF"/>
                </a:highlight>
              </a:rPr>
              <a:t>put_pi_state() vs. exit_pi_state_list() races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sctp_do_bind vs sctp_sendmsg</a:t>
            </a:r>
            <a:endParaRPr/>
          </a:p>
        </p:txBody>
      </p:sp>
      <p:pic>
        <p:nvPicPr>
          <p:cNvPr id="1380" name="Google Shape;1380;p142"/>
          <p:cNvPicPr preferRelativeResize="0"/>
          <p:nvPr/>
        </p:nvPicPr>
        <p:blipFill>
          <a:blip r:embed="rId3">
            <a:alphaModFix/>
          </a:blip>
          <a:stretch>
            <a:fillRect/>
          </a:stretch>
        </p:blipFill>
        <p:spPr>
          <a:xfrm>
            <a:off x="152400" y="1808546"/>
            <a:ext cx="8679899" cy="608835"/>
          </a:xfrm>
          <a:prstGeom prst="rect">
            <a:avLst/>
          </a:prstGeom>
          <a:noFill/>
          <a:ln w="9525" cap="flat" cmpd="sng">
            <a:solidFill>
              <a:srgbClr val="FF0000"/>
            </a:solidFill>
            <a:prstDash val="solid"/>
            <a:round/>
            <a:headEnd type="none" w="sm" len="sm"/>
            <a:tailEnd type="none" w="sm" len="sm"/>
          </a:ln>
        </p:spPr>
      </p:pic>
      <p:sp>
        <p:nvSpPr>
          <p:cNvPr id="1381" name="Google Shape;1381;p142"/>
          <p:cNvSpPr txBox="1"/>
          <p:nvPr/>
        </p:nvSpPr>
        <p:spPr>
          <a:xfrm>
            <a:off x="2149800" y="4314125"/>
            <a:ext cx="46851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Different operations on the returned fd - sendto and bind</a:t>
            </a:r>
            <a:endParaRPr>
              <a:solidFill>
                <a:srgbClr val="FF0000"/>
              </a:solidFill>
            </a:endParaRPr>
          </a:p>
        </p:txBody>
      </p:sp>
      <p:pic>
        <p:nvPicPr>
          <p:cNvPr id="1382" name="Google Shape;1382;p142"/>
          <p:cNvPicPr preferRelativeResize="0"/>
          <p:nvPr/>
        </p:nvPicPr>
        <p:blipFill>
          <a:blip r:embed="rId4">
            <a:alphaModFix/>
          </a:blip>
          <a:stretch>
            <a:fillRect/>
          </a:stretch>
        </p:blipFill>
        <p:spPr>
          <a:xfrm>
            <a:off x="152400" y="1362563"/>
            <a:ext cx="8839200" cy="351406"/>
          </a:xfrm>
          <a:prstGeom prst="rect">
            <a:avLst/>
          </a:prstGeom>
          <a:noFill/>
          <a:ln w="9525" cap="flat" cmpd="sng">
            <a:solidFill>
              <a:srgbClr val="FF0000"/>
            </a:solidFill>
            <a:prstDash val="solid"/>
            <a:round/>
            <a:headEnd type="none" w="sm" len="sm"/>
            <a:tailEnd type="none" w="sm" len="sm"/>
          </a:ln>
        </p:spPr>
      </p:pic>
      <p:pic>
        <p:nvPicPr>
          <p:cNvPr id="1383" name="Google Shape;1383;p142"/>
          <p:cNvPicPr preferRelativeResize="0"/>
          <p:nvPr/>
        </p:nvPicPr>
        <p:blipFill>
          <a:blip r:embed="rId5">
            <a:alphaModFix/>
          </a:blip>
          <a:stretch>
            <a:fillRect/>
          </a:stretch>
        </p:blipFill>
        <p:spPr>
          <a:xfrm>
            <a:off x="152400" y="2621075"/>
            <a:ext cx="3810000" cy="1133475"/>
          </a:xfrm>
          <a:prstGeom prst="rect">
            <a:avLst/>
          </a:prstGeom>
          <a:noFill/>
          <a:ln>
            <a:noFill/>
          </a:ln>
        </p:spPr>
      </p:pic>
      <p:pic>
        <p:nvPicPr>
          <p:cNvPr id="1384" name="Google Shape;1384;p142"/>
          <p:cNvPicPr preferRelativeResize="0"/>
          <p:nvPr/>
        </p:nvPicPr>
        <p:blipFill>
          <a:blip r:embed="rId6">
            <a:alphaModFix/>
          </a:blip>
          <a:stretch>
            <a:fillRect/>
          </a:stretch>
        </p:blipFill>
        <p:spPr>
          <a:xfrm>
            <a:off x="4231200" y="2645448"/>
            <a:ext cx="4601100" cy="1084715"/>
          </a:xfrm>
          <a:prstGeom prst="rect">
            <a:avLst/>
          </a:prstGeom>
          <a:noFill/>
          <a:ln>
            <a:noFill/>
          </a:ln>
        </p:spPr>
      </p:pic>
      <p:sp>
        <p:nvSpPr>
          <p:cNvPr id="1385" name="Google Shape;1385;p142"/>
          <p:cNvSpPr txBox="1"/>
          <p:nvPr/>
        </p:nvSpPr>
        <p:spPr>
          <a:xfrm>
            <a:off x="165350" y="2872000"/>
            <a:ext cx="1018200" cy="21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6" name="Google Shape;1386;p142"/>
          <p:cNvSpPr txBox="1"/>
          <p:nvPr/>
        </p:nvSpPr>
        <p:spPr>
          <a:xfrm>
            <a:off x="4231200" y="2806825"/>
            <a:ext cx="1234200" cy="21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43"/>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#c3317f4d</a:t>
            </a:r>
            <a:endParaRPr/>
          </a:p>
        </p:txBody>
      </p:sp>
      <p:graphicFrame>
        <p:nvGraphicFramePr>
          <p:cNvPr id="1392" name="Google Shape;1392;p143"/>
          <p:cNvGraphicFramePr/>
          <p:nvPr/>
        </p:nvGraphicFramePr>
        <p:xfrm>
          <a:off x="2247650" y="2198400"/>
          <a:ext cx="3476625" cy="728540"/>
        </p:xfrm>
        <a:graphic>
          <a:graphicData uri="http://schemas.openxmlformats.org/drawingml/2006/table">
            <a:tbl>
              <a:tblPr>
                <a:noFill/>
                <a:tableStyleId>{90451CF9-6E87-49CF-A4E6-B44C3E17D55F}</a:tableStyleId>
              </a:tblPr>
              <a:tblGrid>
                <a:gridCol w="34766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corrupted list in tipc_nametbl_unsubscribe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tipc_sub_unsubscribe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398" name="Google Shape;1398;p144"/>
          <p:cNvSpPr txBox="1"/>
          <p:nvPr/>
        </p:nvSpPr>
        <p:spPr>
          <a:xfrm>
            <a:off x="311625" y="989800"/>
            <a:ext cx="8520600" cy="11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When </a:t>
            </a:r>
            <a:r>
              <a:rPr lang="en" b="1">
                <a:solidFill>
                  <a:srgbClr val="FF0000"/>
                </a:solidFill>
              </a:rPr>
              <a:t>tipc_service_create</a:t>
            </a:r>
            <a:r>
              <a:rPr lang="en">
                <a:solidFill>
                  <a:srgbClr val="FF0000"/>
                </a:solidFill>
              </a:rPr>
              <a:t>() failed in tipc_nametbl_subscribe(), kernel runs into “else” branch which doesn’t increment the refcount of sub-&gt;kref. </a:t>
            </a:r>
            <a:r>
              <a:rPr lang="en"/>
              <a:t>In tipc_sub_unsubscribe() (next page), the refcount is decremented causing free of sub. </a:t>
            </a:r>
            <a:endParaRPr/>
          </a:p>
        </p:txBody>
      </p:sp>
      <p:pic>
        <p:nvPicPr>
          <p:cNvPr id="1399" name="Google Shape;1399;p144"/>
          <p:cNvPicPr preferRelativeResize="0"/>
          <p:nvPr/>
        </p:nvPicPr>
        <p:blipFill>
          <a:blip r:embed="rId3">
            <a:alphaModFix/>
          </a:blip>
          <a:stretch>
            <a:fillRect/>
          </a:stretch>
        </p:blipFill>
        <p:spPr>
          <a:xfrm>
            <a:off x="195580" y="2212575"/>
            <a:ext cx="4296245" cy="2676850"/>
          </a:xfrm>
          <a:prstGeom prst="rect">
            <a:avLst/>
          </a:prstGeom>
          <a:noFill/>
          <a:ln>
            <a:noFill/>
          </a:ln>
        </p:spPr>
      </p:pic>
      <p:sp>
        <p:nvSpPr>
          <p:cNvPr id="1400" name="Google Shape;1400;p144"/>
          <p:cNvSpPr/>
          <p:nvPr/>
        </p:nvSpPr>
        <p:spPr>
          <a:xfrm>
            <a:off x="1891900" y="3771950"/>
            <a:ext cx="1593300" cy="16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Initialize the refcount</a:t>
            </a:r>
            <a:endParaRPr sz="1200">
              <a:solidFill>
                <a:srgbClr val="FF0000"/>
              </a:solidFill>
            </a:endParaRPr>
          </a:p>
        </p:txBody>
      </p:sp>
      <p:pic>
        <p:nvPicPr>
          <p:cNvPr id="1401" name="Google Shape;1401;p144"/>
          <p:cNvPicPr preferRelativeResize="0"/>
          <p:nvPr/>
        </p:nvPicPr>
        <p:blipFill>
          <a:blip r:embed="rId4">
            <a:alphaModFix/>
          </a:blip>
          <a:stretch>
            <a:fillRect/>
          </a:stretch>
        </p:blipFill>
        <p:spPr>
          <a:xfrm>
            <a:off x="4488375" y="2212575"/>
            <a:ext cx="4503226" cy="2676840"/>
          </a:xfrm>
          <a:prstGeom prst="rect">
            <a:avLst/>
          </a:prstGeom>
          <a:noFill/>
          <a:ln>
            <a:noFill/>
          </a:ln>
        </p:spPr>
      </p:pic>
      <p:sp>
        <p:nvSpPr>
          <p:cNvPr id="1402" name="Google Shape;1402;p144"/>
          <p:cNvSpPr/>
          <p:nvPr/>
        </p:nvSpPr>
        <p:spPr>
          <a:xfrm>
            <a:off x="6798775" y="3713750"/>
            <a:ext cx="1865400" cy="16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increment the refcount</a:t>
            </a:r>
            <a:endParaRPr sz="1200">
              <a:solidFill>
                <a:srgbClr val="FF0000"/>
              </a:solidFill>
            </a:endParaRPr>
          </a:p>
        </p:txBody>
      </p:sp>
      <p:sp>
        <p:nvSpPr>
          <p:cNvPr id="1403" name="Google Shape;1403;p144"/>
          <p:cNvSpPr/>
          <p:nvPr/>
        </p:nvSpPr>
        <p:spPr>
          <a:xfrm>
            <a:off x="298275" y="3775775"/>
            <a:ext cx="1542300" cy="167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4" name="Google Shape;1404;p144"/>
          <p:cNvCxnSpPr/>
          <p:nvPr/>
        </p:nvCxnSpPr>
        <p:spPr>
          <a:xfrm rot="10800000" flipH="1">
            <a:off x="2236675" y="2723900"/>
            <a:ext cx="2332500" cy="1296900"/>
          </a:xfrm>
          <a:prstGeom prst="straightConnector1">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410" name="Google Shape;1410;p145"/>
          <p:cNvPicPr preferRelativeResize="0"/>
          <p:nvPr/>
        </p:nvPicPr>
        <p:blipFill>
          <a:blip r:embed="rId3">
            <a:alphaModFix/>
          </a:blip>
          <a:stretch>
            <a:fillRect/>
          </a:stretch>
        </p:blipFill>
        <p:spPr>
          <a:xfrm>
            <a:off x="0" y="1050275"/>
            <a:ext cx="4191575" cy="1232807"/>
          </a:xfrm>
          <a:prstGeom prst="rect">
            <a:avLst/>
          </a:prstGeom>
          <a:noFill/>
          <a:ln>
            <a:noFill/>
          </a:ln>
        </p:spPr>
      </p:pic>
      <p:pic>
        <p:nvPicPr>
          <p:cNvPr id="1411" name="Google Shape;1411;p145"/>
          <p:cNvPicPr preferRelativeResize="0"/>
          <p:nvPr/>
        </p:nvPicPr>
        <p:blipFill>
          <a:blip r:embed="rId4">
            <a:alphaModFix/>
          </a:blip>
          <a:stretch>
            <a:fillRect/>
          </a:stretch>
        </p:blipFill>
        <p:spPr>
          <a:xfrm>
            <a:off x="0" y="2431774"/>
            <a:ext cx="4572001" cy="2231576"/>
          </a:xfrm>
          <a:prstGeom prst="rect">
            <a:avLst/>
          </a:prstGeom>
          <a:noFill/>
          <a:ln>
            <a:noFill/>
          </a:ln>
        </p:spPr>
      </p:pic>
      <p:pic>
        <p:nvPicPr>
          <p:cNvPr id="1412" name="Google Shape;1412;p145"/>
          <p:cNvPicPr preferRelativeResize="0"/>
          <p:nvPr/>
        </p:nvPicPr>
        <p:blipFill>
          <a:blip r:embed="rId5">
            <a:alphaModFix/>
          </a:blip>
          <a:stretch>
            <a:fillRect/>
          </a:stretch>
        </p:blipFill>
        <p:spPr>
          <a:xfrm>
            <a:off x="3717600" y="3627150"/>
            <a:ext cx="4335150" cy="1516350"/>
          </a:xfrm>
          <a:prstGeom prst="rect">
            <a:avLst/>
          </a:prstGeom>
          <a:noFill/>
          <a:ln w="9525" cap="flat" cmpd="sng">
            <a:solidFill>
              <a:srgbClr val="FF0000"/>
            </a:solidFill>
            <a:prstDash val="solid"/>
            <a:round/>
            <a:headEnd type="none" w="sm" len="sm"/>
            <a:tailEnd type="none" w="sm" len="sm"/>
          </a:ln>
        </p:spPr>
      </p:pic>
      <p:pic>
        <p:nvPicPr>
          <p:cNvPr id="1413" name="Google Shape;1413;p145"/>
          <p:cNvPicPr preferRelativeResize="0"/>
          <p:nvPr/>
        </p:nvPicPr>
        <p:blipFill>
          <a:blip r:embed="rId6">
            <a:alphaModFix/>
          </a:blip>
          <a:stretch>
            <a:fillRect/>
          </a:stretch>
        </p:blipFill>
        <p:spPr>
          <a:xfrm>
            <a:off x="4191575" y="1017725"/>
            <a:ext cx="4952425" cy="1411389"/>
          </a:xfrm>
          <a:prstGeom prst="rect">
            <a:avLst/>
          </a:prstGeom>
          <a:noFill/>
          <a:ln>
            <a:noFill/>
          </a:ln>
        </p:spPr>
      </p:pic>
      <p:cxnSp>
        <p:nvCxnSpPr>
          <p:cNvPr id="1414" name="Google Shape;1414;p145"/>
          <p:cNvCxnSpPr>
            <a:endCxn id="1412" idx="1"/>
          </p:cNvCxnSpPr>
          <p:nvPr/>
        </p:nvCxnSpPr>
        <p:spPr>
          <a:xfrm rot="10800000" flipH="1">
            <a:off x="2262600" y="4385325"/>
            <a:ext cx="1455000" cy="88800"/>
          </a:xfrm>
          <a:prstGeom prst="straightConnector1">
            <a:avLst/>
          </a:prstGeom>
          <a:noFill/>
          <a:ln w="9525" cap="flat" cmpd="sng">
            <a:solidFill>
              <a:srgbClr val="FF0000"/>
            </a:solidFill>
            <a:prstDash val="solid"/>
            <a:round/>
            <a:headEnd type="none" w="med" len="med"/>
            <a:tailEnd type="triangle" w="med" len="med"/>
          </a:ln>
        </p:spPr>
      </p:cxnSp>
      <p:cxnSp>
        <p:nvCxnSpPr>
          <p:cNvPr id="1415" name="Google Shape;1415;p145"/>
          <p:cNvCxnSpPr>
            <a:stCxn id="1412" idx="0"/>
          </p:cNvCxnSpPr>
          <p:nvPr/>
        </p:nvCxnSpPr>
        <p:spPr>
          <a:xfrm rot="10800000" flipH="1">
            <a:off x="5885175" y="1993350"/>
            <a:ext cx="807900" cy="1633800"/>
          </a:xfrm>
          <a:prstGeom prst="straightConnector1">
            <a:avLst/>
          </a:prstGeom>
          <a:noFill/>
          <a:ln w="9525" cap="flat" cmpd="sng">
            <a:solidFill>
              <a:srgbClr val="FF0000"/>
            </a:solidFill>
            <a:prstDash val="solid"/>
            <a:round/>
            <a:headEnd type="none" w="med" len="med"/>
            <a:tailEnd type="triangle" w="med" len="med"/>
          </a:ln>
        </p:spPr>
      </p:cxnSp>
      <p:cxnSp>
        <p:nvCxnSpPr>
          <p:cNvPr id="1416" name="Google Shape;1416;p145"/>
          <p:cNvCxnSpPr/>
          <p:nvPr/>
        </p:nvCxnSpPr>
        <p:spPr>
          <a:xfrm flipH="1">
            <a:off x="945850" y="1498675"/>
            <a:ext cx="7200" cy="12876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KASAN:UAF</a:t>
            </a:r>
            <a:endParaRPr/>
          </a:p>
        </p:txBody>
      </p:sp>
      <p:pic>
        <p:nvPicPr>
          <p:cNvPr id="1422" name="Google Shape;1422;p146"/>
          <p:cNvPicPr preferRelativeResize="0"/>
          <p:nvPr/>
        </p:nvPicPr>
        <p:blipFill>
          <a:blip r:embed="rId3">
            <a:alphaModFix/>
          </a:blip>
          <a:stretch>
            <a:fillRect/>
          </a:stretch>
        </p:blipFill>
        <p:spPr>
          <a:xfrm>
            <a:off x="311700" y="1162850"/>
            <a:ext cx="4895850" cy="1447800"/>
          </a:xfrm>
          <a:prstGeom prst="rect">
            <a:avLst/>
          </a:prstGeom>
          <a:noFill/>
          <a:ln>
            <a:noFill/>
          </a:ln>
        </p:spPr>
      </p:pic>
      <p:pic>
        <p:nvPicPr>
          <p:cNvPr id="1423" name="Google Shape;1423;p146"/>
          <p:cNvPicPr preferRelativeResize="0"/>
          <p:nvPr/>
        </p:nvPicPr>
        <p:blipFill>
          <a:blip r:embed="rId4">
            <a:alphaModFix/>
          </a:blip>
          <a:stretch>
            <a:fillRect/>
          </a:stretch>
        </p:blipFill>
        <p:spPr>
          <a:xfrm>
            <a:off x="311700" y="2755775"/>
            <a:ext cx="4464261" cy="2228050"/>
          </a:xfrm>
          <a:prstGeom prst="rect">
            <a:avLst/>
          </a:prstGeom>
          <a:noFill/>
          <a:ln>
            <a:noFill/>
          </a:ln>
        </p:spPr>
      </p:pic>
      <p:sp>
        <p:nvSpPr>
          <p:cNvPr id="1424" name="Google Shape;1424;p146"/>
          <p:cNvSpPr txBox="1"/>
          <p:nvPr/>
        </p:nvSpPr>
        <p:spPr>
          <a:xfrm>
            <a:off x="465600" y="4787025"/>
            <a:ext cx="1440600" cy="196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425" name="Google Shape;1425;p146"/>
          <p:cNvCxnSpPr/>
          <p:nvPr/>
        </p:nvCxnSpPr>
        <p:spPr>
          <a:xfrm flipH="1">
            <a:off x="581850" y="1746025"/>
            <a:ext cx="14700" cy="3012000"/>
          </a:xfrm>
          <a:prstGeom prst="straightConnector1">
            <a:avLst/>
          </a:prstGeom>
          <a:noFill/>
          <a:ln w="9525" cap="flat" cmpd="sng">
            <a:solidFill>
              <a:srgbClr val="FF0000"/>
            </a:solidFill>
            <a:prstDash val="solid"/>
            <a:round/>
            <a:headEnd type="none" w="med" len="med"/>
            <a:tailEnd type="triangle" w="med" len="med"/>
          </a:ln>
        </p:spPr>
      </p:cxnSp>
      <p:cxnSp>
        <p:nvCxnSpPr>
          <p:cNvPr id="1426" name="Google Shape;1426;p146"/>
          <p:cNvCxnSpPr/>
          <p:nvPr/>
        </p:nvCxnSpPr>
        <p:spPr>
          <a:xfrm rot="10800000" flipH="1">
            <a:off x="1003975" y="1884150"/>
            <a:ext cx="51000" cy="29247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 </a:t>
            </a:r>
            <a:endParaRPr/>
          </a:p>
        </p:txBody>
      </p:sp>
      <p:pic>
        <p:nvPicPr>
          <p:cNvPr id="1432" name="Google Shape;1432;p147"/>
          <p:cNvPicPr preferRelativeResize="0"/>
          <p:nvPr/>
        </p:nvPicPr>
        <p:blipFill>
          <a:blip r:embed="rId3">
            <a:alphaModFix/>
          </a:blip>
          <a:stretch>
            <a:fillRect/>
          </a:stretch>
        </p:blipFill>
        <p:spPr>
          <a:xfrm>
            <a:off x="235500" y="1181100"/>
            <a:ext cx="4599000" cy="1314000"/>
          </a:xfrm>
          <a:prstGeom prst="rect">
            <a:avLst/>
          </a:prstGeom>
          <a:noFill/>
          <a:ln w="9525" cap="flat" cmpd="sng">
            <a:solidFill>
              <a:srgbClr val="FF0000"/>
            </a:solidFill>
            <a:prstDash val="solid"/>
            <a:round/>
            <a:headEnd type="none" w="sm" len="sm"/>
            <a:tailEnd type="none" w="sm" len="sm"/>
          </a:ln>
        </p:spPr>
      </p:pic>
      <p:pic>
        <p:nvPicPr>
          <p:cNvPr id="1433" name="Google Shape;1433;p147"/>
          <p:cNvPicPr preferRelativeResize="0"/>
          <p:nvPr/>
        </p:nvPicPr>
        <p:blipFill>
          <a:blip r:embed="rId4">
            <a:alphaModFix/>
          </a:blip>
          <a:stretch>
            <a:fillRect/>
          </a:stretch>
        </p:blipFill>
        <p:spPr>
          <a:xfrm>
            <a:off x="4881600" y="1181100"/>
            <a:ext cx="4152399" cy="3193575"/>
          </a:xfrm>
          <a:prstGeom prst="rect">
            <a:avLst/>
          </a:prstGeom>
          <a:noFill/>
          <a:ln w="9525" cap="flat" cmpd="sng">
            <a:solidFill>
              <a:srgbClr val="FF0000"/>
            </a:solidFill>
            <a:prstDash val="solid"/>
            <a:round/>
            <a:headEnd type="none" w="sm" len="sm"/>
            <a:tailEnd type="none" w="sm" len="sm"/>
          </a:ln>
        </p:spPr>
      </p:pic>
      <p:sp>
        <p:nvSpPr>
          <p:cNvPr id="1434" name="Google Shape;1434;p147"/>
          <p:cNvSpPr txBox="1"/>
          <p:nvPr/>
        </p:nvSpPr>
        <p:spPr>
          <a:xfrm>
            <a:off x="4466925" y="4437825"/>
            <a:ext cx="4365300"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Random value in the nameseq_list field when the allocation failed in the tipc_nametbl_subscribe</a:t>
            </a:r>
            <a:endParaRPr/>
          </a:p>
        </p:txBody>
      </p:sp>
      <p:cxnSp>
        <p:nvCxnSpPr>
          <p:cNvPr id="1435" name="Google Shape;1435;p147"/>
          <p:cNvCxnSpPr/>
          <p:nvPr/>
        </p:nvCxnSpPr>
        <p:spPr>
          <a:xfrm rot="10800000" flipH="1">
            <a:off x="2960975" y="1280500"/>
            <a:ext cx="1942500" cy="327300"/>
          </a:xfrm>
          <a:prstGeom prst="straightConnector1">
            <a:avLst/>
          </a:prstGeom>
          <a:noFill/>
          <a:ln w="9525" cap="flat" cmpd="sng">
            <a:solidFill>
              <a:srgbClr val="FF0000"/>
            </a:solidFill>
            <a:prstDash val="solid"/>
            <a:round/>
            <a:headEnd type="none" w="med" len="med"/>
            <a:tailEnd type="stealth" w="med" len="med"/>
          </a:ln>
        </p:spPr>
      </p:cxnSp>
      <p:sp>
        <p:nvSpPr>
          <p:cNvPr id="1436" name="Google Shape;1436;p147"/>
          <p:cNvSpPr/>
          <p:nvPr/>
        </p:nvSpPr>
        <p:spPr>
          <a:xfrm>
            <a:off x="5150775" y="2604500"/>
            <a:ext cx="2422500" cy="174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1442" name="Google Shape;1442;p1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									UAF</a:t>
            </a:r>
            <a:endParaRPr/>
          </a:p>
          <a:p>
            <a:pPr marL="0" lvl="0" indent="0" algn="l" rtl="0">
              <a:lnSpc>
                <a:spcPct val="100000"/>
              </a:lnSpc>
              <a:spcBef>
                <a:spcPts val="1600"/>
              </a:spcBef>
              <a:spcAft>
                <a:spcPts val="0"/>
              </a:spcAft>
              <a:buNone/>
            </a:pPr>
            <a:r>
              <a:rPr lang="en" sz="1400">
                <a:solidFill>
                  <a:srgbClr val="FF0000"/>
                </a:solidFill>
              </a:rPr>
              <a:t>tipc_sub_subscribe							tipc_sub_subscribe</a:t>
            </a:r>
            <a:endParaRPr/>
          </a:p>
        </p:txBody>
      </p:sp>
      <p:pic>
        <p:nvPicPr>
          <p:cNvPr id="1443" name="Google Shape;1443;p148"/>
          <p:cNvPicPr preferRelativeResize="0"/>
          <p:nvPr/>
        </p:nvPicPr>
        <p:blipFill>
          <a:blip r:embed="rId3">
            <a:alphaModFix/>
          </a:blip>
          <a:stretch>
            <a:fillRect/>
          </a:stretch>
        </p:blipFill>
        <p:spPr>
          <a:xfrm>
            <a:off x="4886136" y="2525638"/>
            <a:ext cx="3650385" cy="2228050"/>
          </a:xfrm>
          <a:prstGeom prst="rect">
            <a:avLst/>
          </a:prstGeom>
          <a:noFill/>
          <a:ln>
            <a:noFill/>
          </a:ln>
        </p:spPr>
      </p:pic>
      <p:pic>
        <p:nvPicPr>
          <p:cNvPr id="1444" name="Google Shape;1444;p148"/>
          <p:cNvPicPr preferRelativeResize="0"/>
          <p:nvPr/>
        </p:nvPicPr>
        <p:blipFill>
          <a:blip r:embed="rId4">
            <a:alphaModFix/>
          </a:blip>
          <a:stretch>
            <a:fillRect/>
          </a:stretch>
        </p:blipFill>
        <p:spPr>
          <a:xfrm>
            <a:off x="311700" y="2694925"/>
            <a:ext cx="4231425" cy="2058775"/>
          </a:xfrm>
          <a:prstGeom prst="rect">
            <a:avLst/>
          </a:prstGeom>
          <a:noFill/>
          <a:ln>
            <a:noFill/>
          </a:ln>
        </p:spPr>
      </p:pic>
      <p:sp>
        <p:nvSpPr>
          <p:cNvPr id="1445" name="Google Shape;1445;p148"/>
          <p:cNvSpPr txBox="1"/>
          <p:nvPr/>
        </p:nvSpPr>
        <p:spPr>
          <a:xfrm>
            <a:off x="4968750" y="3246950"/>
            <a:ext cx="2670000" cy="298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446" name="Google Shape;1446;p148"/>
          <p:cNvCxnSpPr/>
          <p:nvPr/>
        </p:nvCxnSpPr>
        <p:spPr>
          <a:xfrm>
            <a:off x="1485175" y="1987500"/>
            <a:ext cx="76500" cy="687900"/>
          </a:xfrm>
          <a:prstGeom prst="straightConnector1">
            <a:avLst/>
          </a:prstGeom>
          <a:noFill/>
          <a:ln w="9525" cap="flat" cmpd="sng">
            <a:solidFill>
              <a:schemeClr val="dk2"/>
            </a:solidFill>
            <a:prstDash val="solid"/>
            <a:round/>
            <a:headEnd type="none" w="med" len="med"/>
            <a:tailEnd type="triangle" w="med" len="med"/>
          </a:ln>
        </p:spPr>
      </p:cxnSp>
      <p:cxnSp>
        <p:nvCxnSpPr>
          <p:cNvPr id="1447" name="Google Shape;1447;p148"/>
          <p:cNvCxnSpPr/>
          <p:nvPr/>
        </p:nvCxnSpPr>
        <p:spPr>
          <a:xfrm flipH="1">
            <a:off x="5361800" y="2001700"/>
            <a:ext cx="330000" cy="477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#bab2c80e</a:t>
            </a:r>
            <a:endParaRPr dirty="0"/>
          </a:p>
        </p:txBody>
      </p:sp>
      <p:graphicFrame>
        <p:nvGraphicFramePr>
          <p:cNvPr id="1453" name="Google Shape;1453;p149"/>
          <p:cNvGraphicFramePr/>
          <p:nvPr>
            <p:extLst>
              <p:ext uri="{D42A27DB-BD31-4B8C-83A1-F6EECF244321}">
                <p14:modId xmlns:p14="http://schemas.microsoft.com/office/powerpoint/2010/main" val="1201295088"/>
              </p:ext>
            </p:extLst>
          </p:nvPr>
        </p:nvGraphicFramePr>
        <p:xfrm>
          <a:off x="1957388" y="2254900"/>
          <a:ext cx="5229225" cy="1129005"/>
        </p:xfrm>
        <a:graphic>
          <a:graphicData uri="http://schemas.openxmlformats.org/drawingml/2006/table">
            <a:tbl>
              <a:tblPr>
                <a:noFill/>
                <a:tableStyleId>{90451CF9-6E87-49CF-A4E6-B44C3E17D55F}</a:tableStyleId>
              </a:tblPr>
              <a:tblGrid>
                <a:gridCol w="52292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dirty="0">
                          <a:solidFill>
                            <a:schemeClr val="tx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kernel BUG at include/linux/skbuff.h:LINE!</a:t>
                      </a:r>
                      <a:endParaRPr sz="1200" u="sng" dirty="0">
                        <a:solidFill>
                          <a:schemeClr val="tx1"/>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KASAN: slab-out-of-bounds Read in ipv6_gso_pull_exthdrs</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200" u="sng" dirty="0">
                          <a:solidFill>
                            <a:schemeClr val="hlink"/>
                          </a:solidFill>
                          <a:latin typeface="Times New Roman"/>
                          <a:ea typeface="Times New Roman"/>
                          <a:cs typeface="Times New Roman"/>
                          <a:sym typeface="Times New Roman"/>
                          <a:hlinkClick r:id="rId5"/>
                        </a:rPr>
                        <a:t>KASAN: use-after-free Read in ipv6_gso_pull_exthdrs</a:t>
                      </a:r>
                      <a:endParaRPr sz="1200" u="sng" dirty="0">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460" name="Google Shape;1460;p150"/>
          <p:cNvPicPr preferRelativeResize="0"/>
          <p:nvPr/>
        </p:nvPicPr>
        <p:blipFill>
          <a:blip r:embed="rId3">
            <a:alphaModFix/>
          </a:blip>
          <a:stretch>
            <a:fillRect/>
          </a:stretch>
        </p:blipFill>
        <p:spPr>
          <a:xfrm>
            <a:off x="4650140" y="1877339"/>
            <a:ext cx="4261035" cy="589850"/>
          </a:xfrm>
          <a:prstGeom prst="rect">
            <a:avLst/>
          </a:prstGeom>
          <a:noFill/>
          <a:ln>
            <a:noFill/>
          </a:ln>
        </p:spPr>
      </p:pic>
      <p:pic>
        <p:nvPicPr>
          <p:cNvPr id="1461" name="Google Shape;1461;p150"/>
          <p:cNvPicPr preferRelativeResize="0"/>
          <p:nvPr/>
        </p:nvPicPr>
        <p:blipFill>
          <a:blip r:embed="rId4">
            <a:alphaModFix/>
          </a:blip>
          <a:stretch>
            <a:fillRect/>
          </a:stretch>
        </p:blipFill>
        <p:spPr>
          <a:xfrm>
            <a:off x="4650148" y="2649619"/>
            <a:ext cx="4261025" cy="620379"/>
          </a:xfrm>
          <a:prstGeom prst="rect">
            <a:avLst/>
          </a:prstGeom>
          <a:noFill/>
          <a:ln>
            <a:noFill/>
          </a:ln>
        </p:spPr>
      </p:pic>
      <p:pic>
        <p:nvPicPr>
          <p:cNvPr id="1462" name="Google Shape;1462;p150"/>
          <p:cNvPicPr preferRelativeResize="0"/>
          <p:nvPr/>
        </p:nvPicPr>
        <p:blipFill>
          <a:blip r:embed="rId5">
            <a:alphaModFix/>
          </a:blip>
          <a:stretch>
            <a:fillRect/>
          </a:stretch>
        </p:blipFill>
        <p:spPr>
          <a:xfrm>
            <a:off x="4650150" y="1116185"/>
            <a:ext cx="4261025" cy="578729"/>
          </a:xfrm>
          <a:prstGeom prst="rect">
            <a:avLst/>
          </a:prstGeom>
          <a:noFill/>
          <a:ln>
            <a:noFill/>
          </a:ln>
        </p:spPr>
      </p:pic>
      <p:pic>
        <p:nvPicPr>
          <p:cNvPr id="1463" name="Google Shape;1463;p150"/>
          <p:cNvPicPr preferRelativeResize="0"/>
          <p:nvPr/>
        </p:nvPicPr>
        <p:blipFill>
          <a:blip r:embed="rId6">
            <a:alphaModFix/>
          </a:blip>
          <a:stretch>
            <a:fillRect/>
          </a:stretch>
        </p:blipFill>
        <p:spPr>
          <a:xfrm>
            <a:off x="0" y="1116175"/>
            <a:ext cx="4516651" cy="2608675"/>
          </a:xfrm>
          <a:prstGeom prst="rect">
            <a:avLst/>
          </a:prstGeom>
          <a:noFill/>
          <a:ln>
            <a:noFill/>
          </a:ln>
        </p:spPr>
      </p:pic>
      <p:pic>
        <p:nvPicPr>
          <p:cNvPr id="1464" name="Google Shape;1464;p150"/>
          <p:cNvPicPr preferRelativeResize="0"/>
          <p:nvPr/>
        </p:nvPicPr>
        <p:blipFill>
          <a:blip r:embed="rId7">
            <a:alphaModFix/>
          </a:blip>
          <a:stretch>
            <a:fillRect/>
          </a:stretch>
        </p:blipFill>
        <p:spPr>
          <a:xfrm>
            <a:off x="0" y="4352165"/>
            <a:ext cx="4510575" cy="791335"/>
          </a:xfrm>
          <a:prstGeom prst="rect">
            <a:avLst/>
          </a:prstGeom>
          <a:noFill/>
          <a:ln>
            <a:noFill/>
          </a:ln>
        </p:spPr>
      </p:pic>
      <p:cxnSp>
        <p:nvCxnSpPr>
          <p:cNvPr id="1465" name="Google Shape;1465;p150"/>
          <p:cNvCxnSpPr>
            <a:stCxn id="1462" idx="1"/>
          </p:cNvCxnSpPr>
          <p:nvPr/>
        </p:nvCxnSpPr>
        <p:spPr>
          <a:xfrm flipH="1">
            <a:off x="2517150" y="1405549"/>
            <a:ext cx="2133000" cy="1002300"/>
          </a:xfrm>
          <a:prstGeom prst="straightConnector1">
            <a:avLst/>
          </a:prstGeom>
          <a:noFill/>
          <a:ln w="9525" cap="flat" cmpd="sng">
            <a:solidFill>
              <a:srgbClr val="FF0000"/>
            </a:solidFill>
            <a:prstDash val="solid"/>
            <a:round/>
            <a:headEnd type="none" w="med" len="med"/>
            <a:tailEnd type="triangle" w="med" len="med"/>
          </a:ln>
        </p:spPr>
      </p:cxnSp>
      <p:cxnSp>
        <p:nvCxnSpPr>
          <p:cNvPr id="1466" name="Google Shape;1466;p150"/>
          <p:cNvCxnSpPr>
            <a:stCxn id="1460" idx="1"/>
          </p:cNvCxnSpPr>
          <p:nvPr/>
        </p:nvCxnSpPr>
        <p:spPr>
          <a:xfrm flipH="1">
            <a:off x="2138840" y="2172264"/>
            <a:ext cx="2511300" cy="1261500"/>
          </a:xfrm>
          <a:prstGeom prst="straightConnector1">
            <a:avLst/>
          </a:prstGeom>
          <a:noFill/>
          <a:ln w="9525" cap="flat" cmpd="sng">
            <a:solidFill>
              <a:srgbClr val="FF0000"/>
            </a:solidFill>
            <a:prstDash val="solid"/>
            <a:round/>
            <a:headEnd type="none" w="med" len="med"/>
            <a:tailEnd type="triangle" w="med" len="med"/>
          </a:ln>
        </p:spPr>
      </p:cxnSp>
      <p:cxnSp>
        <p:nvCxnSpPr>
          <p:cNvPr id="1467" name="Google Shape;1467;p150"/>
          <p:cNvCxnSpPr>
            <a:stCxn id="1461" idx="1"/>
          </p:cNvCxnSpPr>
          <p:nvPr/>
        </p:nvCxnSpPr>
        <p:spPr>
          <a:xfrm flipH="1">
            <a:off x="1920748" y="2959809"/>
            <a:ext cx="2729400" cy="706800"/>
          </a:xfrm>
          <a:prstGeom prst="straightConnector1">
            <a:avLst/>
          </a:prstGeom>
          <a:noFill/>
          <a:ln w="9525" cap="flat" cmpd="sng">
            <a:solidFill>
              <a:srgbClr val="FF0000"/>
            </a:solidFill>
            <a:prstDash val="solid"/>
            <a:round/>
            <a:headEnd type="none" w="med" len="med"/>
            <a:tailEnd type="triangle" w="med" len="med"/>
          </a:ln>
        </p:spPr>
      </p:cxnSp>
      <p:cxnSp>
        <p:nvCxnSpPr>
          <p:cNvPr id="1468" name="Google Shape;1468;p150"/>
          <p:cNvCxnSpPr/>
          <p:nvPr/>
        </p:nvCxnSpPr>
        <p:spPr>
          <a:xfrm flipH="1">
            <a:off x="560100" y="3251975"/>
            <a:ext cx="21900" cy="1018500"/>
          </a:xfrm>
          <a:prstGeom prst="straightConnector1">
            <a:avLst/>
          </a:prstGeom>
          <a:noFill/>
          <a:ln w="9525" cap="flat" cmpd="sng">
            <a:solidFill>
              <a:srgbClr val="FF0000"/>
            </a:solidFill>
            <a:prstDash val="solid"/>
            <a:round/>
            <a:headEnd type="none" w="med" len="med"/>
            <a:tailEnd type="triangle" w="med" len="med"/>
          </a:ln>
        </p:spPr>
      </p:cxnSp>
      <p:sp>
        <p:nvSpPr>
          <p:cNvPr id="1469" name="Google Shape;1469;p150"/>
          <p:cNvSpPr txBox="1"/>
          <p:nvPr/>
        </p:nvSpPr>
        <p:spPr>
          <a:xfrm>
            <a:off x="1760550" y="4867050"/>
            <a:ext cx="756600" cy="2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8 byte</a:t>
            </a:r>
            <a:endParaRPr>
              <a:solidFill>
                <a:srgbClr val="FF0000"/>
              </a:solidFill>
            </a:endParaRPr>
          </a:p>
        </p:txBody>
      </p:sp>
      <p:sp>
        <p:nvSpPr>
          <p:cNvPr id="1470" name="Google Shape;1470;p150"/>
          <p:cNvSpPr txBox="1"/>
          <p:nvPr/>
        </p:nvSpPr>
        <p:spPr>
          <a:xfrm>
            <a:off x="5455175" y="3280338"/>
            <a:ext cx="3608400" cy="18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mac_len = net hdr - mac hdr == (u16) -8 == 65528</a:t>
            </a:r>
            <a:endParaRPr sz="1200"/>
          </a:p>
        </p:txBody>
      </p:sp>
      <p:cxnSp>
        <p:nvCxnSpPr>
          <p:cNvPr id="1471" name="Google Shape;1471;p150"/>
          <p:cNvCxnSpPr>
            <a:endCxn id="1470" idx="1"/>
          </p:cNvCxnSpPr>
          <p:nvPr/>
        </p:nvCxnSpPr>
        <p:spPr>
          <a:xfrm>
            <a:off x="5099975" y="3056838"/>
            <a:ext cx="355200" cy="314400"/>
          </a:xfrm>
          <a:prstGeom prst="bentConnector3">
            <a:avLst>
              <a:gd name="adj1" fmla="val 2013"/>
            </a:avLst>
          </a:prstGeom>
          <a:noFill/>
          <a:ln w="19050" cap="flat" cmpd="sng">
            <a:solidFill>
              <a:srgbClr val="FF0000"/>
            </a:solidFill>
            <a:prstDash val="solid"/>
            <a:round/>
            <a:headEnd type="none" w="med" len="med"/>
            <a:tailEnd type="stealth" w="med" len="med"/>
          </a:ln>
        </p:spPr>
      </p:cxnSp>
      <p:pic>
        <p:nvPicPr>
          <p:cNvPr id="1472" name="Google Shape;1472;p150"/>
          <p:cNvPicPr preferRelativeResize="0"/>
          <p:nvPr/>
        </p:nvPicPr>
        <p:blipFill>
          <a:blip r:embed="rId8">
            <a:alphaModFix/>
          </a:blip>
          <a:stretch>
            <a:fillRect/>
          </a:stretch>
        </p:blipFill>
        <p:spPr>
          <a:xfrm>
            <a:off x="5183475" y="3514489"/>
            <a:ext cx="3727700" cy="1629010"/>
          </a:xfrm>
          <a:prstGeom prst="rect">
            <a:avLst/>
          </a:prstGeom>
          <a:noFill/>
          <a:ln>
            <a:noFill/>
          </a:ln>
        </p:spPr>
      </p:pic>
      <p:sp>
        <p:nvSpPr>
          <p:cNvPr id="1473" name="Google Shape;1473;p150"/>
          <p:cNvSpPr txBox="1"/>
          <p:nvPr/>
        </p:nvSpPr>
        <p:spPr>
          <a:xfrm>
            <a:off x="2469600" y="3723036"/>
            <a:ext cx="21024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skb_mac_gso_segment</a:t>
            </a:r>
            <a:endParaRPr/>
          </a:p>
          <a:p>
            <a:pPr marL="0" lvl="0" indent="0" algn="l" rtl="0">
              <a:spcBef>
                <a:spcPts val="0"/>
              </a:spcBef>
              <a:spcAft>
                <a:spcPts val="0"/>
              </a:spcAft>
              <a:buNone/>
            </a:pPr>
            <a:r>
              <a:rPr lang="en"/>
              <a:t>ipv6_gso_segment</a:t>
            </a:r>
            <a:endParaRPr/>
          </a:p>
          <a:p>
            <a:pPr marL="0" lvl="0" indent="0" algn="l" rtl="0">
              <a:spcBef>
                <a:spcPts val="0"/>
              </a:spcBef>
              <a:spcAft>
                <a:spcPts val="0"/>
              </a:spcAft>
              <a:buNone/>
            </a:pPr>
            <a:r>
              <a:rPr lang="en">
                <a:solidFill>
                  <a:srgbClr val="FF0000"/>
                </a:solidFill>
              </a:rPr>
              <a:t>ipv6_gso_pull_exthdrs</a:t>
            </a:r>
            <a:endParaRPr>
              <a:solidFill>
                <a:srgbClr val="FF0000"/>
              </a:solidFill>
            </a:endParaRPr>
          </a:p>
        </p:txBody>
      </p:sp>
      <p:cxnSp>
        <p:nvCxnSpPr>
          <p:cNvPr id="1474" name="Google Shape;1474;p150"/>
          <p:cNvCxnSpPr>
            <a:endCxn id="1472" idx="1"/>
          </p:cNvCxnSpPr>
          <p:nvPr/>
        </p:nvCxnSpPr>
        <p:spPr>
          <a:xfrm>
            <a:off x="4510575" y="3766495"/>
            <a:ext cx="672900" cy="562500"/>
          </a:xfrm>
          <a:prstGeom prst="straightConnector1">
            <a:avLst/>
          </a:prstGeom>
          <a:noFill/>
          <a:ln w="9525" cap="flat" cmpd="sng">
            <a:solidFill>
              <a:srgbClr val="FF0000"/>
            </a:solidFill>
            <a:prstDash val="solid"/>
            <a:round/>
            <a:headEnd type="none" w="med" len="med"/>
            <a:tailEnd type="none" w="med" len="med"/>
          </a:ln>
        </p:spPr>
      </p:cxnSp>
      <p:sp>
        <p:nvSpPr>
          <p:cNvPr id="1475" name="Google Shape;1475;p150"/>
          <p:cNvSpPr txBox="1"/>
          <p:nvPr/>
        </p:nvSpPr>
        <p:spPr>
          <a:xfrm>
            <a:off x="750975" y="3899450"/>
            <a:ext cx="16572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Stack trace below:</a:t>
            </a:r>
            <a:endParaRPr/>
          </a:p>
        </p:txBody>
      </p:sp>
      <p:sp>
        <p:nvSpPr>
          <p:cNvPr id="1476" name="Google Shape;1476;p150"/>
          <p:cNvSpPr/>
          <p:nvPr/>
        </p:nvSpPr>
        <p:spPr>
          <a:xfrm>
            <a:off x="5303550" y="4881600"/>
            <a:ext cx="1920600" cy="349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7" name="Google Shape;1477;p150"/>
          <p:cNvCxnSpPr/>
          <p:nvPr/>
        </p:nvCxnSpPr>
        <p:spPr>
          <a:xfrm rot="10800000" flipH="1">
            <a:off x="5369025" y="4314225"/>
            <a:ext cx="1935300" cy="72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vs UAF</a:t>
            </a:r>
            <a:endParaRPr/>
          </a:p>
        </p:txBody>
      </p:sp>
      <p:sp>
        <p:nvSpPr>
          <p:cNvPr id="1483" name="Google Shape;1483;p1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same PoC could trigger different behaviors based on runtime environment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51" name="Google Shape;151;p26"/>
          <p:cNvPicPr preferRelativeResize="0"/>
          <p:nvPr/>
        </p:nvPicPr>
        <p:blipFill>
          <a:blip r:embed="rId3">
            <a:alphaModFix/>
          </a:blip>
          <a:stretch>
            <a:fillRect/>
          </a:stretch>
        </p:blipFill>
        <p:spPr>
          <a:xfrm>
            <a:off x="311700" y="1017725"/>
            <a:ext cx="5875262" cy="3820975"/>
          </a:xfrm>
          <a:prstGeom prst="rect">
            <a:avLst/>
          </a:prstGeom>
          <a:noFill/>
          <a:ln>
            <a:noFill/>
          </a:ln>
        </p:spPr>
      </p:pic>
      <p:pic>
        <p:nvPicPr>
          <p:cNvPr id="152" name="Google Shape;152;p26"/>
          <p:cNvPicPr preferRelativeResize="0"/>
          <p:nvPr/>
        </p:nvPicPr>
        <p:blipFill>
          <a:blip r:embed="rId4">
            <a:alphaModFix/>
          </a:blip>
          <a:stretch>
            <a:fillRect/>
          </a:stretch>
        </p:blipFill>
        <p:spPr>
          <a:xfrm>
            <a:off x="3707825" y="1211847"/>
            <a:ext cx="4764843" cy="12604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a:t>
            </a:r>
            <a:r>
              <a:rPr lang="en" dirty="0">
                <a:solidFill>
                  <a:srgbClr val="000000"/>
                </a:solidFill>
              </a:rPr>
              <a:t>7c32ae35</a:t>
            </a:r>
            <a:endParaRPr dirty="0">
              <a:solidFill>
                <a:srgbClr val="000000"/>
              </a:solidFill>
            </a:endParaRPr>
          </a:p>
        </p:txBody>
      </p:sp>
      <p:graphicFrame>
        <p:nvGraphicFramePr>
          <p:cNvPr id="1489" name="Google Shape;1489;p152"/>
          <p:cNvGraphicFramePr/>
          <p:nvPr/>
        </p:nvGraphicFramePr>
        <p:xfrm>
          <a:off x="1571050" y="2022100"/>
          <a:ext cx="4057650" cy="728540"/>
        </p:xfrm>
        <a:graphic>
          <a:graphicData uri="http://schemas.openxmlformats.org/drawingml/2006/table">
            <a:tbl>
              <a:tblPr>
                <a:noFill/>
                <a:tableStyleId>{90451CF9-6E87-49CF-A4E6-B44C3E17D55F}</a:tableStyleId>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Write in check_and_subscribe_port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WARNING in port_delete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1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495" name="Google Shape;1495;p153"/>
          <p:cNvSpPr txBox="1">
            <a:spLocks noGrp="1"/>
          </p:cNvSpPr>
          <p:nvPr>
            <p:ph type="body" idx="1"/>
          </p:nvPr>
        </p:nvSpPr>
        <p:spPr>
          <a:xfrm>
            <a:off x="311700" y="1152475"/>
            <a:ext cx="8520600" cy="9936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t>The call of unsubscribe_port() which manages the group count and module refcount from </a:t>
            </a:r>
            <a:r>
              <a:rPr lang="en">
                <a:solidFill>
                  <a:srgbClr val="FF0000"/>
                </a:solidFill>
              </a:rPr>
              <a:t>delete_and_unsubscribe_port</a:t>
            </a:r>
            <a:r>
              <a:rPr lang="en"/>
              <a:t>() looks racy; it's not covered by the group list lock, and it's likely a cause of the reported unbalance at port deletion.</a:t>
            </a:r>
            <a:endParaRPr/>
          </a:p>
        </p:txBody>
      </p:sp>
      <p:pic>
        <p:nvPicPr>
          <p:cNvPr id="1496" name="Google Shape;1496;p153"/>
          <p:cNvPicPr preferRelativeResize="0"/>
          <p:nvPr/>
        </p:nvPicPr>
        <p:blipFill>
          <a:blip r:embed="rId3">
            <a:alphaModFix/>
          </a:blip>
          <a:stretch>
            <a:fillRect/>
          </a:stretch>
        </p:blipFill>
        <p:spPr>
          <a:xfrm>
            <a:off x="311700" y="2146075"/>
            <a:ext cx="3941723" cy="2997425"/>
          </a:xfrm>
          <a:prstGeom prst="rect">
            <a:avLst/>
          </a:prstGeom>
          <a:noFill/>
          <a:ln>
            <a:noFill/>
          </a:ln>
        </p:spPr>
      </p:pic>
      <p:pic>
        <p:nvPicPr>
          <p:cNvPr id="1497" name="Google Shape;1497;p153"/>
          <p:cNvPicPr preferRelativeResize="0"/>
          <p:nvPr/>
        </p:nvPicPr>
        <p:blipFill>
          <a:blip r:embed="rId4">
            <a:alphaModFix/>
          </a:blip>
          <a:stretch>
            <a:fillRect/>
          </a:stretch>
        </p:blipFill>
        <p:spPr>
          <a:xfrm>
            <a:off x="4301725" y="2146075"/>
            <a:ext cx="4530577" cy="2997425"/>
          </a:xfrm>
          <a:prstGeom prst="rect">
            <a:avLst/>
          </a:prstGeom>
          <a:noFill/>
          <a:ln>
            <a:noFill/>
          </a:ln>
        </p:spPr>
      </p:pic>
      <p:cxnSp>
        <p:nvCxnSpPr>
          <p:cNvPr id="1498" name="Google Shape;1498;p153"/>
          <p:cNvCxnSpPr/>
          <p:nvPr/>
        </p:nvCxnSpPr>
        <p:spPr>
          <a:xfrm rot="10800000" flipH="1">
            <a:off x="1593250" y="2299050"/>
            <a:ext cx="3543000" cy="2626200"/>
          </a:xfrm>
          <a:prstGeom prst="straightConnector1">
            <a:avLst/>
          </a:prstGeom>
          <a:noFill/>
          <a:ln w="9525" cap="flat" cmpd="sng">
            <a:solidFill>
              <a:srgbClr val="FF0000"/>
            </a:solidFill>
            <a:prstDash val="solid"/>
            <a:round/>
            <a:headEnd type="none" w="med" len="med"/>
            <a:tailEnd type="triangle" w="med" len="med"/>
          </a:ln>
        </p:spPr>
      </p:cxnSp>
      <p:sp>
        <p:nvSpPr>
          <p:cNvPr id="1499" name="Google Shape;1499;p153"/>
          <p:cNvSpPr/>
          <p:nvPr/>
        </p:nvSpPr>
        <p:spPr>
          <a:xfrm>
            <a:off x="407400" y="4721550"/>
            <a:ext cx="3695700" cy="312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0" name="Google Shape;1500;p153"/>
          <p:cNvCxnSpPr>
            <a:stCxn id="1499" idx="1"/>
          </p:cNvCxnSpPr>
          <p:nvPr/>
        </p:nvCxnSpPr>
        <p:spPr>
          <a:xfrm rot="10800000" flipH="1">
            <a:off x="407400" y="4059600"/>
            <a:ext cx="94500" cy="818400"/>
          </a:xfrm>
          <a:prstGeom prst="curvedConnector4">
            <a:avLst>
              <a:gd name="adj1" fmla="val -251984"/>
              <a:gd name="adj2" fmla="val 92012"/>
            </a:avLst>
          </a:prstGeom>
          <a:noFill/>
          <a:ln w="9525" cap="flat" cmpd="sng">
            <a:solidFill>
              <a:srgbClr val="FF0000"/>
            </a:solidFill>
            <a:prstDash val="solid"/>
            <a:round/>
            <a:headEnd type="none" w="med" len="med"/>
            <a:tailEnd type="triangle" w="med" len="med"/>
          </a:ln>
        </p:spPr>
      </p:cxnSp>
      <p:cxnSp>
        <p:nvCxnSpPr>
          <p:cNvPr id="1501" name="Google Shape;1501;p153"/>
          <p:cNvCxnSpPr/>
          <p:nvPr/>
        </p:nvCxnSpPr>
        <p:spPr>
          <a:xfrm>
            <a:off x="407400" y="3724850"/>
            <a:ext cx="2000700" cy="0"/>
          </a:xfrm>
          <a:prstGeom prst="straightConnector1">
            <a:avLst/>
          </a:prstGeom>
          <a:noFill/>
          <a:ln w="9525" cap="flat" cmpd="sng">
            <a:solidFill>
              <a:srgbClr val="FF0000"/>
            </a:solidFill>
            <a:prstDash val="solid"/>
            <a:round/>
            <a:headEnd type="stealth" w="med" len="med"/>
            <a:tailEnd type="stealth" w="med" len="med"/>
          </a:ln>
        </p:spPr>
      </p:cxnSp>
      <p:cxnSp>
        <p:nvCxnSpPr>
          <p:cNvPr id="1502" name="Google Shape;1502;p153"/>
          <p:cNvCxnSpPr/>
          <p:nvPr/>
        </p:nvCxnSpPr>
        <p:spPr>
          <a:xfrm>
            <a:off x="407400" y="4641150"/>
            <a:ext cx="1826100" cy="7200"/>
          </a:xfrm>
          <a:prstGeom prst="straightConnector1">
            <a:avLst/>
          </a:prstGeom>
          <a:noFill/>
          <a:ln w="9525" cap="flat" cmpd="sng">
            <a:solidFill>
              <a:srgbClr val="FF0000"/>
            </a:solidFill>
            <a:prstDash val="solid"/>
            <a:round/>
            <a:headEnd type="stealth" w="med" len="med"/>
            <a:tailEnd type="stealth" w="med" len="med"/>
          </a:ln>
        </p:spPr>
      </p:cxnSp>
      <p:sp>
        <p:nvSpPr>
          <p:cNvPr id="1503" name="Google Shape;1503;p153"/>
          <p:cNvSpPr/>
          <p:nvPr/>
        </p:nvSpPr>
        <p:spPr>
          <a:xfrm>
            <a:off x="4445100" y="3717575"/>
            <a:ext cx="1265700" cy="181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53"/>
          <p:cNvSpPr/>
          <p:nvPr/>
        </p:nvSpPr>
        <p:spPr>
          <a:xfrm>
            <a:off x="4481100" y="4648350"/>
            <a:ext cx="1942800" cy="181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1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Warning</a:t>
            </a:r>
            <a:endParaRPr/>
          </a:p>
        </p:txBody>
      </p:sp>
      <p:pic>
        <p:nvPicPr>
          <p:cNvPr id="1510" name="Google Shape;1510;p154"/>
          <p:cNvPicPr preferRelativeResize="0"/>
          <p:nvPr/>
        </p:nvPicPr>
        <p:blipFill>
          <a:blip r:embed="rId3">
            <a:alphaModFix/>
          </a:blip>
          <a:stretch>
            <a:fillRect/>
          </a:stretch>
        </p:blipFill>
        <p:spPr>
          <a:xfrm>
            <a:off x="4655450" y="1017725"/>
            <a:ext cx="4176851" cy="2292450"/>
          </a:xfrm>
          <a:prstGeom prst="rect">
            <a:avLst/>
          </a:prstGeom>
          <a:noFill/>
          <a:ln>
            <a:noFill/>
          </a:ln>
        </p:spPr>
      </p:pic>
      <p:sp>
        <p:nvSpPr>
          <p:cNvPr id="1511" name="Google Shape;1511;p154"/>
          <p:cNvSpPr txBox="1"/>
          <p:nvPr/>
        </p:nvSpPr>
        <p:spPr>
          <a:xfrm>
            <a:off x="400150" y="1164025"/>
            <a:ext cx="1586100" cy="305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unsubscribe_port</a:t>
            </a:r>
            <a:endParaRPr/>
          </a:p>
        </p:txBody>
      </p:sp>
      <p:sp>
        <p:nvSpPr>
          <p:cNvPr id="1512" name="Google Shape;1512;p154"/>
          <p:cNvSpPr txBox="1"/>
          <p:nvPr/>
        </p:nvSpPr>
        <p:spPr>
          <a:xfrm>
            <a:off x="2444075" y="1164025"/>
            <a:ext cx="1586100" cy="305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unsubscribe_port</a:t>
            </a:r>
            <a:endParaRPr/>
          </a:p>
        </p:txBody>
      </p:sp>
      <p:sp>
        <p:nvSpPr>
          <p:cNvPr id="1513" name="Google Shape;1513;p154"/>
          <p:cNvSpPr/>
          <p:nvPr/>
        </p:nvSpPr>
        <p:spPr>
          <a:xfrm>
            <a:off x="1636875" y="2313475"/>
            <a:ext cx="1244100" cy="42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port-&gt;c_src</a:t>
            </a:r>
            <a:endParaRPr/>
          </a:p>
          <a:p>
            <a:pPr marL="0" lvl="0" indent="0" algn="l" rtl="0">
              <a:spcBef>
                <a:spcPts val="0"/>
              </a:spcBef>
              <a:spcAft>
                <a:spcPts val="0"/>
              </a:spcAft>
              <a:buNone/>
            </a:pPr>
            <a:r>
              <a:rPr lang="en"/>
              <a:t>port-&gt;c_dest</a:t>
            </a:r>
            <a:endParaRPr/>
          </a:p>
        </p:txBody>
      </p:sp>
      <p:cxnSp>
        <p:nvCxnSpPr>
          <p:cNvPr id="1514" name="Google Shape;1514;p154"/>
          <p:cNvCxnSpPr>
            <a:stCxn id="1511" idx="2"/>
            <a:endCxn id="1513" idx="0"/>
          </p:cNvCxnSpPr>
          <p:nvPr/>
        </p:nvCxnSpPr>
        <p:spPr>
          <a:xfrm>
            <a:off x="1193200" y="1469425"/>
            <a:ext cx="1065600" cy="844200"/>
          </a:xfrm>
          <a:prstGeom prst="straightConnector1">
            <a:avLst/>
          </a:prstGeom>
          <a:noFill/>
          <a:ln w="9525" cap="flat" cmpd="sng">
            <a:solidFill>
              <a:schemeClr val="dk2"/>
            </a:solidFill>
            <a:prstDash val="solid"/>
            <a:round/>
            <a:headEnd type="none" w="med" len="med"/>
            <a:tailEnd type="stealth" w="med" len="med"/>
          </a:ln>
        </p:spPr>
      </p:cxnSp>
      <p:cxnSp>
        <p:nvCxnSpPr>
          <p:cNvPr id="1515" name="Google Shape;1515;p154"/>
          <p:cNvCxnSpPr>
            <a:stCxn id="1512" idx="2"/>
            <a:endCxn id="1513" idx="0"/>
          </p:cNvCxnSpPr>
          <p:nvPr/>
        </p:nvCxnSpPr>
        <p:spPr>
          <a:xfrm flipH="1">
            <a:off x="2258825" y="1469425"/>
            <a:ext cx="978300" cy="844200"/>
          </a:xfrm>
          <a:prstGeom prst="straightConnector1">
            <a:avLst/>
          </a:prstGeom>
          <a:noFill/>
          <a:ln w="9525" cap="flat" cmpd="sng">
            <a:solidFill>
              <a:schemeClr val="dk2"/>
            </a:solidFill>
            <a:prstDash val="solid"/>
            <a:round/>
            <a:headEnd type="none" w="med" len="med"/>
            <a:tailEnd type="stealth" w="med" len="med"/>
          </a:ln>
        </p:spPr>
      </p:cxnSp>
      <p:sp>
        <p:nvSpPr>
          <p:cNvPr id="1516" name="Google Shape;1516;p154"/>
          <p:cNvSpPr txBox="1"/>
          <p:nvPr/>
        </p:nvSpPr>
        <p:spPr>
          <a:xfrm>
            <a:off x="405988" y="2776488"/>
            <a:ext cx="3630000" cy="6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Both enters </a:t>
            </a:r>
            <a:r>
              <a:rPr lang="en">
                <a:solidFill>
                  <a:schemeClr val="dk1"/>
                </a:solidFill>
              </a:rPr>
              <a:t>unsubscribe_port with grp-&gt;count = 1, but decrease twice to -1</a:t>
            </a:r>
            <a:endParaRPr/>
          </a:p>
        </p:txBody>
      </p:sp>
      <p:pic>
        <p:nvPicPr>
          <p:cNvPr id="1517" name="Google Shape;1517;p154"/>
          <p:cNvPicPr preferRelativeResize="0"/>
          <p:nvPr/>
        </p:nvPicPr>
        <p:blipFill>
          <a:blip r:embed="rId4">
            <a:alphaModFix/>
          </a:blip>
          <a:stretch>
            <a:fillRect/>
          </a:stretch>
        </p:blipFill>
        <p:spPr>
          <a:xfrm>
            <a:off x="400146" y="3486700"/>
            <a:ext cx="3641679" cy="1656800"/>
          </a:xfrm>
          <a:prstGeom prst="rect">
            <a:avLst/>
          </a:prstGeom>
          <a:noFill/>
          <a:ln>
            <a:noFill/>
          </a:ln>
        </p:spPr>
      </p:pic>
      <p:cxnSp>
        <p:nvCxnSpPr>
          <p:cNvPr id="1518" name="Google Shape;1518;p154"/>
          <p:cNvCxnSpPr/>
          <p:nvPr/>
        </p:nvCxnSpPr>
        <p:spPr>
          <a:xfrm rot="10800000" flipH="1">
            <a:off x="3652100" y="3128300"/>
            <a:ext cx="1011300" cy="582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a:t>
            </a:r>
            <a:endParaRPr/>
          </a:p>
        </p:txBody>
      </p:sp>
      <p:sp>
        <p:nvSpPr>
          <p:cNvPr id="1524" name="Google Shape;1524;p155"/>
          <p:cNvSpPr txBox="1"/>
          <p:nvPr/>
        </p:nvSpPr>
        <p:spPr>
          <a:xfrm>
            <a:off x="311700" y="1089550"/>
            <a:ext cx="8520600" cy="82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2"/>
                </a:solidFill>
              </a:rPr>
              <a:t>The crash still occurs when the kernel is patched, in other word, the assigned patch is not the correct patch for this bug.</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#e233df01</a:t>
            </a:r>
            <a:endParaRPr/>
          </a:p>
        </p:txBody>
      </p:sp>
      <p:graphicFrame>
        <p:nvGraphicFramePr>
          <p:cNvPr id="1530" name="Google Shape;1530;p156"/>
          <p:cNvGraphicFramePr/>
          <p:nvPr/>
        </p:nvGraphicFramePr>
        <p:xfrm>
          <a:off x="2543175" y="2198400"/>
          <a:ext cx="4057650" cy="728540"/>
        </p:xfrm>
        <a:graphic>
          <a:graphicData uri="http://schemas.openxmlformats.org/drawingml/2006/table">
            <a:tbl>
              <a:tblPr>
                <a:noFill/>
                <a:tableStyleId>{90451CF9-6E87-49CF-A4E6-B44C3E17D55F}</a:tableStyleId>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tipc_send_group_bcast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tipc_group_self</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536" name="Google Shape;1536;p157"/>
          <p:cNvSpPr txBox="1">
            <a:spLocks noGrp="1"/>
          </p:cNvSpPr>
          <p:nvPr>
            <p:ph type="body" idx="1"/>
          </p:nvPr>
        </p:nvSpPr>
        <p:spPr>
          <a:xfrm>
            <a:off x="311700" y="1152475"/>
            <a:ext cx="8520600" cy="47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tsk-&gt;group is set to grp earlier, but we forget to unset it after grp is freed.</a:t>
            </a:r>
            <a:endParaRPr/>
          </a:p>
        </p:txBody>
      </p:sp>
      <p:pic>
        <p:nvPicPr>
          <p:cNvPr id="1537" name="Google Shape;1537;p157"/>
          <p:cNvPicPr preferRelativeResize="0"/>
          <p:nvPr/>
        </p:nvPicPr>
        <p:blipFill>
          <a:blip r:embed="rId3">
            <a:alphaModFix/>
          </a:blip>
          <a:stretch>
            <a:fillRect/>
          </a:stretch>
        </p:blipFill>
        <p:spPr>
          <a:xfrm>
            <a:off x="311700" y="1629475"/>
            <a:ext cx="5210101" cy="1308875"/>
          </a:xfrm>
          <a:prstGeom prst="rect">
            <a:avLst/>
          </a:prstGeom>
          <a:noFill/>
          <a:ln>
            <a:noFill/>
          </a:ln>
        </p:spPr>
      </p:pic>
      <p:pic>
        <p:nvPicPr>
          <p:cNvPr id="1538" name="Google Shape;1538;p157"/>
          <p:cNvPicPr preferRelativeResize="0"/>
          <p:nvPr/>
        </p:nvPicPr>
        <p:blipFill>
          <a:blip r:embed="rId4">
            <a:alphaModFix/>
          </a:blip>
          <a:stretch>
            <a:fillRect/>
          </a:stretch>
        </p:blipFill>
        <p:spPr>
          <a:xfrm>
            <a:off x="311700" y="3090750"/>
            <a:ext cx="5086165" cy="1308875"/>
          </a:xfrm>
          <a:prstGeom prst="rect">
            <a:avLst/>
          </a:prstGeom>
          <a:noFill/>
          <a:ln>
            <a:noFill/>
          </a:ln>
        </p:spPr>
      </p:pic>
      <p:sp>
        <p:nvSpPr>
          <p:cNvPr id="1539" name="Google Shape;1539;p157"/>
          <p:cNvSpPr/>
          <p:nvPr/>
        </p:nvSpPr>
        <p:spPr>
          <a:xfrm>
            <a:off x="458325" y="4052225"/>
            <a:ext cx="10695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7"/>
          <p:cNvSpPr/>
          <p:nvPr/>
        </p:nvSpPr>
        <p:spPr>
          <a:xfrm>
            <a:off x="1527825" y="2633600"/>
            <a:ext cx="1520400" cy="167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a:t>
            </a:r>
            <a:endParaRPr/>
          </a:p>
        </p:txBody>
      </p:sp>
      <p:pic>
        <p:nvPicPr>
          <p:cNvPr id="1546" name="Google Shape;1546;p158"/>
          <p:cNvPicPr preferRelativeResize="0"/>
          <p:nvPr/>
        </p:nvPicPr>
        <p:blipFill>
          <a:blip r:embed="rId3">
            <a:alphaModFix/>
          </a:blip>
          <a:stretch>
            <a:fillRect/>
          </a:stretch>
        </p:blipFill>
        <p:spPr>
          <a:xfrm>
            <a:off x="311700" y="1141025"/>
            <a:ext cx="5654376" cy="1908250"/>
          </a:xfrm>
          <a:prstGeom prst="rect">
            <a:avLst/>
          </a:prstGeom>
          <a:noFill/>
          <a:ln>
            <a:noFill/>
          </a:ln>
        </p:spPr>
      </p:pic>
      <p:pic>
        <p:nvPicPr>
          <p:cNvPr id="1547" name="Google Shape;1547;p158"/>
          <p:cNvPicPr preferRelativeResize="0"/>
          <p:nvPr/>
        </p:nvPicPr>
        <p:blipFill>
          <a:blip r:embed="rId4">
            <a:alphaModFix/>
          </a:blip>
          <a:stretch>
            <a:fillRect/>
          </a:stretch>
        </p:blipFill>
        <p:spPr>
          <a:xfrm>
            <a:off x="4644375" y="3049275"/>
            <a:ext cx="4499625" cy="651265"/>
          </a:xfrm>
          <a:prstGeom prst="rect">
            <a:avLst/>
          </a:prstGeom>
          <a:noFill/>
          <a:ln>
            <a:noFill/>
          </a:ln>
        </p:spPr>
      </p:pic>
      <p:pic>
        <p:nvPicPr>
          <p:cNvPr id="1548" name="Google Shape;1548;p158"/>
          <p:cNvPicPr preferRelativeResize="0"/>
          <p:nvPr/>
        </p:nvPicPr>
        <p:blipFill>
          <a:blip r:embed="rId5">
            <a:alphaModFix/>
          </a:blip>
          <a:stretch>
            <a:fillRect/>
          </a:stretch>
        </p:blipFill>
        <p:spPr>
          <a:xfrm>
            <a:off x="275325" y="3400429"/>
            <a:ext cx="4114800" cy="1743075"/>
          </a:xfrm>
          <a:prstGeom prst="rect">
            <a:avLst/>
          </a:prstGeom>
          <a:noFill/>
          <a:ln>
            <a:noFill/>
          </a:ln>
        </p:spPr>
      </p:pic>
      <p:pic>
        <p:nvPicPr>
          <p:cNvPr id="1549" name="Google Shape;1549;p158"/>
          <p:cNvPicPr preferRelativeResize="0"/>
          <p:nvPr/>
        </p:nvPicPr>
        <p:blipFill>
          <a:blip r:embed="rId6">
            <a:alphaModFix/>
          </a:blip>
          <a:stretch>
            <a:fillRect/>
          </a:stretch>
        </p:blipFill>
        <p:spPr>
          <a:xfrm>
            <a:off x="5383200" y="3841475"/>
            <a:ext cx="3449100" cy="1302025"/>
          </a:xfrm>
          <a:prstGeom prst="rect">
            <a:avLst/>
          </a:prstGeom>
          <a:noFill/>
          <a:ln>
            <a:noFill/>
          </a:ln>
        </p:spPr>
      </p:pic>
      <p:cxnSp>
        <p:nvCxnSpPr>
          <p:cNvPr id="1550" name="Google Shape;1550;p158"/>
          <p:cNvCxnSpPr>
            <a:endCxn id="1547" idx="0"/>
          </p:cNvCxnSpPr>
          <p:nvPr/>
        </p:nvCxnSpPr>
        <p:spPr>
          <a:xfrm>
            <a:off x="3812288" y="2502675"/>
            <a:ext cx="3081900" cy="546600"/>
          </a:xfrm>
          <a:prstGeom prst="straightConnector1">
            <a:avLst/>
          </a:prstGeom>
          <a:noFill/>
          <a:ln w="9525" cap="flat" cmpd="sng">
            <a:solidFill>
              <a:srgbClr val="FF0000"/>
            </a:solidFill>
            <a:prstDash val="solid"/>
            <a:round/>
            <a:headEnd type="none" w="med" len="med"/>
            <a:tailEnd type="stealth" w="med" len="med"/>
          </a:ln>
        </p:spPr>
      </p:cxnSp>
      <p:sp>
        <p:nvSpPr>
          <p:cNvPr id="1551" name="Google Shape;1551;p158"/>
          <p:cNvSpPr/>
          <p:nvPr/>
        </p:nvSpPr>
        <p:spPr>
          <a:xfrm>
            <a:off x="3288350" y="2742725"/>
            <a:ext cx="1185900" cy="30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UAF occurs</a:t>
            </a:r>
            <a:endParaRPr>
              <a:solidFill>
                <a:srgbClr val="FF0000"/>
              </a:solidFill>
            </a:endParaRPr>
          </a:p>
        </p:txBody>
      </p:sp>
      <p:sp>
        <p:nvSpPr>
          <p:cNvPr id="1552" name="Google Shape;1552;p158"/>
          <p:cNvSpPr/>
          <p:nvPr/>
        </p:nvSpPr>
        <p:spPr>
          <a:xfrm>
            <a:off x="7318400" y="4168250"/>
            <a:ext cx="1185900" cy="30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UAF occurs</a:t>
            </a:r>
            <a:endParaRPr>
              <a:solidFill>
                <a:srgbClr val="FF0000"/>
              </a:solidFill>
            </a:endParaRPr>
          </a:p>
        </p:txBody>
      </p:sp>
      <p:cxnSp>
        <p:nvCxnSpPr>
          <p:cNvPr id="1553" name="Google Shape;1553;p158"/>
          <p:cNvCxnSpPr>
            <a:endCxn id="1549" idx="1"/>
          </p:cNvCxnSpPr>
          <p:nvPr/>
        </p:nvCxnSpPr>
        <p:spPr>
          <a:xfrm rot="10800000" flipH="1">
            <a:off x="2007900" y="4492488"/>
            <a:ext cx="3375300" cy="5127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locations</a:t>
            </a:r>
            <a:endParaRPr/>
          </a:p>
        </p:txBody>
      </p:sp>
      <p:pic>
        <p:nvPicPr>
          <p:cNvPr id="1559" name="Google Shape;1559;p159"/>
          <p:cNvPicPr preferRelativeResize="0"/>
          <p:nvPr/>
        </p:nvPicPr>
        <p:blipFill>
          <a:blip r:embed="rId3">
            <a:alphaModFix/>
          </a:blip>
          <a:stretch>
            <a:fillRect/>
          </a:stretch>
        </p:blipFill>
        <p:spPr>
          <a:xfrm>
            <a:off x="311700" y="1162850"/>
            <a:ext cx="7562851" cy="575169"/>
          </a:xfrm>
          <a:prstGeom prst="rect">
            <a:avLst/>
          </a:prstGeom>
          <a:noFill/>
          <a:ln w="9525" cap="flat" cmpd="sng">
            <a:solidFill>
              <a:srgbClr val="000000"/>
            </a:solidFill>
            <a:prstDash val="solid"/>
            <a:round/>
            <a:headEnd type="none" w="sm" len="sm"/>
            <a:tailEnd type="none" w="sm" len="sm"/>
          </a:ln>
        </p:spPr>
      </p:pic>
      <p:pic>
        <p:nvPicPr>
          <p:cNvPr id="1560" name="Google Shape;1560;p159"/>
          <p:cNvPicPr preferRelativeResize="0"/>
          <p:nvPr/>
        </p:nvPicPr>
        <p:blipFill>
          <a:blip r:embed="rId4">
            <a:alphaModFix/>
          </a:blip>
          <a:stretch>
            <a:fillRect/>
          </a:stretch>
        </p:blipFill>
        <p:spPr>
          <a:xfrm>
            <a:off x="311700" y="1774575"/>
            <a:ext cx="7562850" cy="1200150"/>
          </a:xfrm>
          <a:prstGeom prst="rect">
            <a:avLst/>
          </a:prstGeom>
          <a:noFill/>
          <a:ln>
            <a:noFill/>
          </a:ln>
        </p:spPr>
      </p:pic>
      <p:pic>
        <p:nvPicPr>
          <p:cNvPr id="1561" name="Google Shape;1561;p159"/>
          <p:cNvPicPr preferRelativeResize="0"/>
          <p:nvPr/>
        </p:nvPicPr>
        <p:blipFill>
          <a:blip r:embed="rId5">
            <a:alphaModFix/>
          </a:blip>
          <a:stretch>
            <a:fillRect/>
          </a:stretch>
        </p:blipFill>
        <p:spPr>
          <a:xfrm>
            <a:off x="4488900" y="3134400"/>
            <a:ext cx="4343400" cy="1581150"/>
          </a:xfrm>
          <a:prstGeom prst="rect">
            <a:avLst/>
          </a:prstGeom>
          <a:noFill/>
          <a:ln>
            <a:noFill/>
          </a:ln>
        </p:spPr>
      </p:pic>
      <p:pic>
        <p:nvPicPr>
          <p:cNvPr id="1562" name="Google Shape;1562;p159"/>
          <p:cNvPicPr preferRelativeResize="0"/>
          <p:nvPr/>
        </p:nvPicPr>
        <p:blipFill>
          <a:blip r:embed="rId6">
            <a:alphaModFix/>
          </a:blip>
          <a:stretch>
            <a:fillRect/>
          </a:stretch>
        </p:blipFill>
        <p:spPr>
          <a:xfrm>
            <a:off x="311700" y="3011263"/>
            <a:ext cx="3886757" cy="1827425"/>
          </a:xfrm>
          <a:prstGeom prst="rect">
            <a:avLst/>
          </a:prstGeom>
          <a:noFill/>
          <a:ln>
            <a:noFill/>
          </a:ln>
        </p:spPr>
      </p:pic>
      <p:sp>
        <p:nvSpPr>
          <p:cNvPr id="1563" name="Google Shape;1563;p159"/>
          <p:cNvSpPr txBox="1"/>
          <p:nvPr/>
        </p:nvSpPr>
        <p:spPr>
          <a:xfrm>
            <a:off x="43650" y="1367725"/>
            <a:ext cx="298200" cy="23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1</a:t>
            </a:r>
            <a:endParaRPr sz="1200">
              <a:solidFill>
                <a:srgbClr val="FF0000"/>
              </a:solidFill>
            </a:endParaRPr>
          </a:p>
        </p:txBody>
      </p:sp>
      <p:sp>
        <p:nvSpPr>
          <p:cNvPr id="1564" name="Google Shape;1564;p159"/>
          <p:cNvSpPr txBox="1"/>
          <p:nvPr/>
        </p:nvSpPr>
        <p:spPr>
          <a:xfrm>
            <a:off x="43650" y="2334463"/>
            <a:ext cx="298200" cy="23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2</a:t>
            </a:r>
            <a:endParaRPr sz="1200">
              <a:solidFill>
                <a:srgbClr val="FF0000"/>
              </a:solidFill>
            </a:endParaRPr>
          </a:p>
        </p:txBody>
      </p:sp>
      <p:sp>
        <p:nvSpPr>
          <p:cNvPr id="1565" name="Google Shape;1565;p159"/>
          <p:cNvSpPr txBox="1"/>
          <p:nvPr/>
        </p:nvSpPr>
        <p:spPr>
          <a:xfrm>
            <a:off x="2105975" y="4838700"/>
            <a:ext cx="298200" cy="23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1</a:t>
            </a:r>
            <a:endParaRPr sz="1200">
              <a:solidFill>
                <a:srgbClr val="FF0000"/>
              </a:solidFill>
            </a:endParaRPr>
          </a:p>
        </p:txBody>
      </p:sp>
      <p:sp>
        <p:nvSpPr>
          <p:cNvPr id="1566" name="Google Shape;1566;p159"/>
          <p:cNvSpPr txBox="1"/>
          <p:nvPr/>
        </p:nvSpPr>
        <p:spPr>
          <a:xfrm>
            <a:off x="6511500" y="4715538"/>
            <a:ext cx="298200" cy="23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2</a:t>
            </a:r>
            <a:endParaRPr sz="1200">
              <a:solidFill>
                <a:srgbClr val="FF0000"/>
              </a:solidFill>
            </a:endParaRPr>
          </a:p>
        </p:txBody>
      </p:sp>
      <p:sp>
        <p:nvSpPr>
          <p:cNvPr id="1567" name="Google Shape;1567;p159"/>
          <p:cNvSpPr/>
          <p:nvPr/>
        </p:nvSpPr>
        <p:spPr>
          <a:xfrm>
            <a:off x="312825" y="2298925"/>
            <a:ext cx="7563000" cy="647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#430ac66e</a:t>
            </a:r>
            <a:endParaRPr/>
          </a:p>
        </p:txBody>
      </p:sp>
      <p:graphicFrame>
        <p:nvGraphicFramePr>
          <p:cNvPr id="1573" name="Google Shape;1573;p160"/>
          <p:cNvGraphicFramePr/>
          <p:nvPr/>
        </p:nvGraphicFramePr>
        <p:xfrm>
          <a:off x="2119313" y="1638375"/>
          <a:ext cx="4905375" cy="1821350"/>
        </p:xfrm>
        <a:graphic>
          <a:graphicData uri="http://schemas.openxmlformats.org/drawingml/2006/table">
            <a:tbl>
              <a:tblPr>
                <a:noFill/>
                <a:tableStyleId>{90451CF9-6E87-49CF-A4E6-B44C3E17D55F}</a:tableStyleId>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__queue_work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ep_scan_ready_list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p9_fd_poll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WARNING: ODEBUG bug in p9_fd_close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7"/>
                        </a:rPr>
                        <a:t>KASAN: use-after-free Read in p9_poll_workfn</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pic>
        <p:nvPicPr>
          <p:cNvPr id="1578" name="Google Shape;1578;p161"/>
          <p:cNvPicPr preferRelativeResize="0"/>
          <p:nvPr/>
        </p:nvPicPr>
        <p:blipFill>
          <a:blip r:embed="rId3">
            <a:alphaModFix/>
          </a:blip>
          <a:stretch>
            <a:fillRect/>
          </a:stretch>
        </p:blipFill>
        <p:spPr>
          <a:xfrm>
            <a:off x="4066325" y="2008050"/>
            <a:ext cx="4934206" cy="2702250"/>
          </a:xfrm>
          <a:prstGeom prst="rect">
            <a:avLst/>
          </a:prstGeom>
          <a:noFill/>
          <a:ln w="9525" cap="flat" cmpd="sng">
            <a:solidFill>
              <a:schemeClr val="dk2"/>
            </a:solidFill>
            <a:prstDash val="solid"/>
            <a:round/>
            <a:headEnd type="none" w="sm" len="sm"/>
            <a:tailEnd type="none" w="sm" len="sm"/>
          </a:ln>
        </p:spPr>
      </p:pic>
      <p:pic>
        <p:nvPicPr>
          <p:cNvPr id="1579" name="Google Shape;1579;p161"/>
          <p:cNvPicPr preferRelativeResize="0"/>
          <p:nvPr/>
        </p:nvPicPr>
        <p:blipFill>
          <a:blip r:embed="rId4">
            <a:alphaModFix/>
          </a:blip>
          <a:stretch>
            <a:fillRect/>
          </a:stretch>
        </p:blipFill>
        <p:spPr>
          <a:xfrm>
            <a:off x="175125" y="2003300"/>
            <a:ext cx="3768275" cy="3027126"/>
          </a:xfrm>
          <a:prstGeom prst="rect">
            <a:avLst/>
          </a:prstGeom>
          <a:noFill/>
          <a:ln w="9525" cap="flat" cmpd="sng">
            <a:solidFill>
              <a:schemeClr val="dk2"/>
            </a:solidFill>
            <a:prstDash val="solid"/>
            <a:round/>
            <a:headEnd type="none" w="sm" len="sm"/>
            <a:tailEnd type="none" w="sm" len="sm"/>
          </a:ln>
        </p:spPr>
      </p:pic>
      <p:sp>
        <p:nvSpPr>
          <p:cNvPr id="1580" name="Google Shape;1580;p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Analysis</a:t>
            </a:r>
            <a:endParaRPr/>
          </a:p>
          <a:p>
            <a:pPr marL="0" lvl="0" indent="0" algn="l" rtl="0">
              <a:spcBef>
                <a:spcPts val="0"/>
              </a:spcBef>
              <a:spcAft>
                <a:spcPts val="0"/>
              </a:spcAft>
              <a:buNone/>
            </a:pPr>
            <a:endParaRPr/>
          </a:p>
        </p:txBody>
      </p:sp>
      <p:sp>
        <p:nvSpPr>
          <p:cNvPr id="1581" name="Google Shape;1581;p161"/>
          <p:cNvSpPr/>
          <p:nvPr/>
        </p:nvSpPr>
        <p:spPr>
          <a:xfrm>
            <a:off x="806575" y="1394125"/>
            <a:ext cx="1983300" cy="39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chemeClr val="dk1"/>
                </a:solidFill>
              </a:rPr>
              <a:t>p9_fd_close()</a:t>
            </a:r>
            <a:endParaRPr sz="1800" b="1">
              <a:solidFill>
                <a:schemeClr val="dk1"/>
              </a:solidFill>
            </a:endParaRPr>
          </a:p>
        </p:txBody>
      </p:sp>
      <p:sp>
        <p:nvSpPr>
          <p:cNvPr id="1582" name="Google Shape;1582;p161"/>
          <p:cNvSpPr/>
          <p:nvPr/>
        </p:nvSpPr>
        <p:spPr>
          <a:xfrm>
            <a:off x="4172000" y="1394125"/>
            <a:ext cx="2624400" cy="39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rPr>
              <a:t>p9_poll_workfn()</a:t>
            </a:r>
            <a:endParaRPr sz="1800" b="1">
              <a:solidFill>
                <a:schemeClr val="dk1"/>
              </a:solidFill>
            </a:endParaRPr>
          </a:p>
        </p:txBody>
      </p:sp>
      <p:sp>
        <p:nvSpPr>
          <p:cNvPr id="1583" name="Google Shape;1583;p161"/>
          <p:cNvSpPr/>
          <p:nvPr/>
        </p:nvSpPr>
        <p:spPr>
          <a:xfrm rot="2877977">
            <a:off x="1713056" y="2573226"/>
            <a:ext cx="1758597" cy="71156"/>
          </a:xfrm>
          <a:prstGeom prst="rightArrow">
            <a:avLst>
              <a:gd name="adj1" fmla="val 50000"/>
              <a:gd name="adj2" fmla="val 169668"/>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1"/>
          <p:cNvSpPr/>
          <p:nvPr/>
        </p:nvSpPr>
        <p:spPr>
          <a:xfrm rot="7821448">
            <a:off x="4223838" y="2508361"/>
            <a:ext cx="1758617" cy="71101"/>
          </a:xfrm>
          <a:prstGeom prst="rightArrow">
            <a:avLst>
              <a:gd name="adj1" fmla="val 50000"/>
              <a:gd name="adj2" fmla="val 227636"/>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1"/>
          <p:cNvSpPr/>
          <p:nvPr/>
        </p:nvSpPr>
        <p:spPr>
          <a:xfrm>
            <a:off x="3001475" y="3390700"/>
            <a:ext cx="1719000" cy="51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0000"/>
                </a:solidFill>
              </a:rPr>
              <a:t>RACE</a:t>
            </a:r>
            <a:endParaRPr sz="1800" b="1">
              <a:solidFill>
                <a:srgbClr val="FF0000"/>
              </a:solidFill>
            </a:endParaRPr>
          </a:p>
        </p:txBody>
      </p:sp>
      <p:sp>
        <p:nvSpPr>
          <p:cNvPr id="1586" name="Google Shape;1586;p161"/>
          <p:cNvSpPr txBox="1"/>
          <p:nvPr/>
        </p:nvSpPr>
        <p:spPr>
          <a:xfrm>
            <a:off x="4009300" y="369275"/>
            <a:ext cx="4934100" cy="8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rPr>
              <a:t>As shown by Syzbot, it is possible to provoke a race between p9_fd_close() </a:t>
            </a:r>
            <a:endParaRPr sz="1000" b="1">
              <a:solidFill>
                <a:schemeClr val="dk1"/>
              </a:solidFill>
            </a:endParaRPr>
          </a:p>
          <a:p>
            <a:pPr marL="0" lvl="0" indent="0" algn="l" rtl="0">
              <a:spcBef>
                <a:spcPts val="0"/>
              </a:spcBef>
              <a:spcAft>
                <a:spcPts val="0"/>
              </a:spcAft>
              <a:buNone/>
            </a:pPr>
            <a:r>
              <a:rPr lang="en" sz="1000" b="1">
                <a:solidFill>
                  <a:schemeClr val="dk1"/>
                </a:solidFill>
              </a:rPr>
              <a:t>and p9_poll_workfn() that is called to take care of the async read/write work</a:t>
            </a:r>
            <a:endParaRPr sz="1000" b="1">
              <a:solidFill>
                <a:schemeClr val="dk1"/>
              </a:solidFill>
            </a:endParaRPr>
          </a:p>
          <a:p>
            <a:pPr marL="0" lvl="0" indent="0" algn="l" rtl="0">
              <a:spcBef>
                <a:spcPts val="0"/>
              </a:spcBef>
              <a:spcAft>
                <a:spcPts val="0"/>
              </a:spcAft>
              <a:buNone/>
            </a:pPr>
            <a:r>
              <a:rPr lang="en" sz="1000" b="1">
                <a:solidFill>
                  <a:schemeClr val="dk1"/>
                </a:solidFill>
              </a:rPr>
              <a:t>to do. To make sure p9_fd_close() frees "trans" when it is not used anymore, </a:t>
            </a: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b="1">
                <a:solidFill>
                  <a:schemeClr val="dk1"/>
                </a:solidFill>
              </a:rPr>
              <a:t>it has to explicitly flush p9_poll_work before the kfree().</a:t>
            </a: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__lock_acquire</a:t>
            </a:r>
            <a:endParaRPr/>
          </a:p>
        </p:txBody>
      </p:sp>
      <p:pic>
        <p:nvPicPr>
          <p:cNvPr id="158" name="Google Shape;158;p27"/>
          <p:cNvPicPr preferRelativeResize="0"/>
          <p:nvPr/>
        </p:nvPicPr>
        <p:blipFill>
          <a:blip r:embed="rId3">
            <a:alphaModFix/>
          </a:blip>
          <a:stretch>
            <a:fillRect/>
          </a:stretch>
        </p:blipFill>
        <p:spPr>
          <a:xfrm>
            <a:off x="311702" y="1152475"/>
            <a:ext cx="3822175" cy="3921274"/>
          </a:xfrm>
          <a:prstGeom prst="rect">
            <a:avLst/>
          </a:prstGeom>
          <a:noFill/>
          <a:ln>
            <a:noFill/>
          </a:ln>
        </p:spPr>
      </p:pic>
      <p:sp>
        <p:nvSpPr>
          <p:cNvPr id="159" name="Google Shape;159;p27"/>
          <p:cNvSpPr/>
          <p:nvPr/>
        </p:nvSpPr>
        <p:spPr>
          <a:xfrm>
            <a:off x="4983450" y="1942450"/>
            <a:ext cx="3026400" cy="46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dec_and_test(&amp;pi_state-&gt;refcount);</a:t>
            </a:r>
            <a:endParaRPr/>
          </a:p>
        </p:txBody>
      </p:sp>
      <p:cxnSp>
        <p:nvCxnSpPr>
          <p:cNvPr id="160" name="Google Shape;160;p27"/>
          <p:cNvCxnSpPr/>
          <p:nvPr/>
        </p:nvCxnSpPr>
        <p:spPr>
          <a:xfrm flipH="1">
            <a:off x="3492150" y="2175250"/>
            <a:ext cx="1491300" cy="210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1591" name="Google Shape;1591;p162"/>
          <p:cNvPicPr preferRelativeResize="0"/>
          <p:nvPr/>
        </p:nvPicPr>
        <p:blipFill>
          <a:blip r:embed="rId3">
            <a:alphaModFix/>
          </a:blip>
          <a:stretch>
            <a:fillRect/>
          </a:stretch>
        </p:blipFill>
        <p:spPr>
          <a:xfrm>
            <a:off x="212950" y="1017925"/>
            <a:ext cx="3797074" cy="2119725"/>
          </a:xfrm>
          <a:prstGeom prst="rect">
            <a:avLst/>
          </a:prstGeom>
          <a:noFill/>
          <a:ln>
            <a:noFill/>
          </a:ln>
        </p:spPr>
      </p:pic>
      <p:pic>
        <p:nvPicPr>
          <p:cNvPr id="1592" name="Google Shape;1592;p162"/>
          <p:cNvPicPr preferRelativeResize="0"/>
          <p:nvPr/>
        </p:nvPicPr>
        <p:blipFill>
          <a:blip r:embed="rId4">
            <a:alphaModFix/>
          </a:blip>
          <a:stretch>
            <a:fillRect/>
          </a:stretch>
        </p:blipFill>
        <p:spPr>
          <a:xfrm>
            <a:off x="4073099" y="1125888"/>
            <a:ext cx="4981574" cy="2282135"/>
          </a:xfrm>
          <a:prstGeom prst="rect">
            <a:avLst/>
          </a:prstGeom>
          <a:noFill/>
          <a:ln>
            <a:noFill/>
          </a:ln>
        </p:spPr>
      </p:pic>
      <p:pic>
        <p:nvPicPr>
          <p:cNvPr id="1593" name="Google Shape;1593;p162"/>
          <p:cNvPicPr preferRelativeResize="0"/>
          <p:nvPr/>
        </p:nvPicPr>
        <p:blipFill>
          <a:blip r:embed="rId5">
            <a:alphaModFix/>
          </a:blip>
          <a:stretch>
            <a:fillRect/>
          </a:stretch>
        </p:blipFill>
        <p:spPr>
          <a:xfrm>
            <a:off x="152400" y="3586647"/>
            <a:ext cx="8839201" cy="100209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pic>
        <p:nvPicPr>
          <p:cNvPr id="1598" name="Google Shape;1598;p163"/>
          <p:cNvPicPr preferRelativeResize="0"/>
          <p:nvPr/>
        </p:nvPicPr>
        <p:blipFill>
          <a:blip r:embed="rId3">
            <a:alphaModFix/>
          </a:blip>
          <a:stretch>
            <a:fillRect/>
          </a:stretch>
        </p:blipFill>
        <p:spPr>
          <a:xfrm>
            <a:off x="774924" y="399451"/>
            <a:ext cx="6246999" cy="43897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64"/>
          <p:cNvSpPr txBox="1">
            <a:spLocks noGrp="1"/>
          </p:cNvSpPr>
          <p:nvPr>
            <p:ph type="title"/>
          </p:nvPr>
        </p:nvSpPr>
        <p:spPr>
          <a:xfrm>
            <a:off x="2355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in __queue_work (free &amp; use)</a:t>
            </a:r>
            <a:endParaRPr/>
          </a:p>
        </p:txBody>
      </p:sp>
      <p:pic>
        <p:nvPicPr>
          <p:cNvPr id="1604" name="Google Shape;1604;p164"/>
          <p:cNvPicPr preferRelativeResize="0"/>
          <p:nvPr/>
        </p:nvPicPr>
        <p:blipFill>
          <a:blip r:embed="rId3">
            <a:alphaModFix/>
          </a:blip>
          <a:stretch>
            <a:fillRect/>
          </a:stretch>
        </p:blipFill>
        <p:spPr>
          <a:xfrm>
            <a:off x="183725" y="1410575"/>
            <a:ext cx="3768275" cy="3027126"/>
          </a:xfrm>
          <a:prstGeom prst="rect">
            <a:avLst/>
          </a:prstGeom>
          <a:noFill/>
          <a:ln w="9525" cap="flat" cmpd="sng">
            <a:solidFill>
              <a:schemeClr val="dk2"/>
            </a:solidFill>
            <a:prstDash val="solid"/>
            <a:round/>
            <a:headEnd type="none" w="sm" len="sm"/>
            <a:tailEnd type="none" w="sm" len="sm"/>
          </a:ln>
        </p:spPr>
      </p:pic>
      <p:pic>
        <p:nvPicPr>
          <p:cNvPr id="1605" name="Google Shape;1605;p164"/>
          <p:cNvPicPr preferRelativeResize="0"/>
          <p:nvPr/>
        </p:nvPicPr>
        <p:blipFill>
          <a:blip r:embed="rId4">
            <a:alphaModFix/>
          </a:blip>
          <a:stretch>
            <a:fillRect/>
          </a:stretch>
        </p:blipFill>
        <p:spPr>
          <a:xfrm>
            <a:off x="4114600" y="1679675"/>
            <a:ext cx="4892825" cy="2460513"/>
          </a:xfrm>
          <a:prstGeom prst="rect">
            <a:avLst/>
          </a:prstGeom>
          <a:noFill/>
          <a:ln w="9525" cap="flat" cmpd="sng">
            <a:solidFill>
              <a:schemeClr val="dk2"/>
            </a:solidFill>
            <a:prstDash val="solid"/>
            <a:round/>
            <a:headEnd type="none" w="sm" len="sm"/>
            <a:tailEnd type="none" w="sm" len="sm"/>
          </a:ln>
        </p:spPr>
      </p:pic>
      <p:sp>
        <p:nvSpPr>
          <p:cNvPr id="1606" name="Google Shape;1606;p164"/>
          <p:cNvSpPr/>
          <p:nvPr/>
        </p:nvSpPr>
        <p:spPr>
          <a:xfrm>
            <a:off x="2646950" y="3671075"/>
            <a:ext cx="751032" cy="572724"/>
          </a:xfrm>
          <a:prstGeom prst="cloud">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free</a:t>
            </a:r>
            <a:endParaRPr>
              <a:solidFill>
                <a:srgbClr val="FF0000"/>
              </a:solidFill>
            </a:endParaRPr>
          </a:p>
        </p:txBody>
      </p:sp>
      <p:sp>
        <p:nvSpPr>
          <p:cNvPr id="1607" name="Google Shape;1607;p164"/>
          <p:cNvSpPr/>
          <p:nvPr/>
        </p:nvSpPr>
        <p:spPr>
          <a:xfrm>
            <a:off x="7774600" y="3439025"/>
            <a:ext cx="1064600" cy="572700"/>
          </a:xfrm>
          <a:prstGeom prst="flowChartDecision">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use</a:t>
            </a:r>
            <a:endParaRPr>
              <a:solidFill>
                <a:srgbClr val="FF0000"/>
              </a:solidFill>
            </a:endParaRPr>
          </a:p>
        </p:txBody>
      </p:sp>
      <p:sp>
        <p:nvSpPr>
          <p:cNvPr id="1608" name="Google Shape;1608;p164"/>
          <p:cNvSpPr txBox="1"/>
          <p:nvPr/>
        </p:nvSpPr>
        <p:spPr>
          <a:xfrm>
            <a:off x="318600" y="4494575"/>
            <a:ext cx="5166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P9_conn was freed here.</a:t>
            </a:r>
            <a:endParaRPr>
              <a:solidFill>
                <a:srgbClr val="FF0000"/>
              </a:solidFill>
            </a:endParaRPr>
          </a:p>
        </p:txBody>
      </p:sp>
      <p:sp>
        <p:nvSpPr>
          <p:cNvPr id="1609" name="Google Shape;1609;p164"/>
          <p:cNvSpPr txBox="1"/>
          <p:nvPr/>
        </p:nvSpPr>
        <p:spPr>
          <a:xfrm>
            <a:off x="756600" y="3179225"/>
            <a:ext cx="1767900" cy="196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65"/>
          <p:cNvSpPr txBox="1">
            <a:spLocks noGrp="1"/>
          </p:cNvSpPr>
          <p:nvPr>
            <p:ph type="title"/>
          </p:nvPr>
        </p:nvSpPr>
        <p:spPr>
          <a:xfrm>
            <a:off x="2355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in __queue_work (use) </a:t>
            </a:r>
            <a:endParaRPr/>
          </a:p>
        </p:txBody>
      </p:sp>
      <p:pic>
        <p:nvPicPr>
          <p:cNvPr id="1615" name="Google Shape;1615;p165"/>
          <p:cNvPicPr preferRelativeResize="0"/>
          <p:nvPr/>
        </p:nvPicPr>
        <p:blipFill>
          <a:blip r:embed="rId3">
            <a:alphaModFix/>
          </a:blip>
          <a:stretch>
            <a:fillRect/>
          </a:stretch>
        </p:blipFill>
        <p:spPr>
          <a:xfrm>
            <a:off x="152400" y="1093925"/>
            <a:ext cx="5373001" cy="2733650"/>
          </a:xfrm>
          <a:prstGeom prst="rect">
            <a:avLst/>
          </a:prstGeom>
          <a:noFill/>
          <a:ln w="9525" cap="flat" cmpd="sng">
            <a:solidFill>
              <a:schemeClr val="dk2"/>
            </a:solidFill>
            <a:prstDash val="solid"/>
            <a:round/>
            <a:headEnd type="none" w="sm" len="sm"/>
            <a:tailEnd type="none" w="sm" len="sm"/>
          </a:ln>
        </p:spPr>
      </p:pic>
      <p:pic>
        <p:nvPicPr>
          <p:cNvPr id="1616" name="Google Shape;1616;p165"/>
          <p:cNvPicPr preferRelativeResize="0"/>
          <p:nvPr/>
        </p:nvPicPr>
        <p:blipFill>
          <a:blip r:embed="rId4">
            <a:alphaModFix/>
          </a:blip>
          <a:stretch>
            <a:fillRect/>
          </a:stretch>
        </p:blipFill>
        <p:spPr>
          <a:xfrm>
            <a:off x="3844150" y="814405"/>
            <a:ext cx="5070225" cy="747925"/>
          </a:xfrm>
          <a:prstGeom prst="rect">
            <a:avLst/>
          </a:prstGeom>
          <a:noFill/>
          <a:ln w="9525" cap="flat" cmpd="sng">
            <a:solidFill>
              <a:schemeClr val="dk2"/>
            </a:solidFill>
            <a:prstDash val="solid"/>
            <a:round/>
            <a:headEnd type="none" w="sm" len="sm"/>
            <a:tailEnd type="none" w="sm" len="sm"/>
          </a:ln>
        </p:spPr>
      </p:pic>
      <p:pic>
        <p:nvPicPr>
          <p:cNvPr id="1617" name="Google Shape;1617;p165"/>
          <p:cNvPicPr preferRelativeResize="0"/>
          <p:nvPr/>
        </p:nvPicPr>
        <p:blipFill>
          <a:blip r:embed="rId5">
            <a:alphaModFix/>
          </a:blip>
          <a:stretch>
            <a:fillRect/>
          </a:stretch>
        </p:blipFill>
        <p:spPr>
          <a:xfrm>
            <a:off x="3844150" y="1748224"/>
            <a:ext cx="5070224" cy="804173"/>
          </a:xfrm>
          <a:prstGeom prst="rect">
            <a:avLst/>
          </a:prstGeom>
          <a:noFill/>
          <a:ln w="9525" cap="flat" cmpd="sng">
            <a:solidFill>
              <a:schemeClr val="dk2"/>
            </a:solidFill>
            <a:prstDash val="solid"/>
            <a:round/>
            <a:headEnd type="none" w="sm" len="sm"/>
            <a:tailEnd type="none" w="sm" len="sm"/>
          </a:ln>
        </p:spPr>
      </p:pic>
      <p:pic>
        <p:nvPicPr>
          <p:cNvPr id="1618" name="Google Shape;1618;p165"/>
          <p:cNvPicPr preferRelativeResize="0"/>
          <p:nvPr/>
        </p:nvPicPr>
        <p:blipFill>
          <a:blip r:embed="rId6">
            <a:alphaModFix/>
          </a:blip>
          <a:stretch>
            <a:fillRect/>
          </a:stretch>
        </p:blipFill>
        <p:spPr>
          <a:xfrm>
            <a:off x="3844150" y="2746800"/>
            <a:ext cx="5070226" cy="1783553"/>
          </a:xfrm>
          <a:prstGeom prst="rect">
            <a:avLst/>
          </a:prstGeom>
          <a:noFill/>
          <a:ln w="9525" cap="flat" cmpd="sng">
            <a:solidFill>
              <a:schemeClr val="dk2"/>
            </a:solidFill>
            <a:prstDash val="solid"/>
            <a:round/>
            <a:headEnd type="none" w="sm" len="sm"/>
            <a:tailEnd type="none" w="sm" len="sm"/>
          </a:ln>
        </p:spPr>
      </p:pic>
      <p:sp>
        <p:nvSpPr>
          <p:cNvPr id="1619" name="Google Shape;1619;p165"/>
          <p:cNvSpPr txBox="1"/>
          <p:nvPr/>
        </p:nvSpPr>
        <p:spPr>
          <a:xfrm>
            <a:off x="290150" y="4132375"/>
            <a:ext cx="3349800" cy="7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Still use m(struct p9_conn)-&gt;rq</a:t>
            </a:r>
            <a:endParaRPr>
              <a:solidFill>
                <a:srgbClr val="FF0000"/>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166"/>
          <p:cNvSpPr txBox="1">
            <a:spLocks noGrp="1"/>
          </p:cNvSpPr>
          <p:nvPr>
            <p:ph type="title"/>
          </p:nvPr>
        </p:nvSpPr>
        <p:spPr>
          <a:xfrm>
            <a:off x="152375" y="365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 in ep_scan_ready_list</a:t>
            </a:r>
            <a:endParaRPr/>
          </a:p>
        </p:txBody>
      </p:sp>
      <p:pic>
        <p:nvPicPr>
          <p:cNvPr id="1625" name="Google Shape;1625;p166"/>
          <p:cNvPicPr preferRelativeResize="0"/>
          <p:nvPr/>
        </p:nvPicPr>
        <p:blipFill>
          <a:blip r:embed="rId3">
            <a:alphaModFix/>
          </a:blip>
          <a:stretch>
            <a:fillRect/>
          </a:stretch>
        </p:blipFill>
        <p:spPr>
          <a:xfrm>
            <a:off x="152375" y="1277950"/>
            <a:ext cx="4366599" cy="3125875"/>
          </a:xfrm>
          <a:prstGeom prst="rect">
            <a:avLst/>
          </a:prstGeom>
          <a:noFill/>
          <a:ln w="9525" cap="flat" cmpd="sng">
            <a:solidFill>
              <a:schemeClr val="dk2"/>
            </a:solidFill>
            <a:prstDash val="solid"/>
            <a:round/>
            <a:headEnd type="none" w="sm" len="sm"/>
            <a:tailEnd type="none" w="sm" len="sm"/>
          </a:ln>
        </p:spPr>
      </p:pic>
      <p:sp>
        <p:nvSpPr>
          <p:cNvPr id="1626" name="Google Shape;1626;p166"/>
          <p:cNvSpPr txBox="1"/>
          <p:nvPr/>
        </p:nvSpPr>
        <p:spPr>
          <a:xfrm>
            <a:off x="4758800" y="3241150"/>
            <a:ext cx="4149000" cy="7560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None/>
            </a:pPr>
            <a:r>
              <a:rPr lang="en">
                <a:solidFill>
                  <a:srgbClr val="FF0000"/>
                </a:solidFill>
              </a:rPr>
              <a:t>Use m-&gt;client here.</a:t>
            </a:r>
            <a:endParaRPr>
              <a:solidFill>
                <a:srgbClr val="FF0000"/>
              </a:solidFill>
            </a:endParaRPr>
          </a:p>
          <a:p>
            <a:pPr marL="457200" lvl="0" indent="457200" algn="l" rtl="0">
              <a:spcBef>
                <a:spcPts val="0"/>
              </a:spcBef>
              <a:spcAft>
                <a:spcPts val="0"/>
              </a:spcAft>
              <a:buNone/>
            </a:pPr>
            <a:endParaRPr>
              <a:solidFill>
                <a:srgbClr val="FF0000"/>
              </a:solidFill>
            </a:endParaRPr>
          </a:p>
          <a:p>
            <a:pPr marL="0" lvl="0" indent="0" algn="l" rtl="0">
              <a:spcBef>
                <a:spcPts val="0"/>
              </a:spcBef>
              <a:spcAft>
                <a:spcPts val="0"/>
              </a:spcAft>
              <a:buNone/>
            </a:pPr>
            <a:r>
              <a:rPr lang="en" b="1"/>
              <a:t>So the difference between UAF Read in ep_scan_ready_list and UAF in __queue_work is caused by different kfree time. If P9_conn was freed after schedule_work, it would cause </a:t>
            </a:r>
            <a:r>
              <a:rPr lang="en" b="1">
                <a:solidFill>
                  <a:schemeClr val="dk1"/>
                </a:solidFill>
              </a:rPr>
              <a:t>UAF in __queue_work, else it would cause UAF in ep_scan_ready_list</a:t>
            </a:r>
            <a:endParaRPr b="1"/>
          </a:p>
        </p:txBody>
      </p:sp>
      <p:pic>
        <p:nvPicPr>
          <p:cNvPr id="1627" name="Google Shape;1627;p166"/>
          <p:cNvPicPr preferRelativeResize="0"/>
          <p:nvPr/>
        </p:nvPicPr>
        <p:blipFill>
          <a:blip r:embed="rId4">
            <a:alphaModFix/>
          </a:blip>
          <a:stretch>
            <a:fillRect/>
          </a:stretch>
        </p:blipFill>
        <p:spPr>
          <a:xfrm>
            <a:off x="4704175" y="1222548"/>
            <a:ext cx="4258248" cy="19162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67"/>
          <p:cNvSpPr txBox="1">
            <a:spLocks noGrp="1"/>
          </p:cNvSpPr>
          <p:nvPr>
            <p:ph type="title"/>
          </p:nvPr>
        </p:nvSpPr>
        <p:spPr>
          <a:xfrm>
            <a:off x="152375" y="365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 in p9_fd_poll</a:t>
            </a:r>
            <a:endParaRPr/>
          </a:p>
        </p:txBody>
      </p:sp>
      <p:pic>
        <p:nvPicPr>
          <p:cNvPr id="1633" name="Google Shape;1633;p167"/>
          <p:cNvPicPr preferRelativeResize="0"/>
          <p:nvPr/>
        </p:nvPicPr>
        <p:blipFill>
          <a:blip r:embed="rId3">
            <a:alphaModFix/>
          </a:blip>
          <a:stretch>
            <a:fillRect/>
          </a:stretch>
        </p:blipFill>
        <p:spPr>
          <a:xfrm>
            <a:off x="152375" y="1277950"/>
            <a:ext cx="4366599" cy="3125875"/>
          </a:xfrm>
          <a:prstGeom prst="rect">
            <a:avLst/>
          </a:prstGeom>
          <a:noFill/>
          <a:ln w="9525" cap="flat" cmpd="sng">
            <a:solidFill>
              <a:schemeClr val="dk2"/>
            </a:solidFill>
            <a:prstDash val="solid"/>
            <a:round/>
            <a:headEnd type="none" w="sm" len="sm"/>
            <a:tailEnd type="none" w="sm" len="sm"/>
          </a:ln>
        </p:spPr>
      </p:pic>
      <p:sp>
        <p:nvSpPr>
          <p:cNvPr id="1634" name="Google Shape;1634;p167"/>
          <p:cNvSpPr txBox="1"/>
          <p:nvPr/>
        </p:nvSpPr>
        <p:spPr>
          <a:xfrm>
            <a:off x="4758800" y="3241150"/>
            <a:ext cx="4149000" cy="7560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None/>
            </a:pPr>
            <a:r>
              <a:rPr lang="en">
                <a:solidFill>
                  <a:srgbClr val="FF0000"/>
                </a:solidFill>
              </a:rPr>
              <a:t>Use m-&gt;client here.</a:t>
            </a:r>
            <a:endParaRPr>
              <a:solidFill>
                <a:srgbClr val="FF0000"/>
              </a:solidFill>
            </a:endParaRPr>
          </a:p>
          <a:p>
            <a:pPr marL="457200" lvl="0" indent="457200" algn="l" rtl="0">
              <a:spcBef>
                <a:spcPts val="0"/>
              </a:spcBef>
              <a:spcAft>
                <a:spcPts val="0"/>
              </a:spcAft>
              <a:buNone/>
            </a:pPr>
            <a:endParaRPr>
              <a:solidFill>
                <a:srgbClr val="FF0000"/>
              </a:solidFill>
            </a:endParaRPr>
          </a:p>
          <a:p>
            <a:pPr marL="0" lvl="0" indent="0" algn="l" rtl="0">
              <a:spcBef>
                <a:spcPts val="0"/>
              </a:spcBef>
              <a:spcAft>
                <a:spcPts val="0"/>
              </a:spcAft>
              <a:buNone/>
            </a:pPr>
            <a:r>
              <a:rPr lang="en" b="1"/>
              <a:t>The reason of different UAF sites is same with</a:t>
            </a:r>
            <a:endParaRPr b="1"/>
          </a:p>
          <a:p>
            <a:pPr marL="0" lvl="0" indent="0" algn="l" rtl="0">
              <a:spcBef>
                <a:spcPts val="0"/>
              </a:spcBef>
              <a:spcAft>
                <a:spcPts val="0"/>
              </a:spcAft>
              <a:buNone/>
            </a:pPr>
            <a:r>
              <a:rPr lang="en" b="1"/>
              <a:t>last group. (Different free time)</a:t>
            </a:r>
            <a:endParaRPr b="1"/>
          </a:p>
        </p:txBody>
      </p:sp>
      <p:pic>
        <p:nvPicPr>
          <p:cNvPr id="1635" name="Google Shape;1635;p167"/>
          <p:cNvPicPr preferRelativeResize="0"/>
          <p:nvPr/>
        </p:nvPicPr>
        <p:blipFill>
          <a:blip r:embed="rId4">
            <a:alphaModFix/>
          </a:blip>
          <a:stretch>
            <a:fillRect/>
          </a:stretch>
        </p:blipFill>
        <p:spPr>
          <a:xfrm>
            <a:off x="4671374" y="1242875"/>
            <a:ext cx="4061641" cy="19982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68"/>
          <p:cNvSpPr txBox="1">
            <a:spLocks noGrp="1"/>
          </p:cNvSpPr>
          <p:nvPr>
            <p:ph type="title"/>
          </p:nvPr>
        </p:nvSpPr>
        <p:spPr>
          <a:xfrm>
            <a:off x="152375" y="365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 in p9_poll_workfn</a:t>
            </a:r>
            <a:endParaRPr/>
          </a:p>
        </p:txBody>
      </p:sp>
      <p:pic>
        <p:nvPicPr>
          <p:cNvPr id="1641" name="Google Shape;1641;p168"/>
          <p:cNvPicPr preferRelativeResize="0"/>
          <p:nvPr/>
        </p:nvPicPr>
        <p:blipFill>
          <a:blip r:embed="rId3">
            <a:alphaModFix/>
          </a:blip>
          <a:stretch>
            <a:fillRect/>
          </a:stretch>
        </p:blipFill>
        <p:spPr>
          <a:xfrm>
            <a:off x="463000" y="1412050"/>
            <a:ext cx="4108998" cy="2983500"/>
          </a:xfrm>
          <a:prstGeom prst="rect">
            <a:avLst/>
          </a:prstGeom>
          <a:noFill/>
          <a:ln w="9525" cap="flat" cmpd="sng">
            <a:solidFill>
              <a:schemeClr val="dk2"/>
            </a:solidFill>
            <a:prstDash val="solid"/>
            <a:round/>
            <a:headEnd type="none" w="sm" len="sm"/>
            <a:tailEnd type="none" w="sm" len="sm"/>
          </a:ln>
        </p:spPr>
      </p:pic>
      <p:sp>
        <p:nvSpPr>
          <p:cNvPr id="1642" name="Google Shape;1642;p168"/>
          <p:cNvSpPr txBox="1"/>
          <p:nvPr/>
        </p:nvSpPr>
        <p:spPr>
          <a:xfrm>
            <a:off x="5018050" y="1436975"/>
            <a:ext cx="3717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 Use m-&gt;unset_req_list here.</a:t>
            </a:r>
            <a:endParaRPr>
              <a:solidFill>
                <a:srgbClr val="FF0000"/>
              </a:solidFill>
            </a:endParaRPr>
          </a:p>
          <a:p>
            <a:pPr marL="457200" lvl="0" indent="457200" algn="l" rtl="0">
              <a:spcBef>
                <a:spcPts val="0"/>
              </a:spcBef>
              <a:spcAft>
                <a:spcPts val="0"/>
              </a:spcAft>
              <a:buNone/>
            </a:pPr>
            <a:endParaRPr>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r>
              <a:rPr lang="en" b="1"/>
              <a:t>Difference between uaf in p9_poll_workfn and uaf in __queue_work caused by different result of p9_fd_poll.</a:t>
            </a:r>
            <a:endParaRPr b="1"/>
          </a:p>
          <a:p>
            <a:pPr marL="0" lvl="0" indent="0" algn="l" rtl="0">
              <a:spcBef>
                <a:spcPts val="0"/>
              </a:spcBef>
              <a:spcAft>
                <a:spcPts val="0"/>
              </a:spcAft>
              <a:buNone/>
            </a:pPr>
            <a:endParaRPr/>
          </a:p>
          <a:p>
            <a:pPr marL="0" lvl="0" indent="0" algn="l" rtl="0">
              <a:spcBef>
                <a:spcPts val="0"/>
              </a:spcBef>
              <a:spcAft>
                <a:spcPts val="0"/>
              </a:spcAft>
              <a:buNone/>
            </a:pPr>
            <a:r>
              <a:rPr lang="en"/>
              <a:t>EPOLLIN &amp; EPOLLOUT :</a:t>
            </a:r>
            <a:endParaRPr/>
          </a:p>
          <a:p>
            <a:pPr marL="0" lvl="0" indent="0" algn="l" rtl="0">
              <a:spcBef>
                <a:spcPts val="0"/>
              </a:spcBef>
              <a:spcAft>
                <a:spcPts val="0"/>
              </a:spcAft>
              <a:buNone/>
            </a:pPr>
            <a:endParaRPr/>
          </a:p>
          <a:p>
            <a:pPr marL="0" lvl="0" indent="0" algn="l" rtl="0">
              <a:spcBef>
                <a:spcPts val="0"/>
              </a:spcBef>
              <a:spcAft>
                <a:spcPts val="0"/>
              </a:spcAft>
              <a:buNone/>
            </a:pPr>
            <a:r>
              <a:rPr lang="en"/>
              <a:t>Could read/write data</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WARNING: ODEBUG bug in p9_fd_close</a:t>
            </a:r>
            <a:endParaRPr/>
          </a:p>
        </p:txBody>
      </p:sp>
      <p:pic>
        <p:nvPicPr>
          <p:cNvPr id="1648" name="Google Shape;1648;p169"/>
          <p:cNvPicPr preferRelativeResize="0"/>
          <p:nvPr/>
        </p:nvPicPr>
        <p:blipFill>
          <a:blip r:embed="rId3">
            <a:alphaModFix/>
          </a:blip>
          <a:stretch>
            <a:fillRect/>
          </a:stretch>
        </p:blipFill>
        <p:spPr>
          <a:xfrm>
            <a:off x="426525" y="1092925"/>
            <a:ext cx="4547300" cy="3166875"/>
          </a:xfrm>
          <a:prstGeom prst="rect">
            <a:avLst/>
          </a:prstGeom>
          <a:noFill/>
          <a:ln w="9525" cap="flat" cmpd="sng">
            <a:solidFill>
              <a:schemeClr val="dk2"/>
            </a:solidFill>
            <a:prstDash val="solid"/>
            <a:round/>
            <a:headEnd type="none" w="sm" len="sm"/>
            <a:tailEnd type="none" w="sm" len="sm"/>
          </a:ln>
        </p:spPr>
      </p:pic>
      <p:sp>
        <p:nvSpPr>
          <p:cNvPr id="1649" name="Google Shape;1649;p169"/>
          <p:cNvSpPr txBox="1"/>
          <p:nvPr/>
        </p:nvSpPr>
        <p:spPr>
          <a:xfrm>
            <a:off x="5242475" y="1945875"/>
            <a:ext cx="3075900" cy="7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
        <p:nvSpPr>
          <p:cNvPr id="1650" name="Google Shape;1650;p169"/>
          <p:cNvSpPr txBox="1"/>
          <p:nvPr/>
        </p:nvSpPr>
        <p:spPr>
          <a:xfrm>
            <a:off x="5242475" y="1941525"/>
            <a:ext cx="36072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ODEBUG: free active (active state 0) object type: work_struct hint: p9_read_work+0x0/0x1060 net/9p/trans_fd.c:208</a:t>
            </a:r>
            <a:endParaRPr>
              <a:solidFill>
                <a:srgbClr val="FF0000"/>
              </a:solidFill>
            </a:endParaRPr>
          </a:p>
        </p:txBody>
      </p:sp>
      <p:pic>
        <p:nvPicPr>
          <p:cNvPr id="1651" name="Google Shape;1651;p169"/>
          <p:cNvPicPr preferRelativeResize="0"/>
          <p:nvPr/>
        </p:nvPicPr>
        <p:blipFill>
          <a:blip r:embed="rId4">
            <a:alphaModFix/>
          </a:blip>
          <a:stretch>
            <a:fillRect/>
          </a:stretch>
        </p:blipFill>
        <p:spPr>
          <a:xfrm>
            <a:off x="2357800" y="3916975"/>
            <a:ext cx="6583975" cy="8927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1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#79d08951</a:t>
            </a:r>
            <a:endParaRPr/>
          </a:p>
        </p:txBody>
      </p:sp>
      <p:graphicFrame>
        <p:nvGraphicFramePr>
          <p:cNvPr id="1657" name="Google Shape;1657;p170"/>
          <p:cNvGraphicFramePr/>
          <p:nvPr/>
        </p:nvGraphicFramePr>
        <p:xfrm>
          <a:off x="2228850" y="2186975"/>
          <a:ext cx="4686300" cy="760480"/>
        </p:xfrm>
        <a:graphic>
          <a:graphicData uri="http://schemas.openxmlformats.org/drawingml/2006/table">
            <a:tbl>
              <a:tblPr>
                <a:noFill/>
                <a:tableStyleId>{90451CF9-6E87-49CF-A4E6-B44C3E17D55F}</a:tableStyleId>
              </a:tblPr>
              <a:tblGrid>
                <a:gridCol w="43034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tblGrid>
              <a:tr h="0">
                <a:tc gridSpan="2">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unable to handle kernel NULL pointer dereference in sctp_stream_free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CN"/>
                    </a:p>
                  </a:txBody>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sctp_stream_free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663" name="Google Shape;1663;p171"/>
          <p:cNvPicPr preferRelativeResize="0"/>
          <p:nvPr/>
        </p:nvPicPr>
        <p:blipFill>
          <a:blip r:embed="rId3">
            <a:alphaModFix/>
          </a:blip>
          <a:stretch>
            <a:fillRect/>
          </a:stretch>
        </p:blipFill>
        <p:spPr>
          <a:xfrm>
            <a:off x="311700" y="1017725"/>
            <a:ext cx="5217375" cy="3380925"/>
          </a:xfrm>
          <a:prstGeom prst="rect">
            <a:avLst/>
          </a:prstGeom>
          <a:noFill/>
          <a:ln>
            <a:noFill/>
          </a:ln>
        </p:spPr>
      </p:pic>
      <p:sp>
        <p:nvSpPr>
          <p:cNvPr id="1664" name="Google Shape;1664;p171"/>
          <p:cNvSpPr txBox="1"/>
          <p:nvPr/>
        </p:nvSpPr>
        <p:spPr>
          <a:xfrm>
            <a:off x="1949725" y="3637550"/>
            <a:ext cx="2815500" cy="48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Fails to nullify/set stream-&gt;outcnt</a:t>
            </a:r>
            <a:endParaRPr>
              <a:solidFill>
                <a:srgbClr val="FF0000"/>
              </a:solidFill>
            </a:endParaRPr>
          </a:p>
          <a:p>
            <a:pPr marL="0" lvl="0" indent="0" algn="l" rtl="0">
              <a:spcBef>
                <a:spcPts val="0"/>
              </a:spcBef>
              <a:spcAft>
                <a:spcPts val="0"/>
              </a:spcAft>
              <a:buNone/>
            </a:pPr>
            <a:r>
              <a:rPr lang="en">
                <a:solidFill>
                  <a:srgbClr val="FF0000"/>
                </a:solidFill>
              </a:rPr>
              <a:t>stream-&gt;outcnt = 0;</a:t>
            </a:r>
            <a:endParaRPr>
              <a:solidFill>
                <a:srgbClr val="FF0000"/>
              </a:solidFill>
            </a:endParaRPr>
          </a:p>
        </p:txBody>
      </p:sp>
      <p:pic>
        <p:nvPicPr>
          <p:cNvPr id="1665" name="Google Shape;1665;p171"/>
          <p:cNvPicPr preferRelativeResize="0"/>
          <p:nvPr/>
        </p:nvPicPr>
        <p:blipFill>
          <a:blip r:embed="rId4">
            <a:alphaModFix/>
          </a:blip>
          <a:stretch>
            <a:fillRect/>
          </a:stretch>
        </p:blipFill>
        <p:spPr>
          <a:xfrm>
            <a:off x="3761773" y="1230450"/>
            <a:ext cx="5070526" cy="1633025"/>
          </a:xfrm>
          <a:prstGeom prst="rect">
            <a:avLst/>
          </a:prstGeom>
          <a:noFill/>
          <a:ln w="9525" cap="flat" cmpd="sng">
            <a:solidFill>
              <a:srgbClr val="FF0000"/>
            </a:solidFill>
            <a:prstDash val="solid"/>
            <a:round/>
            <a:headEnd type="none" w="sm" len="sm"/>
            <a:tailEnd type="none" w="sm" len="sm"/>
          </a:ln>
        </p:spPr>
      </p:pic>
      <p:sp>
        <p:nvSpPr>
          <p:cNvPr id="1666" name="Google Shape;1666;p171"/>
          <p:cNvSpPr txBox="1"/>
          <p:nvPr/>
        </p:nvSpPr>
        <p:spPr>
          <a:xfrm>
            <a:off x="5107125" y="2094250"/>
            <a:ext cx="1127700" cy="174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7" name="Google Shape;1667;p171"/>
          <p:cNvSpPr txBox="1"/>
          <p:nvPr/>
        </p:nvSpPr>
        <p:spPr>
          <a:xfrm>
            <a:off x="5529075" y="3003875"/>
            <a:ext cx="3303300" cy="15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sctp_sf_do_5_1B_init</a:t>
            </a:r>
            <a:endParaRPr/>
          </a:p>
          <a:p>
            <a:pPr marL="0" lvl="0" indent="0" algn="l" rtl="0">
              <a:spcBef>
                <a:spcPts val="0"/>
              </a:spcBef>
              <a:spcAft>
                <a:spcPts val="0"/>
              </a:spcAft>
              <a:buNone/>
            </a:pPr>
            <a:r>
              <a:rPr lang="en">
                <a:solidFill>
                  <a:schemeClr val="dk1"/>
                </a:solidFill>
              </a:rPr>
              <a:t>-&gt; sctp_process_init</a:t>
            </a:r>
            <a:endParaRPr/>
          </a:p>
          <a:p>
            <a:pPr marL="0" lvl="0" indent="0" algn="l" rtl="0">
              <a:spcBef>
                <a:spcPts val="0"/>
              </a:spcBef>
              <a:spcAft>
                <a:spcPts val="0"/>
              </a:spcAft>
              <a:buNone/>
            </a:pPr>
            <a:r>
              <a:rPr lang="en"/>
              <a:t>    -&gt; sctp_stream_init</a:t>
            </a:r>
            <a:endParaRPr/>
          </a:p>
          <a:p>
            <a:pPr marL="0" lvl="0" indent="0" algn="l" rtl="0">
              <a:spcBef>
                <a:spcPts val="0"/>
              </a:spcBef>
              <a:spcAft>
                <a:spcPts val="0"/>
              </a:spcAft>
              <a:buNone/>
            </a:pPr>
            <a:r>
              <a:rPr lang="en">
                <a:solidFill>
                  <a:schemeClr val="dk1"/>
                </a:solidFill>
              </a:rPr>
              <a:t>        -&gt; sctp_stream_alloc_in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 sctp_association_free</a:t>
            </a:r>
            <a:endParaRPr>
              <a:solidFill>
                <a:schemeClr val="dk1"/>
              </a:solidFill>
            </a:endParaRPr>
          </a:p>
          <a:p>
            <a:pPr marL="0" lvl="0" indent="0" algn="l" rtl="0">
              <a:spcBef>
                <a:spcPts val="0"/>
              </a:spcBef>
              <a:spcAft>
                <a:spcPts val="0"/>
              </a:spcAft>
              <a:buNone/>
            </a:pPr>
            <a:r>
              <a:rPr lang="en"/>
              <a:t>    -&gt; sctp_stream_free</a:t>
            </a: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KASAN: use-after-free Read in do_raw_spin_unlock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66" name="Google Shape;166;p28"/>
          <p:cNvPicPr preferRelativeResize="0"/>
          <p:nvPr/>
        </p:nvPicPr>
        <p:blipFill>
          <a:blip r:embed="rId3">
            <a:alphaModFix/>
          </a:blip>
          <a:stretch>
            <a:fillRect/>
          </a:stretch>
        </p:blipFill>
        <p:spPr>
          <a:xfrm>
            <a:off x="311702" y="1152475"/>
            <a:ext cx="3822175" cy="3921274"/>
          </a:xfrm>
          <a:prstGeom prst="rect">
            <a:avLst/>
          </a:prstGeom>
          <a:noFill/>
          <a:ln>
            <a:noFill/>
          </a:ln>
        </p:spPr>
      </p:pic>
      <p:sp>
        <p:nvSpPr>
          <p:cNvPr id="167" name="Google Shape;167;p28"/>
          <p:cNvSpPr/>
          <p:nvPr/>
        </p:nvSpPr>
        <p:spPr>
          <a:xfrm>
            <a:off x="5121675" y="2880313"/>
            <a:ext cx="3026400" cy="46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dec_and_test(&amp;pi_state-&gt;refcount);</a:t>
            </a:r>
            <a:endParaRPr/>
          </a:p>
        </p:txBody>
      </p:sp>
      <p:cxnSp>
        <p:nvCxnSpPr>
          <p:cNvPr id="168" name="Google Shape;168;p28"/>
          <p:cNvCxnSpPr/>
          <p:nvPr/>
        </p:nvCxnSpPr>
        <p:spPr>
          <a:xfrm flipH="1">
            <a:off x="3630375" y="3113113"/>
            <a:ext cx="1491300" cy="210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673" name="Google Shape;1673;p172"/>
          <p:cNvPicPr preferRelativeResize="0"/>
          <p:nvPr/>
        </p:nvPicPr>
        <p:blipFill>
          <a:blip r:embed="rId3">
            <a:alphaModFix/>
          </a:blip>
          <a:stretch>
            <a:fillRect/>
          </a:stretch>
        </p:blipFill>
        <p:spPr>
          <a:xfrm>
            <a:off x="0" y="2658614"/>
            <a:ext cx="4456126" cy="704712"/>
          </a:xfrm>
          <a:prstGeom prst="rect">
            <a:avLst/>
          </a:prstGeom>
          <a:noFill/>
          <a:ln>
            <a:noFill/>
          </a:ln>
        </p:spPr>
      </p:pic>
      <p:sp>
        <p:nvSpPr>
          <p:cNvPr id="1674" name="Google Shape;1674;p172"/>
          <p:cNvSpPr txBox="1"/>
          <p:nvPr/>
        </p:nvSpPr>
        <p:spPr>
          <a:xfrm>
            <a:off x="311700" y="1178013"/>
            <a:ext cx="2670000" cy="15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0000"/>
                </a:solidFill>
              </a:rPr>
              <a:t>sctp_sf_do_5_1B_init</a:t>
            </a:r>
            <a:endParaRPr>
              <a:solidFill>
                <a:srgbClr val="FF0000"/>
              </a:solidFill>
            </a:endParaRPr>
          </a:p>
          <a:p>
            <a:pPr marL="0" lvl="0" indent="0" algn="l" rtl="0">
              <a:spcBef>
                <a:spcPts val="0"/>
              </a:spcBef>
              <a:spcAft>
                <a:spcPts val="0"/>
              </a:spcAft>
              <a:buNone/>
            </a:pPr>
            <a:r>
              <a:rPr lang="en">
                <a:solidFill>
                  <a:schemeClr val="dk1"/>
                </a:solidFill>
              </a:rPr>
              <a:t>-&gt; sctp_process_init</a:t>
            </a:r>
            <a:endParaRPr/>
          </a:p>
          <a:p>
            <a:pPr marL="0" lvl="0" indent="0" algn="l" rtl="0">
              <a:spcBef>
                <a:spcPts val="0"/>
              </a:spcBef>
              <a:spcAft>
                <a:spcPts val="0"/>
              </a:spcAft>
              <a:buNone/>
            </a:pPr>
            <a:r>
              <a:rPr lang="en"/>
              <a:t>    -&gt; sctp_stream_init</a:t>
            </a:r>
            <a:endParaRPr/>
          </a:p>
          <a:p>
            <a:pPr marL="0" lvl="0" indent="0" algn="l" rtl="0">
              <a:spcBef>
                <a:spcPts val="0"/>
              </a:spcBef>
              <a:spcAft>
                <a:spcPts val="0"/>
              </a:spcAft>
              <a:buNone/>
            </a:pPr>
            <a:r>
              <a:rPr lang="en">
                <a:solidFill>
                  <a:schemeClr val="dk1"/>
                </a:solidFill>
              </a:rPr>
              <a:t>        -&gt; sctp_stream_alloc_in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 sctp_association_free</a:t>
            </a:r>
            <a:endParaRPr>
              <a:solidFill>
                <a:schemeClr val="dk1"/>
              </a:solidFill>
            </a:endParaRPr>
          </a:p>
          <a:p>
            <a:pPr marL="0" lvl="0" indent="0" algn="l" rtl="0">
              <a:spcBef>
                <a:spcPts val="0"/>
              </a:spcBef>
              <a:spcAft>
                <a:spcPts val="0"/>
              </a:spcAft>
              <a:buNone/>
            </a:pPr>
            <a:r>
              <a:rPr lang="en"/>
              <a:t>    -&gt; sctp_stream_free</a:t>
            </a:r>
            <a:endParaRPr/>
          </a:p>
          <a:p>
            <a:pPr marL="0" lvl="0" indent="0" algn="l" rtl="0">
              <a:spcBef>
                <a:spcPts val="0"/>
              </a:spcBef>
              <a:spcAft>
                <a:spcPts val="0"/>
              </a:spcAft>
              <a:buNone/>
            </a:pPr>
            <a:endParaRPr/>
          </a:p>
        </p:txBody>
      </p:sp>
      <p:pic>
        <p:nvPicPr>
          <p:cNvPr id="1675" name="Google Shape;1675;p172"/>
          <p:cNvPicPr preferRelativeResize="0"/>
          <p:nvPr/>
        </p:nvPicPr>
        <p:blipFill>
          <a:blip r:embed="rId4">
            <a:alphaModFix/>
          </a:blip>
          <a:stretch>
            <a:fillRect/>
          </a:stretch>
        </p:blipFill>
        <p:spPr>
          <a:xfrm>
            <a:off x="311700" y="3665475"/>
            <a:ext cx="2925725" cy="1059450"/>
          </a:xfrm>
          <a:prstGeom prst="rect">
            <a:avLst/>
          </a:prstGeom>
          <a:noFill/>
          <a:ln>
            <a:noFill/>
          </a:ln>
        </p:spPr>
      </p:pic>
      <p:pic>
        <p:nvPicPr>
          <p:cNvPr id="1676" name="Google Shape;1676;p172"/>
          <p:cNvPicPr preferRelativeResize="0"/>
          <p:nvPr/>
        </p:nvPicPr>
        <p:blipFill>
          <a:blip r:embed="rId5">
            <a:alphaModFix/>
          </a:blip>
          <a:stretch>
            <a:fillRect/>
          </a:stretch>
        </p:blipFill>
        <p:spPr>
          <a:xfrm>
            <a:off x="3999825" y="1076188"/>
            <a:ext cx="3980975" cy="1178475"/>
          </a:xfrm>
          <a:prstGeom prst="rect">
            <a:avLst/>
          </a:prstGeom>
          <a:noFill/>
          <a:ln>
            <a:noFill/>
          </a:ln>
        </p:spPr>
      </p:pic>
      <p:cxnSp>
        <p:nvCxnSpPr>
          <p:cNvPr id="1677" name="Google Shape;1677;p172"/>
          <p:cNvCxnSpPr/>
          <p:nvPr/>
        </p:nvCxnSpPr>
        <p:spPr>
          <a:xfrm flipH="1">
            <a:off x="727450" y="3339275"/>
            <a:ext cx="196500" cy="342000"/>
          </a:xfrm>
          <a:prstGeom prst="straightConnector1">
            <a:avLst/>
          </a:prstGeom>
          <a:noFill/>
          <a:ln w="9525" cap="flat" cmpd="sng">
            <a:solidFill>
              <a:srgbClr val="FF0000"/>
            </a:solidFill>
            <a:prstDash val="solid"/>
            <a:round/>
            <a:headEnd type="none" w="med" len="med"/>
            <a:tailEnd type="triangle" w="med" len="med"/>
          </a:ln>
        </p:spPr>
      </p:cxnSp>
      <p:cxnSp>
        <p:nvCxnSpPr>
          <p:cNvPr id="1678" name="Google Shape;1678;p172"/>
          <p:cNvCxnSpPr>
            <a:endCxn id="1676" idx="1"/>
          </p:cNvCxnSpPr>
          <p:nvPr/>
        </p:nvCxnSpPr>
        <p:spPr>
          <a:xfrm rot="10800000" flipH="1">
            <a:off x="2706225" y="1665425"/>
            <a:ext cx="1293600" cy="2161200"/>
          </a:xfrm>
          <a:prstGeom prst="straightConnector1">
            <a:avLst/>
          </a:prstGeom>
          <a:noFill/>
          <a:ln w="9525" cap="flat" cmpd="sng">
            <a:solidFill>
              <a:srgbClr val="FF0000"/>
            </a:solidFill>
            <a:prstDash val="solid"/>
            <a:round/>
            <a:headEnd type="none" w="med" len="med"/>
            <a:tailEnd type="stealth" w="med" len="med"/>
          </a:ln>
        </p:spPr>
      </p:cxnSp>
      <p:pic>
        <p:nvPicPr>
          <p:cNvPr id="1679" name="Google Shape;1679;p172"/>
          <p:cNvPicPr preferRelativeResize="0"/>
          <p:nvPr/>
        </p:nvPicPr>
        <p:blipFill>
          <a:blip r:embed="rId6">
            <a:alphaModFix/>
          </a:blip>
          <a:stretch>
            <a:fillRect/>
          </a:stretch>
        </p:blipFill>
        <p:spPr>
          <a:xfrm>
            <a:off x="3455300" y="3884950"/>
            <a:ext cx="5486400" cy="533400"/>
          </a:xfrm>
          <a:prstGeom prst="rect">
            <a:avLst/>
          </a:prstGeom>
          <a:noFill/>
          <a:ln>
            <a:noFill/>
          </a:ln>
        </p:spPr>
      </p:pic>
      <p:pic>
        <p:nvPicPr>
          <p:cNvPr id="1680" name="Google Shape;1680;p172"/>
          <p:cNvPicPr preferRelativeResize="0"/>
          <p:nvPr/>
        </p:nvPicPr>
        <p:blipFill>
          <a:blip r:embed="rId7">
            <a:alphaModFix/>
          </a:blip>
          <a:stretch>
            <a:fillRect/>
          </a:stretch>
        </p:blipFill>
        <p:spPr>
          <a:xfrm>
            <a:off x="4507275" y="2313113"/>
            <a:ext cx="4563975" cy="1395722"/>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kfree API</a:t>
            </a:r>
            <a:endParaRPr/>
          </a:p>
        </p:txBody>
      </p:sp>
      <p:pic>
        <p:nvPicPr>
          <p:cNvPr id="1686" name="Google Shape;1686;p173"/>
          <p:cNvPicPr preferRelativeResize="0"/>
          <p:nvPr/>
        </p:nvPicPr>
        <p:blipFill>
          <a:blip r:embed="rId3">
            <a:alphaModFix/>
          </a:blip>
          <a:stretch>
            <a:fillRect/>
          </a:stretch>
        </p:blipFill>
        <p:spPr>
          <a:xfrm>
            <a:off x="311700" y="1152475"/>
            <a:ext cx="8520600" cy="326660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1692" name="Google Shape;1692;p174"/>
          <p:cNvSpPr txBox="1">
            <a:spLocks noGrp="1"/>
          </p:cNvSpPr>
          <p:nvPr>
            <p:ph type="body" idx="1"/>
          </p:nvPr>
        </p:nvSpPr>
        <p:spPr>
          <a:xfrm>
            <a:off x="311700" y="1152475"/>
            <a:ext cx="8520600" cy="10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Address Sanitizer enabled: general protection fault</a:t>
            </a:r>
            <a:endParaRPr/>
          </a:p>
          <a:p>
            <a:pPr marL="0" lvl="0" indent="0" algn="l" rtl="0">
              <a:spcBef>
                <a:spcPts val="1600"/>
              </a:spcBef>
              <a:spcAft>
                <a:spcPts val="1600"/>
              </a:spcAft>
              <a:buNone/>
            </a:pPr>
            <a:r>
              <a:rPr lang="en"/>
              <a:t>Address Sanitizer disabled: Kernel BUG Null pointer dereference</a:t>
            </a:r>
            <a:endParaRPr/>
          </a:p>
        </p:txBody>
      </p:sp>
      <p:pic>
        <p:nvPicPr>
          <p:cNvPr id="1693" name="Google Shape;1693;p174"/>
          <p:cNvPicPr preferRelativeResize="0"/>
          <p:nvPr/>
        </p:nvPicPr>
        <p:blipFill>
          <a:blip r:embed="rId3">
            <a:alphaModFix/>
          </a:blip>
          <a:stretch>
            <a:fillRect/>
          </a:stretch>
        </p:blipFill>
        <p:spPr>
          <a:xfrm>
            <a:off x="311688" y="2517975"/>
            <a:ext cx="4562475" cy="10096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Patch #8cc196d6</a:t>
            </a:r>
            <a:endParaRPr dirty="0">
              <a:solidFill>
                <a:srgbClr val="000000"/>
              </a:solidFill>
            </a:endParaRPr>
          </a:p>
        </p:txBody>
      </p:sp>
      <p:graphicFrame>
        <p:nvGraphicFramePr>
          <p:cNvPr id="1699" name="Google Shape;1699;p175"/>
          <p:cNvGraphicFramePr/>
          <p:nvPr/>
        </p:nvGraphicFramePr>
        <p:xfrm>
          <a:off x="2833688" y="1740625"/>
          <a:ext cx="3476625" cy="2185620"/>
        </p:xfrm>
        <a:graphic>
          <a:graphicData uri="http://schemas.openxmlformats.org/drawingml/2006/table">
            <a:tbl>
              <a:tblPr>
                <a:noFill/>
                <a:tableStyleId>{90451CF9-6E87-49CF-A4E6-B44C3E17D55F}</a:tableStyleId>
              </a:tblPr>
              <a:tblGrid>
                <a:gridCol w="34766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corrupted list in ___neigh_create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BUG: corrupted list in neigh_mark_dead</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slab-out-of-bounds Read in neigh_mark_dead</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KASAN: slab-out-of-bounds Read in ___neigh_create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7"/>
                        </a:rPr>
                        <a:t>KASAN: use-after-free Read in neigh_mark_dead</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8"/>
                        </a:rPr>
                        <a:t>KASAN: use-after-free Read in ___neigh_create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705" name="Google Shape;1705;p176"/>
          <p:cNvSpPr txBox="1">
            <a:spLocks noGrp="1"/>
          </p:cNvSpPr>
          <p:nvPr>
            <p:ph type="body" idx="1"/>
          </p:nvPr>
        </p:nvSpPr>
        <p:spPr>
          <a:xfrm>
            <a:off x="311700" y="1152475"/>
            <a:ext cx="8520600" cy="68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a:t>Adding and removing neighbor entries to / from the gc_list need to be done while holding the table lock; a couple of places were missed in the original patch.</a:t>
            </a:r>
            <a:endParaRPr/>
          </a:p>
        </p:txBody>
      </p:sp>
      <p:pic>
        <p:nvPicPr>
          <p:cNvPr id="1706" name="Google Shape;1706;p176"/>
          <p:cNvPicPr preferRelativeResize="0"/>
          <p:nvPr/>
        </p:nvPicPr>
        <p:blipFill>
          <a:blip r:embed="rId3">
            <a:alphaModFix/>
          </a:blip>
          <a:stretch>
            <a:fillRect/>
          </a:stretch>
        </p:blipFill>
        <p:spPr>
          <a:xfrm>
            <a:off x="311700" y="1833475"/>
            <a:ext cx="4722676" cy="2002575"/>
          </a:xfrm>
          <a:prstGeom prst="rect">
            <a:avLst/>
          </a:prstGeom>
          <a:noFill/>
          <a:ln>
            <a:noFill/>
          </a:ln>
        </p:spPr>
      </p:pic>
      <p:pic>
        <p:nvPicPr>
          <p:cNvPr id="1707" name="Google Shape;1707;p176"/>
          <p:cNvPicPr preferRelativeResize="0"/>
          <p:nvPr/>
        </p:nvPicPr>
        <p:blipFill>
          <a:blip r:embed="rId4">
            <a:alphaModFix/>
          </a:blip>
          <a:stretch>
            <a:fillRect/>
          </a:stretch>
        </p:blipFill>
        <p:spPr>
          <a:xfrm>
            <a:off x="311703" y="3891675"/>
            <a:ext cx="4559722" cy="832450"/>
          </a:xfrm>
          <a:prstGeom prst="rect">
            <a:avLst/>
          </a:prstGeom>
          <a:noFill/>
          <a:ln>
            <a:noFill/>
          </a:ln>
        </p:spPr>
      </p:pic>
      <p:sp>
        <p:nvSpPr>
          <p:cNvPr id="1708" name="Google Shape;1708;p176"/>
          <p:cNvSpPr txBox="1"/>
          <p:nvPr/>
        </p:nvSpPr>
        <p:spPr>
          <a:xfrm>
            <a:off x="3164850" y="2318788"/>
            <a:ext cx="3051300" cy="28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No lock acquiring before list_del_init</a:t>
            </a:r>
            <a:endParaRPr/>
          </a:p>
        </p:txBody>
      </p:sp>
      <p:sp>
        <p:nvSpPr>
          <p:cNvPr id="1709" name="Google Shape;1709;p176"/>
          <p:cNvSpPr txBox="1"/>
          <p:nvPr/>
        </p:nvSpPr>
        <p:spPr>
          <a:xfrm>
            <a:off x="4164600" y="3087925"/>
            <a:ext cx="3092100" cy="28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No lock acquiring before list_add_tail</a:t>
            </a:r>
            <a:endParaRPr/>
          </a:p>
        </p:txBody>
      </p:sp>
      <p:pic>
        <p:nvPicPr>
          <p:cNvPr id="1710" name="Google Shape;1710;p176"/>
          <p:cNvPicPr preferRelativeResize="0"/>
          <p:nvPr/>
        </p:nvPicPr>
        <p:blipFill>
          <a:blip r:embed="rId5">
            <a:alphaModFix/>
          </a:blip>
          <a:stretch>
            <a:fillRect/>
          </a:stretch>
        </p:blipFill>
        <p:spPr>
          <a:xfrm>
            <a:off x="4871425" y="3891539"/>
            <a:ext cx="4268851" cy="1257786"/>
          </a:xfrm>
          <a:prstGeom prst="rect">
            <a:avLst/>
          </a:prstGeom>
          <a:noFill/>
          <a:ln>
            <a:noFill/>
          </a:ln>
        </p:spPr>
      </p:pic>
      <p:sp>
        <p:nvSpPr>
          <p:cNvPr id="1711" name="Google Shape;1711;p176"/>
          <p:cNvSpPr txBox="1"/>
          <p:nvPr/>
        </p:nvSpPr>
        <p:spPr>
          <a:xfrm>
            <a:off x="1371975" y="4779750"/>
            <a:ext cx="3051300" cy="28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No lock acquiring before neigh_alloc</a:t>
            </a:r>
            <a:endParaRPr/>
          </a:p>
        </p:txBody>
      </p:sp>
      <p:cxnSp>
        <p:nvCxnSpPr>
          <p:cNvPr id="1712" name="Google Shape;1712;p176"/>
          <p:cNvCxnSpPr>
            <a:stCxn id="1708" idx="1"/>
          </p:cNvCxnSpPr>
          <p:nvPr/>
        </p:nvCxnSpPr>
        <p:spPr>
          <a:xfrm rot="10800000">
            <a:off x="2844450" y="2458888"/>
            <a:ext cx="320400" cy="1800"/>
          </a:xfrm>
          <a:prstGeom prst="straightConnector1">
            <a:avLst/>
          </a:prstGeom>
          <a:noFill/>
          <a:ln w="9525" cap="flat" cmpd="sng">
            <a:solidFill>
              <a:schemeClr val="dk2"/>
            </a:solidFill>
            <a:prstDash val="solid"/>
            <a:round/>
            <a:headEnd type="none" w="med" len="med"/>
            <a:tailEnd type="triangle" w="med" len="med"/>
          </a:ln>
        </p:spPr>
      </p:cxnSp>
      <p:cxnSp>
        <p:nvCxnSpPr>
          <p:cNvPr id="1713" name="Google Shape;1713;p176"/>
          <p:cNvCxnSpPr>
            <a:stCxn id="1709" idx="1"/>
          </p:cNvCxnSpPr>
          <p:nvPr/>
        </p:nvCxnSpPr>
        <p:spPr>
          <a:xfrm rot="10800000">
            <a:off x="3873900" y="3222925"/>
            <a:ext cx="290700" cy="6900"/>
          </a:xfrm>
          <a:prstGeom prst="straightConnector1">
            <a:avLst/>
          </a:prstGeom>
          <a:noFill/>
          <a:ln w="9525" cap="flat" cmpd="sng">
            <a:solidFill>
              <a:schemeClr val="dk2"/>
            </a:solidFill>
            <a:prstDash val="solid"/>
            <a:round/>
            <a:headEnd type="none" w="med" len="med"/>
            <a:tailEnd type="triangle" w="med" len="med"/>
          </a:ln>
        </p:spPr>
      </p:cxnSp>
      <p:cxnSp>
        <p:nvCxnSpPr>
          <p:cNvPr id="1714" name="Google Shape;1714;p176"/>
          <p:cNvCxnSpPr>
            <a:endCxn id="1711" idx="3"/>
          </p:cNvCxnSpPr>
          <p:nvPr/>
        </p:nvCxnSpPr>
        <p:spPr>
          <a:xfrm flipH="1">
            <a:off x="4423275" y="4779750"/>
            <a:ext cx="756600" cy="141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implementation of list_add_tail</a:t>
            </a:r>
            <a:endParaRPr/>
          </a:p>
        </p:txBody>
      </p:sp>
      <p:sp>
        <p:nvSpPr>
          <p:cNvPr id="1720" name="Google Shape;1720;p177"/>
          <p:cNvSpPr txBox="1"/>
          <p:nvPr/>
        </p:nvSpPr>
        <p:spPr>
          <a:xfrm>
            <a:off x="311700" y="2372050"/>
            <a:ext cx="1426200" cy="3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tbl-&gt;gc_list</a:t>
            </a:r>
            <a:endParaRPr/>
          </a:p>
        </p:txBody>
      </p:sp>
      <p:sp>
        <p:nvSpPr>
          <p:cNvPr id="1721" name="Google Shape;1721;p177"/>
          <p:cNvSpPr/>
          <p:nvPr/>
        </p:nvSpPr>
        <p:spPr>
          <a:xfrm>
            <a:off x="311800" y="1776550"/>
            <a:ext cx="7131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gc_list</a:t>
            </a:r>
            <a:endParaRPr/>
          </a:p>
        </p:txBody>
      </p:sp>
      <p:grpSp>
        <p:nvGrpSpPr>
          <p:cNvPr id="1722" name="Google Shape;1722;p177"/>
          <p:cNvGrpSpPr/>
          <p:nvPr/>
        </p:nvGrpSpPr>
        <p:grpSpPr>
          <a:xfrm>
            <a:off x="1024800" y="1429000"/>
            <a:ext cx="713100" cy="891600"/>
            <a:chOff x="1105800" y="2774900"/>
            <a:chExt cx="713100" cy="891600"/>
          </a:xfrm>
        </p:grpSpPr>
        <p:sp>
          <p:nvSpPr>
            <p:cNvPr id="1723" name="Google Shape;1723;p177"/>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77"/>
            <p:cNvSpPr/>
            <p:nvPr/>
          </p:nvSpPr>
          <p:spPr>
            <a:xfrm>
              <a:off x="1105800" y="32228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25" name="Google Shape;1725;p177"/>
            <p:cNvSpPr/>
            <p:nvPr/>
          </p:nvSpPr>
          <p:spPr>
            <a:xfrm>
              <a:off x="1105800" y="29900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726" name="Google Shape;1726;p177"/>
          <p:cNvGrpSpPr/>
          <p:nvPr/>
        </p:nvGrpSpPr>
        <p:grpSpPr>
          <a:xfrm>
            <a:off x="2828650" y="1429000"/>
            <a:ext cx="713100" cy="891600"/>
            <a:chOff x="1105800" y="2774900"/>
            <a:chExt cx="713100" cy="891600"/>
          </a:xfrm>
        </p:grpSpPr>
        <p:sp>
          <p:nvSpPr>
            <p:cNvPr id="1727" name="Google Shape;1727;p177"/>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77"/>
            <p:cNvSpPr/>
            <p:nvPr/>
          </p:nvSpPr>
          <p:spPr>
            <a:xfrm>
              <a:off x="1105800" y="32228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29" name="Google Shape;1729;p177"/>
            <p:cNvSpPr/>
            <p:nvPr/>
          </p:nvSpPr>
          <p:spPr>
            <a:xfrm>
              <a:off x="1105800" y="29900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730" name="Google Shape;1730;p177"/>
          <p:cNvGrpSpPr/>
          <p:nvPr/>
        </p:nvGrpSpPr>
        <p:grpSpPr>
          <a:xfrm>
            <a:off x="5098100" y="1429000"/>
            <a:ext cx="713100" cy="891600"/>
            <a:chOff x="1105800" y="2774900"/>
            <a:chExt cx="713100" cy="891600"/>
          </a:xfrm>
        </p:grpSpPr>
        <p:sp>
          <p:nvSpPr>
            <p:cNvPr id="1731" name="Google Shape;1731;p177"/>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77"/>
            <p:cNvSpPr/>
            <p:nvPr/>
          </p:nvSpPr>
          <p:spPr>
            <a:xfrm>
              <a:off x="1105800" y="32228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33" name="Google Shape;1733;p177"/>
            <p:cNvSpPr/>
            <p:nvPr/>
          </p:nvSpPr>
          <p:spPr>
            <a:xfrm>
              <a:off x="1105800" y="29900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cxnSp>
        <p:nvCxnSpPr>
          <p:cNvPr id="1734" name="Google Shape;1734;p177"/>
          <p:cNvCxnSpPr>
            <a:stCxn id="1725" idx="3"/>
            <a:endCxn id="1729" idx="1"/>
          </p:cNvCxnSpPr>
          <p:nvPr/>
        </p:nvCxnSpPr>
        <p:spPr>
          <a:xfrm>
            <a:off x="1737900" y="1760575"/>
            <a:ext cx="1090800" cy="0"/>
          </a:xfrm>
          <a:prstGeom prst="straightConnector1">
            <a:avLst/>
          </a:prstGeom>
          <a:noFill/>
          <a:ln w="9525" cap="flat" cmpd="sng">
            <a:solidFill>
              <a:schemeClr val="dk2"/>
            </a:solidFill>
            <a:prstDash val="solid"/>
            <a:round/>
            <a:headEnd type="none" w="med" len="med"/>
            <a:tailEnd type="triangle" w="med" len="med"/>
          </a:ln>
        </p:spPr>
      </p:cxnSp>
      <p:cxnSp>
        <p:nvCxnSpPr>
          <p:cNvPr id="1735" name="Google Shape;1735;p177"/>
          <p:cNvCxnSpPr/>
          <p:nvPr/>
        </p:nvCxnSpPr>
        <p:spPr>
          <a:xfrm rot="10800000">
            <a:off x="1745950" y="1986175"/>
            <a:ext cx="1082700" cy="7200"/>
          </a:xfrm>
          <a:prstGeom prst="straightConnector1">
            <a:avLst/>
          </a:prstGeom>
          <a:noFill/>
          <a:ln w="9525" cap="flat" cmpd="sng">
            <a:solidFill>
              <a:schemeClr val="dk2"/>
            </a:solidFill>
            <a:prstDash val="solid"/>
            <a:round/>
            <a:headEnd type="none" w="med" len="med"/>
            <a:tailEnd type="triangle" w="med" len="med"/>
          </a:ln>
        </p:spPr>
      </p:cxnSp>
      <p:cxnSp>
        <p:nvCxnSpPr>
          <p:cNvPr id="1736" name="Google Shape;1736;p177"/>
          <p:cNvCxnSpPr>
            <a:endCxn id="1733" idx="1"/>
          </p:cNvCxnSpPr>
          <p:nvPr/>
        </p:nvCxnSpPr>
        <p:spPr>
          <a:xfrm>
            <a:off x="3541700" y="1760575"/>
            <a:ext cx="1556400" cy="0"/>
          </a:xfrm>
          <a:prstGeom prst="straightConnector1">
            <a:avLst/>
          </a:prstGeom>
          <a:noFill/>
          <a:ln w="9525" cap="flat" cmpd="sng">
            <a:solidFill>
              <a:schemeClr val="dk2"/>
            </a:solidFill>
            <a:prstDash val="solid"/>
            <a:round/>
            <a:headEnd type="none" w="med" len="med"/>
            <a:tailEnd type="triangle" w="med" len="med"/>
          </a:ln>
        </p:spPr>
      </p:cxnSp>
      <p:cxnSp>
        <p:nvCxnSpPr>
          <p:cNvPr id="1737" name="Google Shape;1737;p177"/>
          <p:cNvCxnSpPr>
            <a:endCxn id="1728" idx="3"/>
          </p:cNvCxnSpPr>
          <p:nvPr/>
        </p:nvCxnSpPr>
        <p:spPr>
          <a:xfrm rot="10800000">
            <a:off x="3541750" y="1993375"/>
            <a:ext cx="1556400" cy="0"/>
          </a:xfrm>
          <a:prstGeom prst="straightConnector1">
            <a:avLst/>
          </a:prstGeom>
          <a:noFill/>
          <a:ln w="9525" cap="flat" cmpd="sng">
            <a:solidFill>
              <a:schemeClr val="dk2"/>
            </a:solidFill>
            <a:prstDash val="solid"/>
            <a:round/>
            <a:headEnd type="none" w="med" len="med"/>
            <a:tailEnd type="triangle" w="med" len="med"/>
          </a:ln>
        </p:spPr>
      </p:cxnSp>
      <p:cxnSp>
        <p:nvCxnSpPr>
          <p:cNvPr id="1738" name="Google Shape;1738;p177"/>
          <p:cNvCxnSpPr>
            <a:stCxn id="1733" idx="3"/>
            <a:endCxn id="1725" idx="1"/>
          </p:cNvCxnSpPr>
          <p:nvPr/>
        </p:nvCxnSpPr>
        <p:spPr>
          <a:xfrm flipH="1">
            <a:off x="1024700" y="1760575"/>
            <a:ext cx="4786500" cy="600"/>
          </a:xfrm>
          <a:prstGeom prst="curvedConnector5">
            <a:avLst>
              <a:gd name="adj1" fmla="val -4975"/>
              <a:gd name="adj2" fmla="val -84875000"/>
              <a:gd name="adj3" fmla="val 104973"/>
            </a:avLst>
          </a:prstGeom>
          <a:noFill/>
          <a:ln w="9525" cap="flat" cmpd="sng">
            <a:solidFill>
              <a:schemeClr val="dk2"/>
            </a:solidFill>
            <a:prstDash val="solid"/>
            <a:round/>
            <a:headEnd type="none" w="med" len="med"/>
            <a:tailEnd type="triangle" w="med" len="med"/>
          </a:ln>
        </p:spPr>
      </p:cxnSp>
      <p:cxnSp>
        <p:nvCxnSpPr>
          <p:cNvPr id="1739" name="Google Shape;1739;p177"/>
          <p:cNvCxnSpPr>
            <a:stCxn id="1724" idx="1"/>
            <a:endCxn id="1732" idx="3"/>
          </p:cNvCxnSpPr>
          <p:nvPr/>
        </p:nvCxnSpPr>
        <p:spPr>
          <a:xfrm>
            <a:off x="1024800" y="1993375"/>
            <a:ext cx="4786500" cy="600"/>
          </a:xfrm>
          <a:prstGeom prst="curvedConnector5">
            <a:avLst>
              <a:gd name="adj1" fmla="val -4975"/>
              <a:gd name="adj2" fmla="val 83662500"/>
              <a:gd name="adj3" fmla="val 104973"/>
            </a:avLst>
          </a:prstGeom>
          <a:noFill/>
          <a:ln w="9525" cap="flat" cmpd="sng">
            <a:solidFill>
              <a:schemeClr val="dk2"/>
            </a:solidFill>
            <a:prstDash val="solid"/>
            <a:round/>
            <a:headEnd type="none" w="med" len="med"/>
            <a:tailEnd type="triangle" w="med" len="med"/>
          </a:ln>
        </p:spPr>
      </p:cxnSp>
      <p:sp>
        <p:nvSpPr>
          <p:cNvPr id="1740" name="Google Shape;1740;p177"/>
          <p:cNvSpPr txBox="1"/>
          <p:nvPr/>
        </p:nvSpPr>
        <p:spPr>
          <a:xfrm>
            <a:off x="311800" y="4117700"/>
            <a:ext cx="1426200" cy="3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tbl-&gt;gc_list</a:t>
            </a:r>
            <a:endParaRPr/>
          </a:p>
        </p:txBody>
      </p:sp>
      <p:sp>
        <p:nvSpPr>
          <p:cNvPr id="1741" name="Google Shape;1741;p177"/>
          <p:cNvSpPr/>
          <p:nvPr/>
        </p:nvSpPr>
        <p:spPr>
          <a:xfrm>
            <a:off x="311900" y="3522200"/>
            <a:ext cx="7131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gc_list</a:t>
            </a:r>
            <a:endParaRPr/>
          </a:p>
        </p:txBody>
      </p:sp>
      <p:grpSp>
        <p:nvGrpSpPr>
          <p:cNvPr id="1742" name="Google Shape;1742;p177"/>
          <p:cNvGrpSpPr/>
          <p:nvPr/>
        </p:nvGrpSpPr>
        <p:grpSpPr>
          <a:xfrm>
            <a:off x="1024900" y="3174650"/>
            <a:ext cx="713100" cy="891600"/>
            <a:chOff x="1105800" y="2774900"/>
            <a:chExt cx="713100" cy="891600"/>
          </a:xfrm>
        </p:grpSpPr>
        <p:sp>
          <p:nvSpPr>
            <p:cNvPr id="1743" name="Google Shape;1743;p177"/>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77"/>
            <p:cNvSpPr/>
            <p:nvPr/>
          </p:nvSpPr>
          <p:spPr>
            <a:xfrm>
              <a:off x="1105800" y="32228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45" name="Google Shape;1745;p177"/>
            <p:cNvSpPr/>
            <p:nvPr/>
          </p:nvSpPr>
          <p:spPr>
            <a:xfrm>
              <a:off x="1105800" y="29900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746" name="Google Shape;1746;p177"/>
          <p:cNvGrpSpPr/>
          <p:nvPr/>
        </p:nvGrpSpPr>
        <p:grpSpPr>
          <a:xfrm>
            <a:off x="2828750" y="3174650"/>
            <a:ext cx="713100" cy="891600"/>
            <a:chOff x="1105800" y="2774900"/>
            <a:chExt cx="713100" cy="891600"/>
          </a:xfrm>
        </p:grpSpPr>
        <p:sp>
          <p:nvSpPr>
            <p:cNvPr id="1747" name="Google Shape;1747;p177"/>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77"/>
            <p:cNvSpPr/>
            <p:nvPr/>
          </p:nvSpPr>
          <p:spPr>
            <a:xfrm>
              <a:off x="1105800" y="32228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49" name="Google Shape;1749;p177"/>
            <p:cNvSpPr/>
            <p:nvPr/>
          </p:nvSpPr>
          <p:spPr>
            <a:xfrm>
              <a:off x="1105800" y="29900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750" name="Google Shape;1750;p177"/>
          <p:cNvGrpSpPr/>
          <p:nvPr/>
        </p:nvGrpSpPr>
        <p:grpSpPr>
          <a:xfrm>
            <a:off x="5098200" y="3174650"/>
            <a:ext cx="713100" cy="891600"/>
            <a:chOff x="1105800" y="2774900"/>
            <a:chExt cx="713100" cy="891600"/>
          </a:xfrm>
        </p:grpSpPr>
        <p:sp>
          <p:nvSpPr>
            <p:cNvPr id="1751" name="Google Shape;1751;p177"/>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77"/>
            <p:cNvSpPr/>
            <p:nvPr/>
          </p:nvSpPr>
          <p:spPr>
            <a:xfrm>
              <a:off x="1105800" y="32228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53" name="Google Shape;1753;p177"/>
            <p:cNvSpPr/>
            <p:nvPr/>
          </p:nvSpPr>
          <p:spPr>
            <a:xfrm>
              <a:off x="1105800" y="29900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754" name="Google Shape;1754;p177"/>
          <p:cNvGrpSpPr/>
          <p:nvPr/>
        </p:nvGrpSpPr>
        <p:grpSpPr>
          <a:xfrm>
            <a:off x="7367650" y="3176825"/>
            <a:ext cx="713100" cy="891600"/>
            <a:chOff x="1105800" y="2774900"/>
            <a:chExt cx="713100" cy="891600"/>
          </a:xfrm>
        </p:grpSpPr>
        <p:sp>
          <p:nvSpPr>
            <p:cNvPr id="1755" name="Google Shape;1755;p177"/>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77"/>
            <p:cNvSpPr/>
            <p:nvPr/>
          </p:nvSpPr>
          <p:spPr>
            <a:xfrm>
              <a:off x="1105800" y="32228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57" name="Google Shape;1757;p177"/>
            <p:cNvSpPr/>
            <p:nvPr/>
          </p:nvSpPr>
          <p:spPr>
            <a:xfrm>
              <a:off x="1105800" y="2990075"/>
              <a:ext cx="713100" cy="2328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cxnSp>
        <p:nvCxnSpPr>
          <p:cNvPr id="1758" name="Google Shape;1758;p177"/>
          <p:cNvCxnSpPr>
            <a:stCxn id="1745" idx="3"/>
            <a:endCxn id="1749" idx="1"/>
          </p:cNvCxnSpPr>
          <p:nvPr/>
        </p:nvCxnSpPr>
        <p:spPr>
          <a:xfrm>
            <a:off x="1738000" y="3506225"/>
            <a:ext cx="1090800" cy="0"/>
          </a:xfrm>
          <a:prstGeom prst="straightConnector1">
            <a:avLst/>
          </a:prstGeom>
          <a:noFill/>
          <a:ln w="9525" cap="flat" cmpd="sng">
            <a:solidFill>
              <a:schemeClr val="dk2"/>
            </a:solidFill>
            <a:prstDash val="solid"/>
            <a:round/>
            <a:headEnd type="none" w="med" len="med"/>
            <a:tailEnd type="triangle" w="med" len="med"/>
          </a:ln>
        </p:spPr>
      </p:cxnSp>
      <p:cxnSp>
        <p:nvCxnSpPr>
          <p:cNvPr id="1759" name="Google Shape;1759;p177"/>
          <p:cNvCxnSpPr/>
          <p:nvPr/>
        </p:nvCxnSpPr>
        <p:spPr>
          <a:xfrm rot="10800000">
            <a:off x="1746050" y="3731825"/>
            <a:ext cx="1082700" cy="7200"/>
          </a:xfrm>
          <a:prstGeom prst="straightConnector1">
            <a:avLst/>
          </a:prstGeom>
          <a:noFill/>
          <a:ln w="9525" cap="flat" cmpd="sng">
            <a:solidFill>
              <a:schemeClr val="dk2"/>
            </a:solidFill>
            <a:prstDash val="solid"/>
            <a:round/>
            <a:headEnd type="none" w="med" len="med"/>
            <a:tailEnd type="triangle" w="med" len="med"/>
          </a:ln>
        </p:spPr>
      </p:cxnSp>
      <p:cxnSp>
        <p:nvCxnSpPr>
          <p:cNvPr id="1760" name="Google Shape;1760;p177"/>
          <p:cNvCxnSpPr>
            <a:endCxn id="1753" idx="1"/>
          </p:cNvCxnSpPr>
          <p:nvPr/>
        </p:nvCxnSpPr>
        <p:spPr>
          <a:xfrm>
            <a:off x="3541800" y="3506225"/>
            <a:ext cx="1556400" cy="0"/>
          </a:xfrm>
          <a:prstGeom prst="straightConnector1">
            <a:avLst/>
          </a:prstGeom>
          <a:noFill/>
          <a:ln w="9525" cap="flat" cmpd="sng">
            <a:solidFill>
              <a:schemeClr val="dk2"/>
            </a:solidFill>
            <a:prstDash val="solid"/>
            <a:round/>
            <a:headEnd type="none" w="med" len="med"/>
            <a:tailEnd type="triangle" w="med" len="med"/>
          </a:ln>
        </p:spPr>
      </p:cxnSp>
      <p:cxnSp>
        <p:nvCxnSpPr>
          <p:cNvPr id="1761" name="Google Shape;1761;p177"/>
          <p:cNvCxnSpPr>
            <a:endCxn id="1748" idx="3"/>
          </p:cNvCxnSpPr>
          <p:nvPr/>
        </p:nvCxnSpPr>
        <p:spPr>
          <a:xfrm rot="10800000">
            <a:off x="3541850" y="3739025"/>
            <a:ext cx="1556400" cy="0"/>
          </a:xfrm>
          <a:prstGeom prst="straightConnector1">
            <a:avLst/>
          </a:prstGeom>
          <a:noFill/>
          <a:ln w="9525" cap="flat" cmpd="sng">
            <a:solidFill>
              <a:schemeClr val="dk2"/>
            </a:solidFill>
            <a:prstDash val="solid"/>
            <a:round/>
            <a:headEnd type="none" w="med" len="med"/>
            <a:tailEnd type="triangle" w="med" len="med"/>
          </a:ln>
        </p:spPr>
      </p:cxnSp>
      <p:cxnSp>
        <p:nvCxnSpPr>
          <p:cNvPr id="1762" name="Google Shape;1762;p177"/>
          <p:cNvCxnSpPr>
            <a:endCxn id="1757" idx="1"/>
          </p:cNvCxnSpPr>
          <p:nvPr/>
        </p:nvCxnSpPr>
        <p:spPr>
          <a:xfrm>
            <a:off x="5811250" y="3506300"/>
            <a:ext cx="1556400" cy="2100"/>
          </a:xfrm>
          <a:prstGeom prst="straightConnector1">
            <a:avLst/>
          </a:prstGeom>
          <a:noFill/>
          <a:ln w="9525" cap="flat" cmpd="sng">
            <a:solidFill>
              <a:schemeClr val="dk2"/>
            </a:solidFill>
            <a:prstDash val="solid"/>
            <a:round/>
            <a:headEnd type="none" w="med" len="med"/>
            <a:tailEnd type="triangle" w="med" len="med"/>
          </a:ln>
        </p:spPr>
      </p:cxnSp>
      <p:cxnSp>
        <p:nvCxnSpPr>
          <p:cNvPr id="1763" name="Google Shape;1763;p177"/>
          <p:cNvCxnSpPr>
            <a:endCxn id="1752" idx="3"/>
          </p:cNvCxnSpPr>
          <p:nvPr/>
        </p:nvCxnSpPr>
        <p:spPr>
          <a:xfrm rot="10800000">
            <a:off x="5811300" y="3739025"/>
            <a:ext cx="1556400" cy="2100"/>
          </a:xfrm>
          <a:prstGeom prst="straightConnector1">
            <a:avLst/>
          </a:prstGeom>
          <a:noFill/>
          <a:ln w="9525" cap="flat" cmpd="sng">
            <a:solidFill>
              <a:schemeClr val="dk2"/>
            </a:solidFill>
            <a:prstDash val="solid"/>
            <a:round/>
            <a:headEnd type="none" w="med" len="med"/>
            <a:tailEnd type="triangle" w="med" len="med"/>
          </a:ln>
        </p:spPr>
      </p:cxnSp>
      <p:cxnSp>
        <p:nvCxnSpPr>
          <p:cNvPr id="1764" name="Google Shape;1764;p177"/>
          <p:cNvCxnSpPr>
            <a:stCxn id="1757" idx="3"/>
            <a:endCxn id="1745" idx="1"/>
          </p:cNvCxnSpPr>
          <p:nvPr/>
        </p:nvCxnSpPr>
        <p:spPr>
          <a:xfrm rot="10800000">
            <a:off x="1025050" y="3506300"/>
            <a:ext cx="7055700" cy="2100"/>
          </a:xfrm>
          <a:prstGeom prst="curvedConnector5">
            <a:avLst>
              <a:gd name="adj1" fmla="val -3375"/>
              <a:gd name="adj2" fmla="val 26760714"/>
              <a:gd name="adj3" fmla="val 103377"/>
            </a:avLst>
          </a:prstGeom>
          <a:noFill/>
          <a:ln w="9525" cap="flat" cmpd="sng">
            <a:solidFill>
              <a:schemeClr val="dk2"/>
            </a:solidFill>
            <a:prstDash val="solid"/>
            <a:round/>
            <a:headEnd type="none" w="med" len="med"/>
            <a:tailEnd type="triangle" w="med" len="med"/>
          </a:ln>
        </p:spPr>
      </p:cxnSp>
      <p:cxnSp>
        <p:nvCxnSpPr>
          <p:cNvPr id="1765" name="Google Shape;1765;p177"/>
          <p:cNvCxnSpPr>
            <a:stCxn id="1744" idx="1"/>
            <a:endCxn id="1756" idx="3"/>
          </p:cNvCxnSpPr>
          <p:nvPr/>
        </p:nvCxnSpPr>
        <p:spPr>
          <a:xfrm>
            <a:off x="1024900" y="3739025"/>
            <a:ext cx="7056000" cy="2100"/>
          </a:xfrm>
          <a:prstGeom prst="curvedConnector5">
            <a:avLst>
              <a:gd name="adj1" fmla="val -3375"/>
              <a:gd name="adj2" fmla="val 25653571"/>
              <a:gd name="adj3" fmla="val 103377"/>
            </a:avLst>
          </a:prstGeom>
          <a:noFill/>
          <a:ln w="9525" cap="flat" cmpd="sng">
            <a:solidFill>
              <a:schemeClr val="dk2"/>
            </a:solidFill>
            <a:prstDash val="solid"/>
            <a:round/>
            <a:headEnd type="none" w="med" len="med"/>
            <a:tailEnd type="triangle" w="med" len="med"/>
          </a:ln>
        </p:spPr>
      </p:cxnSp>
      <p:sp>
        <p:nvSpPr>
          <p:cNvPr id="1766" name="Google Shape;1766;p177"/>
          <p:cNvSpPr txBox="1"/>
          <p:nvPr/>
        </p:nvSpPr>
        <p:spPr>
          <a:xfrm>
            <a:off x="7213000" y="2859125"/>
            <a:ext cx="1022400" cy="2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New object</a:t>
            </a:r>
            <a:endParaRPr sz="1200"/>
          </a:p>
        </p:txBody>
      </p:sp>
      <p:sp>
        <p:nvSpPr>
          <p:cNvPr id="1767" name="Google Shape;1767;p177"/>
          <p:cNvSpPr txBox="1"/>
          <p:nvPr/>
        </p:nvSpPr>
        <p:spPr>
          <a:xfrm>
            <a:off x="2080675" y="4590600"/>
            <a:ext cx="5132400" cy="34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However, race condition makes the double linked list disorder</a:t>
            </a:r>
            <a:endParaRPr>
              <a:solidFill>
                <a:srgbClr val="FF0000"/>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 corrupted list</a:t>
            </a:r>
            <a:endParaRPr/>
          </a:p>
        </p:txBody>
      </p:sp>
      <p:sp>
        <p:nvSpPr>
          <p:cNvPr id="1773" name="Google Shape;1773;p178"/>
          <p:cNvSpPr txBox="1">
            <a:spLocks noGrp="1"/>
          </p:cNvSpPr>
          <p:nvPr>
            <p:ph type="body" idx="1"/>
          </p:nvPr>
        </p:nvSpPr>
        <p:spPr>
          <a:xfrm>
            <a:off x="311700" y="1152475"/>
            <a:ext cx="8520600" cy="89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Two list_add_tail races and disorders the gc_list</a:t>
            </a:r>
            <a:endParaRPr/>
          </a:p>
        </p:txBody>
      </p:sp>
      <p:sp>
        <p:nvSpPr>
          <p:cNvPr id="1774" name="Google Shape;1774;p178"/>
          <p:cNvSpPr txBox="1"/>
          <p:nvPr/>
        </p:nvSpPr>
        <p:spPr>
          <a:xfrm>
            <a:off x="311800" y="4117700"/>
            <a:ext cx="1426200" cy="3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tbl-&gt;gc_list</a:t>
            </a:r>
            <a:endParaRPr/>
          </a:p>
        </p:txBody>
      </p:sp>
      <p:sp>
        <p:nvSpPr>
          <p:cNvPr id="1775" name="Google Shape;1775;p178"/>
          <p:cNvSpPr/>
          <p:nvPr/>
        </p:nvSpPr>
        <p:spPr>
          <a:xfrm>
            <a:off x="311900" y="3522200"/>
            <a:ext cx="7131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gc_list</a:t>
            </a:r>
            <a:endParaRPr/>
          </a:p>
        </p:txBody>
      </p:sp>
      <p:grpSp>
        <p:nvGrpSpPr>
          <p:cNvPr id="1776" name="Google Shape;1776;p178"/>
          <p:cNvGrpSpPr/>
          <p:nvPr/>
        </p:nvGrpSpPr>
        <p:grpSpPr>
          <a:xfrm>
            <a:off x="1024900" y="3174650"/>
            <a:ext cx="713100" cy="891600"/>
            <a:chOff x="1105800" y="2774900"/>
            <a:chExt cx="713100" cy="891600"/>
          </a:xfrm>
        </p:grpSpPr>
        <p:sp>
          <p:nvSpPr>
            <p:cNvPr id="1777" name="Google Shape;1777;p178"/>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78"/>
            <p:cNvSpPr/>
            <p:nvPr/>
          </p:nvSpPr>
          <p:spPr>
            <a:xfrm>
              <a:off x="1105800" y="32228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79" name="Google Shape;1779;p178"/>
            <p:cNvSpPr/>
            <p:nvPr/>
          </p:nvSpPr>
          <p:spPr>
            <a:xfrm>
              <a:off x="1105800" y="29900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780" name="Google Shape;1780;p178"/>
          <p:cNvGrpSpPr/>
          <p:nvPr/>
        </p:nvGrpSpPr>
        <p:grpSpPr>
          <a:xfrm>
            <a:off x="2828750" y="3174650"/>
            <a:ext cx="713100" cy="891600"/>
            <a:chOff x="1105800" y="2774900"/>
            <a:chExt cx="713100" cy="891600"/>
          </a:xfrm>
        </p:grpSpPr>
        <p:sp>
          <p:nvSpPr>
            <p:cNvPr id="1781" name="Google Shape;1781;p178"/>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78"/>
            <p:cNvSpPr/>
            <p:nvPr/>
          </p:nvSpPr>
          <p:spPr>
            <a:xfrm>
              <a:off x="1105800" y="32228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83" name="Google Shape;1783;p178"/>
            <p:cNvSpPr/>
            <p:nvPr/>
          </p:nvSpPr>
          <p:spPr>
            <a:xfrm>
              <a:off x="1105800" y="29900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784" name="Google Shape;1784;p178"/>
          <p:cNvGrpSpPr/>
          <p:nvPr/>
        </p:nvGrpSpPr>
        <p:grpSpPr>
          <a:xfrm>
            <a:off x="5098200" y="3174650"/>
            <a:ext cx="713100" cy="891600"/>
            <a:chOff x="1105800" y="2774900"/>
            <a:chExt cx="713100" cy="891600"/>
          </a:xfrm>
        </p:grpSpPr>
        <p:sp>
          <p:nvSpPr>
            <p:cNvPr id="1785" name="Google Shape;1785;p178"/>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78"/>
            <p:cNvSpPr/>
            <p:nvPr/>
          </p:nvSpPr>
          <p:spPr>
            <a:xfrm>
              <a:off x="1105800" y="32228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87" name="Google Shape;1787;p178"/>
            <p:cNvSpPr/>
            <p:nvPr/>
          </p:nvSpPr>
          <p:spPr>
            <a:xfrm>
              <a:off x="1105800" y="29900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788" name="Google Shape;1788;p178"/>
          <p:cNvGrpSpPr/>
          <p:nvPr/>
        </p:nvGrpSpPr>
        <p:grpSpPr>
          <a:xfrm>
            <a:off x="7367650" y="3176825"/>
            <a:ext cx="713100" cy="891600"/>
            <a:chOff x="1105800" y="2774900"/>
            <a:chExt cx="713100" cy="891600"/>
          </a:xfrm>
        </p:grpSpPr>
        <p:sp>
          <p:nvSpPr>
            <p:cNvPr id="1789" name="Google Shape;1789;p178"/>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78"/>
            <p:cNvSpPr/>
            <p:nvPr/>
          </p:nvSpPr>
          <p:spPr>
            <a:xfrm>
              <a:off x="1105800" y="32228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791" name="Google Shape;1791;p178"/>
            <p:cNvSpPr/>
            <p:nvPr/>
          </p:nvSpPr>
          <p:spPr>
            <a:xfrm>
              <a:off x="1105800" y="29900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cxnSp>
        <p:nvCxnSpPr>
          <p:cNvPr id="1792" name="Google Shape;1792;p178"/>
          <p:cNvCxnSpPr>
            <a:stCxn id="1779" idx="3"/>
            <a:endCxn id="1783" idx="1"/>
          </p:cNvCxnSpPr>
          <p:nvPr/>
        </p:nvCxnSpPr>
        <p:spPr>
          <a:xfrm>
            <a:off x="1738000" y="3506225"/>
            <a:ext cx="1090800" cy="0"/>
          </a:xfrm>
          <a:prstGeom prst="straightConnector1">
            <a:avLst/>
          </a:prstGeom>
          <a:noFill/>
          <a:ln w="9525" cap="flat" cmpd="sng">
            <a:solidFill>
              <a:schemeClr val="dk2"/>
            </a:solidFill>
            <a:prstDash val="solid"/>
            <a:round/>
            <a:headEnd type="none" w="med" len="med"/>
            <a:tailEnd type="triangle" w="med" len="med"/>
          </a:ln>
        </p:spPr>
      </p:cxnSp>
      <p:cxnSp>
        <p:nvCxnSpPr>
          <p:cNvPr id="1793" name="Google Shape;1793;p178"/>
          <p:cNvCxnSpPr/>
          <p:nvPr/>
        </p:nvCxnSpPr>
        <p:spPr>
          <a:xfrm rot="10800000">
            <a:off x="1746050" y="3731825"/>
            <a:ext cx="1082700" cy="7200"/>
          </a:xfrm>
          <a:prstGeom prst="straightConnector1">
            <a:avLst/>
          </a:prstGeom>
          <a:noFill/>
          <a:ln w="9525" cap="flat" cmpd="sng">
            <a:solidFill>
              <a:schemeClr val="dk2"/>
            </a:solidFill>
            <a:prstDash val="solid"/>
            <a:round/>
            <a:headEnd type="none" w="med" len="med"/>
            <a:tailEnd type="triangle" w="med" len="med"/>
          </a:ln>
        </p:spPr>
      </p:cxnSp>
      <p:cxnSp>
        <p:nvCxnSpPr>
          <p:cNvPr id="1794" name="Google Shape;1794;p178"/>
          <p:cNvCxnSpPr>
            <a:endCxn id="1787" idx="1"/>
          </p:cNvCxnSpPr>
          <p:nvPr/>
        </p:nvCxnSpPr>
        <p:spPr>
          <a:xfrm>
            <a:off x="3541800" y="3506225"/>
            <a:ext cx="1556400" cy="0"/>
          </a:xfrm>
          <a:prstGeom prst="straightConnector1">
            <a:avLst/>
          </a:prstGeom>
          <a:noFill/>
          <a:ln w="9525" cap="flat" cmpd="sng">
            <a:solidFill>
              <a:srgbClr val="FF9900"/>
            </a:solidFill>
            <a:prstDash val="dash"/>
            <a:round/>
            <a:headEnd type="none" w="med" len="med"/>
            <a:tailEnd type="triangle" w="med" len="med"/>
          </a:ln>
        </p:spPr>
      </p:cxnSp>
      <p:cxnSp>
        <p:nvCxnSpPr>
          <p:cNvPr id="1795" name="Google Shape;1795;p178"/>
          <p:cNvCxnSpPr>
            <a:endCxn id="1782" idx="3"/>
          </p:cNvCxnSpPr>
          <p:nvPr/>
        </p:nvCxnSpPr>
        <p:spPr>
          <a:xfrm rot="10800000">
            <a:off x="3541850" y="3739025"/>
            <a:ext cx="1556400" cy="0"/>
          </a:xfrm>
          <a:prstGeom prst="straightConnector1">
            <a:avLst/>
          </a:prstGeom>
          <a:noFill/>
          <a:ln w="9525" cap="flat" cmpd="sng">
            <a:solidFill>
              <a:srgbClr val="FF9900"/>
            </a:solidFill>
            <a:prstDash val="solid"/>
            <a:round/>
            <a:headEnd type="none" w="med" len="med"/>
            <a:tailEnd type="triangle" w="med" len="med"/>
          </a:ln>
        </p:spPr>
      </p:cxnSp>
      <p:cxnSp>
        <p:nvCxnSpPr>
          <p:cNvPr id="1796" name="Google Shape;1796;p178"/>
          <p:cNvCxnSpPr/>
          <p:nvPr/>
        </p:nvCxnSpPr>
        <p:spPr>
          <a:xfrm rot="10800000">
            <a:off x="3541800" y="3851600"/>
            <a:ext cx="3825900" cy="2100"/>
          </a:xfrm>
          <a:prstGeom prst="straightConnector1">
            <a:avLst/>
          </a:prstGeom>
          <a:noFill/>
          <a:ln w="9525" cap="flat" cmpd="sng">
            <a:solidFill>
              <a:srgbClr val="FF0000"/>
            </a:solidFill>
            <a:prstDash val="solid"/>
            <a:round/>
            <a:headEnd type="none" w="med" len="med"/>
            <a:tailEnd type="triangle" w="med" len="med"/>
          </a:ln>
        </p:spPr>
      </p:cxnSp>
      <p:cxnSp>
        <p:nvCxnSpPr>
          <p:cNvPr id="1797" name="Google Shape;1797;p178"/>
          <p:cNvCxnSpPr>
            <a:stCxn id="1791" idx="3"/>
            <a:endCxn id="1779" idx="1"/>
          </p:cNvCxnSpPr>
          <p:nvPr/>
        </p:nvCxnSpPr>
        <p:spPr>
          <a:xfrm rot="10800000">
            <a:off x="1025050" y="3506300"/>
            <a:ext cx="7055700" cy="2100"/>
          </a:xfrm>
          <a:prstGeom prst="curvedConnector5">
            <a:avLst>
              <a:gd name="adj1" fmla="val -3375"/>
              <a:gd name="adj2" fmla="val 26414286"/>
              <a:gd name="adj3" fmla="val 103377"/>
            </a:avLst>
          </a:prstGeom>
          <a:noFill/>
          <a:ln w="9525" cap="flat" cmpd="sng">
            <a:solidFill>
              <a:schemeClr val="dk2"/>
            </a:solidFill>
            <a:prstDash val="solid"/>
            <a:round/>
            <a:headEnd type="none" w="med" len="med"/>
            <a:tailEnd type="triangle" w="med" len="med"/>
          </a:ln>
        </p:spPr>
      </p:cxnSp>
      <p:cxnSp>
        <p:nvCxnSpPr>
          <p:cNvPr id="1798" name="Google Shape;1798;p178"/>
          <p:cNvCxnSpPr>
            <a:stCxn id="1778" idx="1"/>
            <a:endCxn id="1790" idx="3"/>
          </p:cNvCxnSpPr>
          <p:nvPr/>
        </p:nvCxnSpPr>
        <p:spPr>
          <a:xfrm>
            <a:off x="1024900" y="3739025"/>
            <a:ext cx="7056000" cy="2100"/>
          </a:xfrm>
          <a:prstGeom prst="curvedConnector5">
            <a:avLst>
              <a:gd name="adj1" fmla="val -3375"/>
              <a:gd name="adj2" fmla="val 25653571"/>
              <a:gd name="adj3" fmla="val 103377"/>
            </a:avLst>
          </a:prstGeom>
          <a:noFill/>
          <a:ln w="9525" cap="flat" cmpd="sng">
            <a:solidFill>
              <a:schemeClr val="dk2"/>
            </a:solidFill>
            <a:prstDash val="solid"/>
            <a:round/>
            <a:headEnd type="none" w="med" len="med"/>
            <a:tailEnd type="triangle" w="med" len="med"/>
          </a:ln>
        </p:spPr>
      </p:cxnSp>
      <p:sp>
        <p:nvSpPr>
          <p:cNvPr id="1799" name="Google Shape;1799;p178"/>
          <p:cNvSpPr txBox="1"/>
          <p:nvPr/>
        </p:nvSpPr>
        <p:spPr>
          <a:xfrm>
            <a:off x="7809900" y="2146025"/>
            <a:ext cx="1022400" cy="28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New object2</a:t>
            </a:r>
            <a:endParaRPr sz="1200"/>
          </a:p>
        </p:txBody>
      </p:sp>
      <p:cxnSp>
        <p:nvCxnSpPr>
          <p:cNvPr id="1800" name="Google Shape;1800;p178"/>
          <p:cNvCxnSpPr/>
          <p:nvPr/>
        </p:nvCxnSpPr>
        <p:spPr>
          <a:xfrm>
            <a:off x="3541800" y="3390275"/>
            <a:ext cx="3825900" cy="2100"/>
          </a:xfrm>
          <a:prstGeom prst="curvedConnector3">
            <a:avLst>
              <a:gd name="adj1" fmla="val 50000"/>
            </a:avLst>
          </a:prstGeom>
          <a:noFill/>
          <a:ln w="9525" cap="flat" cmpd="sng">
            <a:solidFill>
              <a:srgbClr val="FF0000"/>
            </a:solidFill>
            <a:prstDash val="solid"/>
            <a:round/>
            <a:headEnd type="none" w="med" len="med"/>
            <a:tailEnd type="triangle" w="med" len="med"/>
          </a:ln>
        </p:spPr>
      </p:cxnSp>
      <p:cxnSp>
        <p:nvCxnSpPr>
          <p:cNvPr id="1801" name="Google Shape;1801;p178"/>
          <p:cNvCxnSpPr>
            <a:stCxn id="1787" idx="3"/>
            <a:endCxn id="1779" idx="1"/>
          </p:cNvCxnSpPr>
          <p:nvPr/>
        </p:nvCxnSpPr>
        <p:spPr>
          <a:xfrm flipH="1">
            <a:off x="1024800" y="3506225"/>
            <a:ext cx="4786500" cy="600"/>
          </a:xfrm>
          <a:prstGeom prst="curvedConnector5">
            <a:avLst>
              <a:gd name="adj1" fmla="val -4975"/>
              <a:gd name="adj2" fmla="val -112700000"/>
              <a:gd name="adj3" fmla="val 101043"/>
            </a:avLst>
          </a:prstGeom>
          <a:noFill/>
          <a:ln w="9525" cap="flat" cmpd="sng">
            <a:solidFill>
              <a:srgbClr val="FF9900"/>
            </a:solidFill>
            <a:prstDash val="solid"/>
            <a:round/>
            <a:headEnd type="none" w="med" len="med"/>
            <a:tailEnd type="triangle" w="med" len="med"/>
          </a:ln>
        </p:spPr>
      </p:cxnSp>
      <p:cxnSp>
        <p:nvCxnSpPr>
          <p:cNvPr id="1802" name="Google Shape;1802;p178"/>
          <p:cNvCxnSpPr>
            <a:stCxn id="1778" idx="1"/>
            <a:endCxn id="1786" idx="3"/>
          </p:cNvCxnSpPr>
          <p:nvPr/>
        </p:nvCxnSpPr>
        <p:spPr>
          <a:xfrm>
            <a:off x="1024900" y="3739025"/>
            <a:ext cx="4786500" cy="600"/>
          </a:xfrm>
          <a:prstGeom prst="curvedConnector5">
            <a:avLst>
              <a:gd name="adj1" fmla="val -1501"/>
              <a:gd name="adj2" fmla="val 111616667"/>
              <a:gd name="adj3" fmla="val 104973"/>
            </a:avLst>
          </a:prstGeom>
          <a:noFill/>
          <a:ln w="9525" cap="flat" cmpd="sng">
            <a:solidFill>
              <a:srgbClr val="FF9900"/>
            </a:solidFill>
            <a:prstDash val="dash"/>
            <a:round/>
            <a:headEnd type="none" w="med" len="med"/>
            <a:tailEnd type="triangle" w="med" len="med"/>
          </a:ln>
        </p:spPr>
      </p:cxnSp>
      <p:cxnSp>
        <p:nvCxnSpPr>
          <p:cNvPr id="1803" name="Google Shape;1803;p178"/>
          <p:cNvCxnSpPr>
            <a:stCxn id="1804" idx="1"/>
            <a:endCxn id="1785" idx="0"/>
          </p:cNvCxnSpPr>
          <p:nvPr/>
        </p:nvCxnSpPr>
        <p:spPr>
          <a:xfrm flipH="1">
            <a:off x="5454825" y="2287913"/>
            <a:ext cx="387000" cy="886800"/>
          </a:xfrm>
          <a:prstGeom prst="straightConnector1">
            <a:avLst/>
          </a:prstGeom>
          <a:noFill/>
          <a:ln w="9525" cap="flat" cmpd="sng">
            <a:solidFill>
              <a:schemeClr val="dk2"/>
            </a:solidFill>
            <a:prstDash val="solid"/>
            <a:round/>
            <a:headEnd type="none" w="med" len="med"/>
            <a:tailEnd type="triangle" w="med" len="med"/>
          </a:ln>
        </p:spPr>
      </p:cxnSp>
      <p:sp>
        <p:nvSpPr>
          <p:cNvPr id="1804" name="Google Shape;1804;p178"/>
          <p:cNvSpPr txBox="1"/>
          <p:nvPr/>
        </p:nvSpPr>
        <p:spPr>
          <a:xfrm>
            <a:off x="5841825" y="2146013"/>
            <a:ext cx="1022400" cy="28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New object1</a:t>
            </a:r>
            <a:endParaRPr sz="1200"/>
          </a:p>
        </p:txBody>
      </p:sp>
      <p:cxnSp>
        <p:nvCxnSpPr>
          <p:cNvPr id="1805" name="Google Shape;1805;p178"/>
          <p:cNvCxnSpPr>
            <a:stCxn id="1799" idx="1"/>
            <a:endCxn id="1789" idx="0"/>
          </p:cNvCxnSpPr>
          <p:nvPr/>
        </p:nvCxnSpPr>
        <p:spPr>
          <a:xfrm flipH="1">
            <a:off x="7724100" y="2287925"/>
            <a:ext cx="85800" cy="888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Corrupted list in different locations</a:t>
            </a:r>
            <a:endParaRPr/>
          </a:p>
        </p:txBody>
      </p:sp>
      <p:sp>
        <p:nvSpPr>
          <p:cNvPr id="1811" name="Google Shape;1811;p179"/>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list_add_tail vs list_del_init</a:t>
            </a:r>
            <a:endParaRPr/>
          </a:p>
        </p:txBody>
      </p:sp>
      <p:pic>
        <p:nvPicPr>
          <p:cNvPr id="1812" name="Google Shape;1812;p179"/>
          <p:cNvPicPr preferRelativeResize="0"/>
          <p:nvPr/>
        </p:nvPicPr>
        <p:blipFill>
          <a:blip r:embed="rId3">
            <a:alphaModFix/>
          </a:blip>
          <a:stretch>
            <a:fillRect/>
          </a:stretch>
        </p:blipFill>
        <p:spPr>
          <a:xfrm>
            <a:off x="311688" y="1723275"/>
            <a:ext cx="4314825" cy="2476500"/>
          </a:xfrm>
          <a:prstGeom prst="rect">
            <a:avLst/>
          </a:prstGeom>
          <a:noFill/>
          <a:ln w="9525" cap="flat" cmpd="sng">
            <a:solidFill>
              <a:srgbClr val="FF0000"/>
            </a:solidFill>
            <a:prstDash val="solid"/>
            <a:round/>
            <a:headEnd type="none" w="sm" len="sm"/>
            <a:tailEnd type="none" w="sm" len="sm"/>
          </a:ln>
        </p:spPr>
      </p:pic>
      <p:sp>
        <p:nvSpPr>
          <p:cNvPr id="1813" name="Google Shape;1813;p179"/>
          <p:cNvSpPr txBox="1"/>
          <p:nvPr/>
        </p:nvSpPr>
        <p:spPr>
          <a:xfrm>
            <a:off x="341925" y="2019400"/>
            <a:ext cx="1142100" cy="458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14" name="Google Shape;1814;p179"/>
          <p:cNvPicPr preferRelativeResize="0"/>
          <p:nvPr/>
        </p:nvPicPr>
        <p:blipFill>
          <a:blip r:embed="rId4">
            <a:alphaModFix/>
          </a:blip>
          <a:stretch>
            <a:fillRect/>
          </a:stretch>
        </p:blipFill>
        <p:spPr>
          <a:xfrm>
            <a:off x="4670175" y="2363638"/>
            <a:ext cx="4365075" cy="1195774"/>
          </a:xfrm>
          <a:prstGeom prst="rect">
            <a:avLst/>
          </a:prstGeom>
          <a:noFill/>
          <a:ln w="9525" cap="flat" cmpd="sng">
            <a:solidFill>
              <a:srgbClr val="FF0000"/>
            </a:solidFill>
            <a:prstDash val="solid"/>
            <a:round/>
            <a:headEnd type="none" w="sm" len="sm"/>
            <a:tailEnd type="none" w="sm" len="sm"/>
          </a:ln>
        </p:spPr>
      </p:pic>
      <p:sp>
        <p:nvSpPr>
          <p:cNvPr id="1815" name="Google Shape;1815;p179"/>
          <p:cNvSpPr txBox="1"/>
          <p:nvPr/>
        </p:nvSpPr>
        <p:spPr>
          <a:xfrm>
            <a:off x="4699725" y="2521400"/>
            <a:ext cx="1142100" cy="291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6" name="Google Shape;1816;p179"/>
          <p:cNvSpPr/>
          <p:nvPr/>
        </p:nvSpPr>
        <p:spPr>
          <a:xfrm>
            <a:off x="1152450" y="4445100"/>
            <a:ext cx="6839100" cy="52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Race condition causes different crash locations. We run the same PoC in the same VM, but crash at different functions. It depends on which comes first.</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a:t>
            </a:r>
            <a:endParaRPr/>
          </a:p>
        </p:txBody>
      </p:sp>
      <p:sp>
        <p:nvSpPr>
          <p:cNvPr id="1822" name="Google Shape;1822;p180"/>
          <p:cNvSpPr txBox="1"/>
          <p:nvPr/>
        </p:nvSpPr>
        <p:spPr>
          <a:xfrm>
            <a:off x="311800" y="4117700"/>
            <a:ext cx="1426200" cy="34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tbl-&gt;gc_list</a:t>
            </a:r>
            <a:endParaRPr/>
          </a:p>
        </p:txBody>
      </p:sp>
      <p:sp>
        <p:nvSpPr>
          <p:cNvPr id="1823" name="Google Shape;1823;p180"/>
          <p:cNvSpPr/>
          <p:nvPr/>
        </p:nvSpPr>
        <p:spPr>
          <a:xfrm>
            <a:off x="311900" y="3522200"/>
            <a:ext cx="7131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gc_list</a:t>
            </a:r>
            <a:endParaRPr/>
          </a:p>
        </p:txBody>
      </p:sp>
      <p:grpSp>
        <p:nvGrpSpPr>
          <p:cNvPr id="1824" name="Google Shape;1824;p180"/>
          <p:cNvGrpSpPr/>
          <p:nvPr/>
        </p:nvGrpSpPr>
        <p:grpSpPr>
          <a:xfrm>
            <a:off x="1024900" y="3174650"/>
            <a:ext cx="713100" cy="891600"/>
            <a:chOff x="1105800" y="2774900"/>
            <a:chExt cx="713100" cy="891600"/>
          </a:xfrm>
        </p:grpSpPr>
        <p:sp>
          <p:nvSpPr>
            <p:cNvPr id="1825" name="Google Shape;1825;p180"/>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0"/>
            <p:cNvSpPr/>
            <p:nvPr/>
          </p:nvSpPr>
          <p:spPr>
            <a:xfrm>
              <a:off x="1105800" y="32228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827" name="Google Shape;1827;p180"/>
            <p:cNvSpPr/>
            <p:nvPr/>
          </p:nvSpPr>
          <p:spPr>
            <a:xfrm>
              <a:off x="1105800" y="29900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828" name="Google Shape;1828;p180"/>
          <p:cNvGrpSpPr/>
          <p:nvPr/>
        </p:nvGrpSpPr>
        <p:grpSpPr>
          <a:xfrm>
            <a:off x="2828750" y="3174650"/>
            <a:ext cx="713100" cy="891600"/>
            <a:chOff x="1105800" y="2774900"/>
            <a:chExt cx="713100" cy="891600"/>
          </a:xfrm>
        </p:grpSpPr>
        <p:sp>
          <p:nvSpPr>
            <p:cNvPr id="1829" name="Google Shape;1829;p180"/>
            <p:cNvSpPr/>
            <p:nvPr/>
          </p:nvSpPr>
          <p:spPr>
            <a:xfrm>
              <a:off x="1105800" y="2774900"/>
              <a:ext cx="713100" cy="8916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0"/>
            <p:cNvSpPr/>
            <p:nvPr/>
          </p:nvSpPr>
          <p:spPr>
            <a:xfrm>
              <a:off x="1105800" y="3222875"/>
              <a:ext cx="713100" cy="232800"/>
            </a:xfrm>
            <a:prstGeom prst="rect">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831" name="Google Shape;1831;p180"/>
            <p:cNvSpPr/>
            <p:nvPr/>
          </p:nvSpPr>
          <p:spPr>
            <a:xfrm>
              <a:off x="1105800" y="2990075"/>
              <a:ext cx="713100" cy="232800"/>
            </a:xfrm>
            <a:prstGeom prst="rect">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832" name="Google Shape;1832;p180"/>
          <p:cNvGrpSpPr/>
          <p:nvPr/>
        </p:nvGrpSpPr>
        <p:grpSpPr>
          <a:xfrm>
            <a:off x="5098200" y="3174650"/>
            <a:ext cx="713100" cy="891600"/>
            <a:chOff x="1105800" y="2774900"/>
            <a:chExt cx="713100" cy="891600"/>
          </a:xfrm>
        </p:grpSpPr>
        <p:sp>
          <p:nvSpPr>
            <p:cNvPr id="1833" name="Google Shape;1833;p180"/>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0"/>
            <p:cNvSpPr/>
            <p:nvPr/>
          </p:nvSpPr>
          <p:spPr>
            <a:xfrm>
              <a:off x="1105800" y="32228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835" name="Google Shape;1835;p180"/>
            <p:cNvSpPr/>
            <p:nvPr/>
          </p:nvSpPr>
          <p:spPr>
            <a:xfrm>
              <a:off x="1105800" y="29900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grpSp>
        <p:nvGrpSpPr>
          <p:cNvPr id="1836" name="Google Shape;1836;p180"/>
          <p:cNvGrpSpPr/>
          <p:nvPr/>
        </p:nvGrpSpPr>
        <p:grpSpPr>
          <a:xfrm>
            <a:off x="7367650" y="3176825"/>
            <a:ext cx="713100" cy="891600"/>
            <a:chOff x="1105800" y="2774900"/>
            <a:chExt cx="713100" cy="891600"/>
          </a:xfrm>
        </p:grpSpPr>
        <p:sp>
          <p:nvSpPr>
            <p:cNvPr id="1837" name="Google Shape;1837;p180"/>
            <p:cNvSpPr/>
            <p:nvPr/>
          </p:nvSpPr>
          <p:spPr>
            <a:xfrm>
              <a:off x="1105800" y="2774900"/>
              <a:ext cx="713100" cy="89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80"/>
            <p:cNvSpPr/>
            <p:nvPr/>
          </p:nvSpPr>
          <p:spPr>
            <a:xfrm>
              <a:off x="1105800" y="32228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prev</a:t>
              </a:r>
              <a:endParaRPr/>
            </a:p>
          </p:txBody>
        </p:sp>
        <p:sp>
          <p:nvSpPr>
            <p:cNvPr id="1839" name="Google Shape;1839;p180"/>
            <p:cNvSpPr/>
            <p:nvPr/>
          </p:nvSpPr>
          <p:spPr>
            <a:xfrm>
              <a:off x="1105800" y="2990075"/>
              <a:ext cx="713100" cy="232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next</a:t>
              </a:r>
              <a:endParaRPr/>
            </a:p>
          </p:txBody>
        </p:sp>
      </p:grpSp>
      <p:cxnSp>
        <p:nvCxnSpPr>
          <p:cNvPr id="1840" name="Google Shape;1840;p180"/>
          <p:cNvCxnSpPr>
            <a:stCxn id="1827" idx="3"/>
            <a:endCxn id="1831" idx="1"/>
          </p:cNvCxnSpPr>
          <p:nvPr/>
        </p:nvCxnSpPr>
        <p:spPr>
          <a:xfrm>
            <a:off x="1738000" y="3506225"/>
            <a:ext cx="1090800" cy="0"/>
          </a:xfrm>
          <a:prstGeom prst="straightConnector1">
            <a:avLst/>
          </a:prstGeom>
          <a:noFill/>
          <a:ln w="9525" cap="flat" cmpd="sng">
            <a:solidFill>
              <a:schemeClr val="dk2"/>
            </a:solidFill>
            <a:prstDash val="solid"/>
            <a:round/>
            <a:headEnd type="none" w="med" len="med"/>
            <a:tailEnd type="triangle" w="med" len="med"/>
          </a:ln>
        </p:spPr>
      </p:cxnSp>
      <p:cxnSp>
        <p:nvCxnSpPr>
          <p:cNvPr id="1841" name="Google Shape;1841;p180"/>
          <p:cNvCxnSpPr/>
          <p:nvPr/>
        </p:nvCxnSpPr>
        <p:spPr>
          <a:xfrm rot="10800000">
            <a:off x="1746050" y="3731825"/>
            <a:ext cx="1082700" cy="7200"/>
          </a:xfrm>
          <a:prstGeom prst="straightConnector1">
            <a:avLst/>
          </a:prstGeom>
          <a:noFill/>
          <a:ln w="9525" cap="flat" cmpd="sng">
            <a:solidFill>
              <a:schemeClr val="dk2"/>
            </a:solidFill>
            <a:prstDash val="solid"/>
            <a:round/>
            <a:headEnd type="none" w="med" len="med"/>
            <a:tailEnd type="triangle" w="med" len="med"/>
          </a:ln>
        </p:spPr>
      </p:cxnSp>
      <p:cxnSp>
        <p:nvCxnSpPr>
          <p:cNvPr id="1842" name="Google Shape;1842;p180"/>
          <p:cNvCxnSpPr>
            <a:endCxn id="1835" idx="1"/>
          </p:cNvCxnSpPr>
          <p:nvPr/>
        </p:nvCxnSpPr>
        <p:spPr>
          <a:xfrm>
            <a:off x="3541800" y="3506225"/>
            <a:ext cx="1556400" cy="0"/>
          </a:xfrm>
          <a:prstGeom prst="straightConnector1">
            <a:avLst/>
          </a:prstGeom>
          <a:noFill/>
          <a:ln w="9525" cap="flat" cmpd="sng">
            <a:solidFill>
              <a:srgbClr val="FF9900"/>
            </a:solidFill>
            <a:prstDash val="dash"/>
            <a:round/>
            <a:headEnd type="none" w="med" len="med"/>
            <a:tailEnd type="triangle" w="med" len="med"/>
          </a:ln>
        </p:spPr>
      </p:cxnSp>
      <p:cxnSp>
        <p:nvCxnSpPr>
          <p:cNvPr id="1843" name="Google Shape;1843;p180"/>
          <p:cNvCxnSpPr>
            <a:endCxn id="1830" idx="3"/>
          </p:cNvCxnSpPr>
          <p:nvPr/>
        </p:nvCxnSpPr>
        <p:spPr>
          <a:xfrm rot="10800000">
            <a:off x="3541850" y="3739025"/>
            <a:ext cx="1556400" cy="0"/>
          </a:xfrm>
          <a:prstGeom prst="straightConnector1">
            <a:avLst/>
          </a:prstGeom>
          <a:noFill/>
          <a:ln w="9525" cap="flat" cmpd="sng">
            <a:solidFill>
              <a:srgbClr val="FF9900"/>
            </a:solidFill>
            <a:prstDash val="solid"/>
            <a:round/>
            <a:headEnd type="none" w="med" len="med"/>
            <a:tailEnd type="triangle" w="med" len="med"/>
          </a:ln>
        </p:spPr>
      </p:cxnSp>
      <p:cxnSp>
        <p:nvCxnSpPr>
          <p:cNvPr id="1844" name="Google Shape;1844;p180"/>
          <p:cNvCxnSpPr/>
          <p:nvPr/>
        </p:nvCxnSpPr>
        <p:spPr>
          <a:xfrm rot="10800000">
            <a:off x="3541800" y="3851600"/>
            <a:ext cx="3825900" cy="2100"/>
          </a:xfrm>
          <a:prstGeom prst="straightConnector1">
            <a:avLst/>
          </a:prstGeom>
          <a:noFill/>
          <a:ln w="9525" cap="flat" cmpd="sng">
            <a:solidFill>
              <a:srgbClr val="FF0000"/>
            </a:solidFill>
            <a:prstDash val="solid"/>
            <a:round/>
            <a:headEnd type="none" w="med" len="med"/>
            <a:tailEnd type="triangle" w="med" len="med"/>
          </a:ln>
        </p:spPr>
      </p:cxnSp>
      <p:cxnSp>
        <p:nvCxnSpPr>
          <p:cNvPr id="1845" name="Google Shape;1845;p180"/>
          <p:cNvCxnSpPr>
            <a:stCxn id="1839" idx="3"/>
            <a:endCxn id="1827" idx="1"/>
          </p:cNvCxnSpPr>
          <p:nvPr/>
        </p:nvCxnSpPr>
        <p:spPr>
          <a:xfrm rot="10800000">
            <a:off x="1025050" y="3506300"/>
            <a:ext cx="7055700" cy="2100"/>
          </a:xfrm>
          <a:prstGeom prst="curvedConnector5">
            <a:avLst>
              <a:gd name="adj1" fmla="val -3375"/>
              <a:gd name="adj2" fmla="val 33689286"/>
              <a:gd name="adj3" fmla="val 103377"/>
            </a:avLst>
          </a:prstGeom>
          <a:noFill/>
          <a:ln w="9525" cap="flat" cmpd="sng">
            <a:solidFill>
              <a:schemeClr val="dk2"/>
            </a:solidFill>
            <a:prstDash val="solid"/>
            <a:round/>
            <a:headEnd type="none" w="med" len="med"/>
            <a:tailEnd type="triangle" w="med" len="med"/>
          </a:ln>
        </p:spPr>
      </p:cxnSp>
      <p:cxnSp>
        <p:nvCxnSpPr>
          <p:cNvPr id="1846" name="Google Shape;1846;p180"/>
          <p:cNvCxnSpPr>
            <a:stCxn id="1826" idx="1"/>
            <a:endCxn id="1838" idx="3"/>
          </p:cNvCxnSpPr>
          <p:nvPr/>
        </p:nvCxnSpPr>
        <p:spPr>
          <a:xfrm>
            <a:off x="1024900" y="3739025"/>
            <a:ext cx="7056000" cy="2100"/>
          </a:xfrm>
          <a:prstGeom prst="curvedConnector5">
            <a:avLst>
              <a:gd name="adj1" fmla="val -3375"/>
              <a:gd name="adj2" fmla="val 33622619"/>
              <a:gd name="adj3" fmla="val 103377"/>
            </a:avLst>
          </a:prstGeom>
          <a:noFill/>
          <a:ln w="9525" cap="flat" cmpd="sng">
            <a:solidFill>
              <a:schemeClr val="dk2"/>
            </a:solidFill>
            <a:prstDash val="solid"/>
            <a:round/>
            <a:headEnd type="none" w="med" len="med"/>
            <a:tailEnd type="triangle" w="med" len="med"/>
          </a:ln>
        </p:spPr>
      </p:cxnSp>
      <p:sp>
        <p:nvSpPr>
          <p:cNvPr id="1847" name="Google Shape;1847;p180"/>
          <p:cNvSpPr txBox="1"/>
          <p:nvPr/>
        </p:nvSpPr>
        <p:spPr>
          <a:xfrm>
            <a:off x="7809900" y="2146025"/>
            <a:ext cx="1022400" cy="28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New object2</a:t>
            </a:r>
            <a:endParaRPr sz="1200"/>
          </a:p>
        </p:txBody>
      </p:sp>
      <p:cxnSp>
        <p:nvCxnSpPr>
          <p:cNvPr id="1848" name="Google Shape;1848;p180"/>
          <p:cNvCxnSpPr/>
          <p:nvPr/>
        </p:nvCxnSpPr>
        <p:spPr>
          <a:xfrm>
            <a:off x="3541800" y="3390275"/>
            <a:ext cx="3825900" cy="2100"/>
          </a:xfrm>
          <a:prstGeom prst="curvedConnector3">
            <a:avLst>
              <a:gd name="adj1" fmla="val 50000"/>
            </a:avLst>
          </a:prstGeom>
          <a:noFill/>
          <a:ln w="9525" cap="flat" cmpd="sng">
            <a:solidFill>
              <a:srgbClr val="FF0000"/>
            </a:solidFill>
            <a:prstDash val="solid"/>
            <a:round/>
            <a:headEnd type="none" w="med" len="med"/>
            <a:tailEnd type="triangle" w="med" len="med"/>
          </a:ln>
        </p:spPr>
      </p:cxnSp>
      <p:cxnSp>
        <p:nvCxnSpPr>
          <p:cNvPr id="1849" name="Google Shape;1849;p180"/>
          <p:cNvCxnSpPr>
            <a:stCxn id="1835" idx="3"/>
            <a:endCxn id="1827" idx="1"/>
          </p:cNvCxnSpPr>
          <p:nvPr/>
        </p:nvCxnSpPr>
        <p:spPr>
          <a:xfrm flipH="1">
            <a:off x="1024800" y="3506225"/>
            <a:ext cx="4786500" cy="600"/>
          </a:xfrm>
          <a:prstGeom prst="curvedConnector5">
            <a:avLst>
              <a:gd name="adj1" fmla="val -4975"/>
              <a:gd name="adj2" fmla="val -89662500"/>
              <a:gd name="adj3" fmla="val 103019"/>
            </a:avLst>
          </a:prstGeom>
          <a:noFill/>
          <a:ln w="9525" cap="flat" cmpd="sng">
            <a:solidFill>
              <a:srgbClr val="FF9900"/>
            </a:solidFill>
            <a:prstDash val="solid"/>
            <a:round/>
            <a:headEnd type="none" w="med" len="med"/>
            <a:tailEnd type="triangle" w="med" len="med"/>
          </a:ln>
        </p:spPr>
      </p:cxnSp>
      <p:cxnSp>
        <p:nvCxnSpPr>
          <p:cNvPr id="1850" name="Google Shape;1850;p180"/>
          <p:cNvCxnSpPr>
            <a:stCxn id="1826" idx="1"/>
            <a:endCxn id="1834" idx="3"/>
          </p:cNvCxnSpPr>
          <p:nvPr/>
        </p:nvCxnSpPr>
        <p:spPr>
          <a:xfrm>
            <a:off x="1024900" y="3739025"/>
            <a:ext cx="4786500" cy="600"/>
          </a:xfrm>
          <a:prstGeom prst="curvedConnector5">
            <a:avLst>
              <a:gd name="adj1" fmla="val -2413"/>
              <a:gd name="adj2" fmla="val 91000000"/>
              <a:gd name="adj3" fmla="val 104973"/>
            </a:avLst>
          </a:prstGeom>
          <a:noFill/>
          <a:ln w="9525" cap="flat" cmpd="sng">
            <a:solidFill>
              <a:srgbClr val="FF9900"/>
            </a:solidFill>
            <a:prstDash val="dash"/>
            <a:round/>
            <a:headEnd type="none" w="med" len="med"/>
            <a:tailEnd type="triangle" w="med" len="med"/>
          </a:ln>
        </p:spPr>
      </p:cxnSp>
      <p:cxnSp>
        <p:nvCxnSpPr>
          <p:cNvPr id="1851" name="Google Shape;1851;p180"/>
          <p:cNvCxnSpPr>
            <a:stCxn id="1852" idx="1"/>
            <a:endCxn id="1833" idx="0"/>
          </p:cNvCxnSpPr>
          <p:nvPr/>
        </p:nvCxnSpPr>
        <p:spPr>
          <a:xfrm flipH="1">
            <a:off x="5454825" y="2287913"/>
            <a:ext cx="387000" cy="886800"/>
          </a:xfrm>
          <a:prstGeom prst="straightConnector1">
            <a:avLst/>
          </a:prstGeom>
          <a:noFill/>
          <a:ln w="9525" cap="flat" cmpd="sng">
            <a:solidFill>
              <a:schemeClr val="dk2"/>
            </a:solidFill>
            <a:prstDash val="solid"/>
            <a:round/>
            <a:headEnd type="none" w="med" len="med"/>
            <a:tailEnd type="triangle" w="med" len="med"/>
          </a:ln>
        </p:spPr>
      </p:cxnSp>
      <p:sp>
        <p:nvSpPr>
          <p:cNvPr id="1852" name="Google Shape;1852;p180"/>
          <p:cNvSpPr txBox="1"/>
          <p:nvPr/>
        </p:nvSpPr>
        <p:spPr>
          <a:xfrm>
            <a:off x="5841825" y="2146013"/>
            <a:ext cx="1022400" cy="283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New object1</a:t>
            </a:r>
            <a:endParaRPr sz="1200"/>
          </a:p>
        </p:txBody>
      </p:sp>
      <p:cxnSp>
        <p:nvCxnSpPr>
          <p:cNvPr id="1853" name="Google Shape;1853;p180"/>
          <p:cNvCxnSpPr>
            <a:stCxn id="1847" idx="1"/>
            <a:endCxn id="1837" idx="0"/>
          </p:cNvCxnSpPr>
          <p:nvPr/>
        </p:nvCxnSpPr>
        <p:spPr>
          <a:xfrm flipH="1">
            <a:off x="7724100" y="2287925"/>
            <a:ext cx="85800" cy="888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1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Slab-out-of-bound</a:t>
            </a:r>
            <a:endParaRPr/>
          </a:p>
        </p:txBody>
      </p:sp>
      <p:sp>
        <p:nvSpPr>
          <p:cNvPr id="1859" name="Google Shape;1859;p181"/>
          <p:cNvSpPr txBox="1"/>
          <p:nvPr/>
        </p:nvSpPr>
        <p:spPr>
          <a:xfrm>
            <a:off x="421950" y="1178575"/>
            <a:ext cx="77916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freed area is allocated with other objects and used as redzone inside slub object.</a:t>
            </a:r>
            <a:endParaRPr/>
          </a:p>
        </p:txBody>
      </p:sp>
      <p:pic>
        <p:nvPicPr>
          <p:cNvPr id="1860" name="Google Shape;1860;p181"/>
          <p:cNvPicPr preferRelativeResize="0"/>
          <p:nvPr/>
        </p:nvPicPr>
        <p:blipFill>
          <a:blip r:embed="rId3">
            <a:alphaModFix/>
          </a:blip>
          <a:stretch>
            <a:fillRect/>
          </a:stretch>
        </p:blipFill>
        <p:spPr>
          <a:xfrm>
            <a:off x="268825" y="1604975"/>
            <a:ext cx="4867275" cy="1968250"/>
          </a:xfrm>
          <a:prstGeom prst="rect">
            <a:avLst/>
          </a:prstGeom>
          <a:noFill/>
          <a:ln w="9525" cap="flat" cmpd="sng">
            <a:solidFill>
              <a:srgbClr val="FF0000"/>
            </a:solidFill>
            <a:prstDash val="solid"/>
            <a:round/>
            <a:headEnd type="none" w="sm" len="sm"/>
            <a:tailEnd type="none" w="sm" len="sm"/>
          </a:ln>
        </p:spPr>
      </p:pic>
      <p:pic>
        <p:nvPicPr>
          <p:cNvPr id="1861" name="Google Shape;1861;p181"/>
          <p:cNvPicPr preferRelativeResize="0"/>
          <p:nvPr/>
        </p:nvPicPr>
        <p:blipFill>
          <a:blip r:embed="rId4">
            <a:alphaModFix/>
          </a:blip>
          <a:stretch>
            <a:fillRect/>
          </a:stretch>
        </p:blipFill>
        <p:spPr>
          <a:xfrm>
            <a:off x="268825" y="3581400"/>
            <a:ext cx="4867275" cy="1562100"/>
          </a:xfrm>
          <a:prstGeom prst="rect">
            <a:avLst/>
          </a:prstGeom>
          <a:noFill/>
          <a:ln>
            <a:noFill/>
          </a:ln>
        </p:spPr>
      </p:pic>
      <p:sp>
        <p:nvSpPr>
          <p:cNvPr id="1862" name="Google Shape;1862;p181"/>
          <p:cNvSpPr txBox="1"/>
          <p:nvPr/>
        </p:nvSpPr>
        <p:spPr>
          <a:xfrm>
            <a:off x="1054900" y="4434000"/>
            <a:ext cx="2211600" cy="174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63" name="Google Shape;1863;p181"/>
          <p:cNvPicPr preferRelativeResize="0"/>
          <p:nvPr/>
        </p:nvPicPr>
        <p:blipFill>
          <a:blip r:embed="rId5">
            <a:alphaModFix/>
          </a:blip>
          <a:stretch>
            <a:fillRect/>
          </a:stretch>
        </p:blipFill>
        <p:spPr>
          <a:xfrm>
            <a:off x="5136100" y="1604963"/>
            <a:ext cx="4019550" cy="1476375"/>
          </a:xfrm>
          <a:prstGeom prst="rect">
            <a:avLst/>
          </a:prstGeom>
          <a:noFill/>
          <a:ln w="9525" cap="flat" cmpd="sng">
            <a:solidFill>
              <a:srgbClr val="000000"/>
            </a:solidFill>
            <a:prstDash val="solid"/>
            <a:round/>
            <a:headEnd type="none" w="sm" len="sm"/>
            <a:tailEnd type="none" w="sm" len="sm"/>
          </a:ln>
        </p:spPr>
      </p:pic>
      <p:pic>
        <p:nvPicPr>
          <p:cNvPr id="1864" name="Google Shape;1864;p181"/>
          <p:cNvPicPr preferRelativeResize="0"/>
          <p:nvPr/>
        </p:nvPicPr>
        <p:blipFill>
          <a:blip r:embed="rId6">
            <a:alphaModFix/>
          </a:blip>
          <a:stretch>
            <a:fillRect/>
          </a:stretch>
        </p:blipFill>
        <p:spPr>
          <a:xfrm>
            <a:off x="5136098" y="3081338"/>
            <a:ext cx="4019550" cy="123998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WARNING in get_pi_state</a:t>
            </a:r>
            <a:endParaRPr/>
          </a:p>
        </p:txBody>
      </p:sp>
      <p:pic>
        <p:nvPicPr>
          <p:cNvPr id="174" name="Google Shape;174;p29"/>
          <p:cNvPicPr preferRelativeResize="0"/>
          <p:nvPr/>
        </p:nvPicPr>
        <p:blipFill>
          <a:blip r:embed="rId3">
            <a:alphaModFix/>
          </a:blip>
          <a:stretch>
            <a:fillRect/>
          </a:stretch>
        </p:blipFill>
        <p:spPr>
          <a:xfrm>
            <a:off x="311702" y="1152475"/>
            <a:ext cx="3822175" cy="3921274"/>
          </a:xfrm>
          <a:prstGeom prst="rect">
            <a:avLst/>
          </a:prstGeom>
          <a:noFill/>
          <a:ln>
            <a:noFill/>
          </a:ln>
        </p:spPr>
      </p:pic>
      <p:sp>
        <p:nvSpPr>
          <p:cNvPr id="175" name="Google Shape;175;p29"/>
          <p:cNvSpPr/>
          <p:nvPr/>
        </p:nvSpPr>
        <p:spPr>
          <a:xfrm>
            <a:off x="4954350" y="3964925"/>
            <a:ext cx="3026400" cy="46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dec_and_test(&amp;pi_state-&gt;refcount);</a:t>
            </a:r>
            <a:endParaRPr/>
          </a:p>
        </p:txBody>
      </p:sp>
      <p:cxnSp>
        <p:nvCxnSpPr>
          <p:cNvPr id="176" name="Google Shape;176;p29"/>
          <p:cNvCxnSpPr/>
          <p:nvPr/>
        </p:nvCxnSpPr>
        <p:spPr>
          <a:xfrm flipH="1">
            <a:off x="1964250" y="4197725"/>
            <a:ext cx="2990100" cy="131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#4cd87951</a:t>
            </a:r>
            <a:endParaRPr sz="1100" u="sng">
              <a:solidFill>
                <a:schemeClr val="hlink"/>
              </a:solidFill>
              <a:latin typeface="Calibri"/>
              <a:ea typeface="Calibri"/>
              <a:cs typeface="Calibri"/>
              <a:sym typeface="Calibri"/>
            </a:endParaRPr>
          </a:p>
          <a:p>
            <a:pPr marL="0" lvl="0" indent="0" algn="l" rtl="0">
              <a:spcBef>
                <a:spcPts val="0"/>
              </a:spcBef>
              <a:spcAft>
                <a:spcPts val="0"/>
              </a:spcAft>
              <a:buNone/>
            </a:pPr>
            <a:endParaRPr/>
          </a:p>
        </p:txBody>
      </p:sp>
      <p:graphicFrame>
        <p:nvGraphicFramePr>
          <p:cNvPr id="1870" name="Google Shape;1870;p182"/>
          <p:cNvGraphicFramePr/>
          <p:nvPr/>
        </p:nvGraphicFramePr>
        <p:xfrm>
          <a:off x="1976250" y="1733450"/>
          <a:ext cx="5074550" cy="1598700"/>
        </p:xfrm>
        <a:graphic>
          <a:graphicData uri="http://schemas.openxmlformats.org/drawingml/2006/table">
            <a:tbl>
              <a:tblPr>
                <a:noFill/>
                <a:tableStyleId>{90451CF9-6E87-49CF-A4E6-B44C3E17D55F}</a:tableStyleId>
              </a:tblPr>
              <a:tblGrid>
                <a:gridCol w="5074550">
                  <a:extLst>
                    <a:ext uri="{9D8B030D-6E8A-4147-A177-3AD203B41FA5}">
                      <a16:colId xmlns:a16="http://schemas.microsoft.com/office/drawing/2014/main" val="20000"/>
                    </a:ext>
                  </a:extLst>
                </a:gridCol>
              </a:tblGrid>
              <a:tr h="39967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perf_trace_lock_acquire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9967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__list_add_valid (3)</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9967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WARNING in vhost_dev_cleanup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9967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KASAN: use-after-free Read in __wake_up_common</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diff</a:t>
            </a:r>
            <a:endParaRPr/>
          </a:p>
        </p:txBody>
      </p:sp>
      <p:pic>
        <p:nvPicPr>
          <p:cNvPr id="1876" name="Google Shape;1876;p183"/>
          <p:cNvPicPr preferRelativeResize="0"/>
          <p:nvPr/>
        </p:nvPicPr>
        <p:blipFill>
          <a:blip r:embed="rId3">
            <a:alphaModFix/>
          </a:blip>
          <a:stretch>
            <a:fillRect/>
          </a:stretch>
        </p:blipFill>
        <p:spPr>
          <a:xfrm>
            <a:off x="371400" y="1449950"/>
            <a:ext cx="6425799" cy="1853600"/>
          </a:xfrm>
          <a:prstGeom prst="rect">
            <a:avLst/>
          </a:prstGeom>
          <a:noFill/>
          <a:ln>
            <a:noFill/>
          </a:ln>
        </p:spPr>
      </p:pic>
      <p:pic>
        <p:nvPicPr>
          <p:cNvPr id="1877" name="Google Shape;1877;p183"/>
          <p:cNvPicPr preferRelativeResize="0"/>
          <p:nvPr/>
        </p:nvPicPr>
        <p:blipFill>
          <a:blip r:embed="rId4">
            <a:alphaModFix/>
          </a:blip>
          <a:stretch>
            <a:fillRect/>
          </a:stretch>
        </p:blipFill>
        <p:spPr>
          <a:xfrm>
            <a:off x="5093800" y="617522"/>
            <a:ext cx="3842574" cy="4338174"/>
          </a:xfrm>
          <a:prstGeom prst="rect">
            <a:avLst/>
          </a:prstGeom>
          <a:noFill/>
          <a:ln w="9525" cap="flat" cmpd="sng">
            <a:solidFill>
              <a:schemeClr val="dk2"/>
            </a:solidFill>
            <a:prstDash val="solid"/>
            <a:round/>
            <a:headEnd type="none" w="sm" len="sm"/>
            <a:tailEnd type="none" w="sm" len="sm"/>
          </a:ln>
        </p:spPr>
      </p:pic>
      <p:sp>
        <p:nvSpPr>
          <p:cNvPr id="1878" name="Google Shape;1878;p183"/>
          <p:cNvSpPr/>
          <p:nvPr/>
        </p:nvSpPr>
        <p:spPr>
          <a:xfrm>
            <a:off x="5310775" y="3875050"/>
            <a:ext cx="2341800" cy="167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1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Repro</a:t>
            </a:r>
            <a:endParaRPr/>
          </a:p>
        </p:txBody>
      </p:sp>
      <p:pic>
        <p:nvPicPr>
          <p:cNvPr id="1884" name="Google Shape;1884;p184"/>
          <p:cNvPicPr preferRelativeResize="0"/>
          <p:nvPr/>
        </p:nvPicPr>
        <p:blipFill>
          <a:blip r:embed="rId3">
            <a:alphaModFix/>
          </a:blip>
          <a:stretch>
            <a:fillRect/>
          </a:stretch>
        </p:blipFill>
        <p:spPr>
          <a:xfrm>
            <a:off x="83900" y="1525088"/>
            <a:ext cx="8976199" cy="20933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Calibri"/>
                <a:ea typeface="Calibri"/>
                <a:cs typeface="Calibri"/>
                <a:sym typeface="Calibri"/>
              </a:rPr>
              <a:t>WARNING in vhost_dev_cleanup</a:t>
            </a:r>
            <a:endParaRPr sz="4000"/>
          </a:p>
        </p:txBody>
      </p:sp>
      <p:sp>
        <p:nvSpPr>
          <p:cNvPr id="1890" name="Google Shape;1890;p1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Each virtqueue has a `vhost_poll` struct.</a:t>
            </a:r>
            <a:endParaRPr/>
          </a:p>
          <a:p>
            <a:pPr marL="457200" lvl="0" indent="-342900" algn="l" rtl="0">
              <a:spcBef>
                <a:spcPts val="0"/>
              </a:spcBef>
              <a:spcAft>
                <a:spcPts val="0"/>
              </a:spcAft>
              <a:buSzPts val="1800"/>
              <a:buChar char="●"/>
            </a:pPr>
            <a:r>
              <a:rPr lang="en"/>
              <a:t>`vhost_poll_start`:</a:t>
            </a:r>
            <a:endParaRPr/>
          </a:p>
          <a:p>
            <a:pPr marL="914400" lvl="1" indent="-317500" algn="l" rtl="0">
              <a:spcBef>
                <a:spcPts val="0"/>
              </a:spcBef>
              <a:spcAft>
                <a:spcPts val="0"/>
              </a:spcAft>
              <a:buSzPts val="1400"/>
              <a:buChar char="○"/>
            </a:pPr>
            <a:r>
              <a:rPr lang="en"/>
              <a:t>1. poll on provided eventfd</a:t>
            </a:r>
            <a:endParaRPr/>
          </a:p>
          <a:p>
            <a:pPr marL="1371600" lvl="2" indent="-317500" algn="l" rtl="0">
              <a:spcBef>
                <a:spcPts val="0"/>
              </a:spcBef>
              <a:spcAft>
                <a:spcPts val="0"/>
              </a:spcAft>
              <a:buSzPts val="1400"/>
              <a:buChar char="■"/>
            </a:pPr>
            <a:r>
              <a:rPr lang="en"/>
              <a:t>1.1 add `vhost_poll` to the wait queue of the eventfd</a:t>
            </a:r>
            <a:endParaRPr/>
          </a:p>
          <a:p>
            <a:pPr marL="914400" lvl="1" indent="-317500" algn="l" rtl="0">
              <a:spcBef>
                <a:spcPts val="0"/>
              </a:spcBef>
              <a:spcAft>
                <a:spcPts val="0"/>
              </a:spcAft>
              <a:buSzPts val="1400"/>
              <a:buChar char="○"/>
            </a:pPr>
            <a:r>
              <a:rPr lang="en"/>
              <a:t>2. wait until woken up by the eventfd</a:t>
            </a:r>
            <a:endParaRPr/>
          </a:p>
          <a:p>
            <a:pPr marL="914400" lvl="1" indent="-317500" algn="l" rtl="0">
              <a:spcBef>
                <a:spcPts val="0"/>
              </a:spcBef>
              <a:spcAft>
                <a:spcPts val="0"/>
              </a:spcAft>
              <a:buSzPts val="1400"/>
              <a:buChar char="○"/>
            </a:pPr>
            <a:r>
              <a:rPr lang="en"/>
              <a:t>3. call `vhost_poll_wakeup`</a:t>
            </a:r>
            <a:endParaRPr/>
          </a:p>
          <a:p>
            <a:pPr marL="914400" lvl="1" indent="-317500" algn="l" rtl="0">
              <a:spcBef>
                <a:spcPts val="0"/>
              </a:spcBef>
              <a:spcAft>
                <a:spcPts val="0"/>
              </a:spcAft>
              <a:buSzPts val="1400"/>
              <a:buChar char="○"/>
            </a:pPr>
            <a:r>
              <a:rPr lang="en"/>
              <a:t>3.1 call `vhost_work_queue` to queue itself into `dev-&gt;work_list`</a:t>
            </a:r>
            <a:endParaRPr/>
          </a:p>
          <a:p>
            <a:pPr marL="914400" lvl="1" indent="-317500" algn="l" rtl="0">
              <a:spcBef>
                <a:spcPts val="0"/>
              </a:spcBef>
              <a:spcAft>
                <a:spcPts val="0"/>
              </a:spcAft>
              <a:buSzPts val="1400"/>
              <a:buChar char="○"/>
            </a:pPr>
            <a:r>
              <a:rPr lang="en"/>
              <a:t>4. `handle_kick` callback of the virtqueue will be invoked by `vhost_worker`.</a:t>
            </a:r>
            <a:endParaRPr/>
          </a:p>
          <a:p>
            <a:pPr marL="457200" lvl="0" indent="-342900" algn="l" rtl="0">
              <a:spcBef>
                <a:spcPts val="0"/>
              </a:spcBef>
              <a:spcAft>
                <a:spcPts val="0"/>
              </a:spcAft>
              <a:buSzPts val="1800"/>
              <a:buChar char="●"/>
            </a:pPr>
            <a:r>
              <a:rPr lang="en"/>
              <a:t>The “REAL” bug the patch fixes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891" name="Google Shape;1891;p185"/>
          <p:cNvPicPr preferRelativeResize="0"/>
          <p:nvPr/>
        </p:nvPicPr>
        <p:blipFill>
          <a:blip r:embed="rId3">
            <a:alphaModFix/>
          </a:blip>
          <a:stretch>
            <a:fillRect/>
          </a:stretch>
        </p:blipFill>
        <p:spPr>
          <a:xfrm>
            <a:off x="5959850" y="129500"/>
            <a:ext cx="3048201" cy="2023754"/>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Use-after-free Read in __wake_up_common</a:t>
            </a:r>
            <a:endParaRPr/>
          </a:p>
        </p:txBody>
      </p:sp>
      <p:sp>
        <p:nvSpPr>
          <p:cNvPr id="1897" name="Google Shape;1897;p1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`reset_owner` resets each vqueue:</a:t>
            </a:r>
            <a:endParaRPr/>
          </a:p>
          <a:p>
            <a:pPr marL="914400" lvl="1" indent="-317500" algn="l" rtl="0">
              <a:spcBef>
                <a:spcPts val="0"/>
              </a:spcBef>
              <a:spcAft>
                <a:spcPts val="0"/>
              </a:spcAft>
              <a:buSzPts val="1400"/>
              <a:buChar char="○"/>
            </a:pPr>
            <a:r>
              <a:rPr lang="en"/>
              <a:t>vhost_net_reset_owner</a:t>
            </a:r>
            <a:endParaRPr/>
          </a:p>
          <a:p>
            <a:pPr marL="914400" lvl="1" indent="-317500" algn="l" rtl="0">
              <a:spcBef>
                <a:spcPts val="0"/>
              </a:spcBef>
              <a:spcAft>
                <a:spcPts val="0"/>
              </a:spcAft>
              <a:buSzPts val="1400"/>
              <a:buChar char="○"/>
            </a:pPr>
            <a:r>
              <a:rPr lang="en"/>
              <a:t>vhost_dev_cleanup</a:t>
            </a:r>
            <a:endParaRPr/>
          </a:p>
          <a:p>
            <a:pPr marL="914400" lvl="1" indent="-317500" algn="l" rtl="0">
              <a:spcBef>
                <a:spcPts val="0"/>
              </a:spcBef>
              <a:spcAft>
                <a:spcPts val="0"/>
              </a:spcAft>
              <a:buSzPts val="1400"/>
              <a:buChar char="○"/>
            </a:pPr>
            <a:r>
              <a:rPr lang="en"/>
              <a:t>vhost_vq_reset</a:t>
            </a:r>
            <a:endParaRPr/>
          </a:p>
          <a:p>
            <a:pPr marL="457200" lvl="0" indent="-342900" algn="l" rtl="0">
              <a:spcBef>
                <a:spcPts val="0"/>
              </a:spcBef>
              <a:spcAft>
                <a:spcPts val="0"/>
              </a:spcAft>
              <a:buSzPts val="1800"/>
              <a:buChar char="●"/>
            </a:pPr>
            <a:r>
              <a:rPr lang="en"/>
              <a:t>But fails to remove existing poll.</a:t>
            </a:r>
            <a:endParaRPr/>
          </a:p>
          <a:p>
            <a:pPr marL="457200" lvl="0" indent="-342900" algn="l" rtl="0">
              <a:spcBef>
                <a:spcPts val="0"/>
              </a:spcBef>
              <a:spcAft>
                <a:spcPts val="0"/>
              </a:spcAft>
              <a:buSzPts val="1800"/>
              <a:buChar char="●"/>
            </a:pPr>
            <a:r>
              <a:rPr lang="en"/>
              <a:t>Release sequence: vhost-net -&gt; eventfd</a:t>
            </a:r>
            <a:endParaRPr/>
          </a:p>
          <a:p>
            <a:pPr marL="0" lvl="0" indent="0" algn="l" rtl="0">
              <a:spcBef>
                <a:spcPts val="1600"/>
              </a:spcBef>
              <a:spcAft>
                <a:spcPts val="1600"/>
              </a:spcAft>
              <a:buNone/>
            </a:pPr>
            <a:endParaRPr/>
          </a:p>
        </p:txBody>
      </p:sp>
      <p:pic>
        <p:nvPicPr>
          <p:cNvPr id="1898" name="Google Shape;1898;p186"/>
          <p:cNvPicPr preferRelativeResize="0"/>
          <p:nvPr/>
        </p:nvPicPr>
        <p:blipFill>
          <a:blip r:embed="rId3">
            <a:alphaModFix/>
          </a:blip>
          <a:stretch>
            <a:fillRect/>
          </a:stretch>
        </p:blipFill>
        <p:spPr>
          <a:xfrm>
            <a:off x="5028175" y="1152475"/>
            <a:ext cx="3804126" cy="3508326"/>
          </a:xfrm>
          <a:prstGeom prst="rect">
            <a:avLst/>
          </a:prstGeom>
          <a:noFill/>
          <a:ln>
            <a:noFill/>
          </a:ln>
        </p:spPr>
      </p:pic>
      <p:sp>
        <p:nvSpPr>
          <p:cNvPr id="1899" name="Google Shape;1899;p186"/>
          <p:cNvSpPr/>
          <p:nvPr/>
        </p:nvSpPr>
        <p:spPr>
          <a:xfrm>
            <a:off x="5143500" y="4227650"/>
            <a:ext cx="629100" cy="166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0" name="Google Shape;1900;p186"/>
          <p:cNvPicPr preferRelativeResize="0"/>
          <p:nvPr/>
        </p:nvPicPr>
        <p:blipFill>
          <a:blip r:embed="rId4">
            <a:alphaModFix/>
          </a:blip>
          <a:stretch>
            <a:fillRect/>
          </a:stretch>
        </p:blipFill>
        <p:spPr>
          <a:xfrm>
            <a:off x="947675" y="2891750"/>
            <a:ext cx="3307725" cy="2177725"/>
          </a:xfrm>
          <a:prstGeom prst="rect">
            <a:avLst/>
          </a:prstGeom>
          <a:noFill/>
          <a:ln>
            <a:noFill/>
          </a:ln>
        </p:spPr>
      </p:pic>
      <p:sp>
        <p:nvSpPr>
          <p:cNvPr id="1901" name="Google Shape;1901;p186"/>
          <p:cNvSpPr/>
          <p:nvPr/>
        </p:nvSpPr>
        <p:spPr>
          <a:xfrm>
            <a:off x="1369125" y="4782725"/>
            <a:ext cx="1757700" cy="16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1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Use-after-free Read in perf_trace_lock_acquire</a:t>
            </a:r>
            <a:endParaRPr/>
          </a:p>
        </p:txBody>
      </p:sp>
      <p:sp>
        <p:nvSpPr>
          <p:cNvPr id="1907" name="Google Shape;1907;p1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repro is exactly SAME as in e65349bf521316a169c92614cbc68d53ac1f2bed.</a:t>
            </a:r>
            <a:endParaRPr/>
          </a:p>
          <a:p>
            <a:pPr marL="457200" lvl="0" indent="-342900" algn="l" rtl="0">
              <a:spcBef>
                <a:spcPts val="0"/>
              </a:spcBef>
              <a:spcAft>
                <a:spcPts val="0"/>
              </a:spcAft>
              <a:buSzPts val="1800"/>
              <a:buChar char="●"/>
            </a:pPr>
            <a:r>
              <a:rPr lang="en"/>
              <a:t>Release sequence: eventfd -&gt; vhost-net</a:t>
            </a:r>
            <a:endParaRPr/>
          </a:p>
        </p:txBody>
      </p:sp>
      <p:pic>
        <p:nvPicPr>
          <p:cNvPr id="1908" name="Google Shape;1908;p187"/>
          <p:cNvPicPr preferRelativeResize="0"/>
          <p:nvPr/>
        </p:nvPicPr>
        <p:blipFill>
          <a:blip r:embed="rId3">
            <a:alphaModFix/>
          </a:blip>
          <a:stretch>
            <a:fillRect/>
          </a:stretch>
        </p:blipFill>
        <p:spPr>
          <a:xfrm>
            <a:off x="5936373" y="1017725"/>
            <a:ext cx="2722476" cy="4057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Patch #66e58e0e</a:t>
            </a:r>
            <a:endParaRPr>
              <a:solidFill>
                <a:srgbClr val="000000"/>
              </a:solidFill>
            </a:endParaRPr>
          </a:p>
        </p:txBody>
      </p:sp>
      <p:graphicFrame>
        <p:nvGraphicFramePr>
          <p:cNvPr id="1920" name="Google Shape;1920;p189"/>
          <p:cNvGraphicFramePr/>
          <p:nvPr/>
        </p:nvGraphicFramePr>
        <p:xfrm>
          <a:off x="1957388" y="1017725"/>
          <a:ext cx="5229225" cy="3763350"/>
        </p:xfrm>
        <a:graphic>
          <a:graphicData uri="http://schemas.openxmlformats.org/drawingml/2006/table">
            <a:tbl>
              <a:tblPr>
                <a:noFill/>
                <a:tableStyleId>{90451CF9-6E87-49CF-A4E6-B44C3E17D55F}</a:tableStyleId>
              </a:tblPr>
              <a:tblGrid>
                <a:gridCol w="52292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KASAN: use-after-free Read in __vfs_write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general protection fault in pipe_write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5"/>
                        </a:rPr>
                        <a:t>general protection fault in __vfs_write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6"/>
                        </a:rPr>
                        <a:t>KASAN: use-after-free Read in pipe_read</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7"/>
                        </a:rPr>
                        <a:t>KASAN: use-after-free Read in finish_wait</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8"/>
                        </a:rPr>
                        <a:t>KASAN: use-after-free Read in __kernel_write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9"/>
                        </a:rPr>
                        <a:t>general protection fault in touch_atime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0"/>
                        </a:rPr>
                        <a:t>general protection fault in __mnt_want_write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1"/>
                        </a:rPr>
                        <a:t>general protection fault in vfs_read</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2"/>
                        </a:rPr>
                        <a:t>KASAN: use-after-free Read in pipe_wait</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1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926" name="Google Shape;1926;p190"/>
          <p:cNvSpPr/>
          <p:nvPr/>
        </p:nvSpPr>
        <p:spPr>
          <a:xfrm>
            <a:off x="931225" y="1463050"/>
            <a:ext cx="749400" cy="34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CPU 1</a:t>
            </a:r>
            <a:endParaRPr/>
          </a:p>
        </p:txBody>
      </p:sp>
      <p:sp>
        <p:nvSpPr>
          <p:cNvPr id="1927" name="Google Shape;1927;p190"/>
          <p:cNvSpPr/>
          <p:nvPr/>
        </p:nvSpPr>
        <p:spPr>
          <a:xfrm>
            <a:off x="6816825" y="1463050"/>
            <a:ext cx="749400" cy="349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CPU 2</a:t>
            </a:r>
            <a:endParaRPr/>
          </a:p>
        </p:txBody>
      </p:sp>
      <p:cxnSp>
        <p:nvCxnSpPr>
          <p:cNvPr id="1928" name="Google Shape;1928;p190"/>
          <p:cNvCxnSpPr/>
          <p:nvPr/>
        </p:nvCxnSpPr>
        <p:spPr>
          <a:xfrm>
            <a:off x="4241375" y="1266625"/>
            <a:ext cx="14700" cy="3578700"/>
          </a:xfrm>
          <a:prstGeom prst="straightConnector1">
            <a:avLst/>
          </a:prstGeom>
          <a:noFill/>
          <a:ln w="9525" cap="flat" cmpd="sng">
            <a:solidFill>
              <a:schemeClr val="dk2"/>
            </a:solidFill>
            <a:prstDash val="solid"/>
            <a:round/>
            <a:headEnd type="none" w="med" len="med"/>
            <a:tailEnd type="none" w="med" len="med"/>
          </a:ln>
        </p:spPr>
      </p:cxnSp>
      <p:sp>
        <p:nvSpPr>
          <p:cNvPr id="1929" name="Google Shape;1929;p190"/>
          <p:cNvSpPr/>
          <p:nvPr/>
        </p:nvSpPr>
        <p:spPr>
          <a:xfrm>
            <a:off x="2044300" y="2423375"/>
            <a:ext cx="698400" cy="2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mutex</a:t>
            </a:r>
            <a:endParaRPr/>
          </a:p>
        </p:txBody>
      </p:sp>
      <p:cxnSp>
        <p:nvCxnSpPr>
          <p:cNvPr id="1930" name="Google Shape;1930;p190"/>
          <p:cNvCxnSpPr>
            <a:stCxn id="1926" idx="3"/>
            <a:endCxn id="1929" idx="0"/>
          </p:cNvCxnSpPr>
          <p:nvPr/>
        </p:nvCxnSpPr>
        <p:spPr>
          <a:xfrm>
            <a:off x="1680625" y="1637650"/>
            <a:ext cx="712800" cy="785700"/>
          </a:xfrm>
          <a:prstGeom prst="straightConnector1">
            <a:avLst/>
          </a:prstGeom>
          <a:noFill/>
          <a:ln w="9525" cap="flat" cmpd="sng">
            <a:solidFill>
              <a:schemeClr val="dk2"/>
            </a:solidFill>
            <a:prstDash val="solid"/>
            <a:round/>
            <a:headEnd type="none" w="med" len="med"/>
            <a:tailEnd type="triangle" w="med" len="med"/>
          </a:ln>
        </p:spPr>
      </p:cxnSp>
      <p:sp>
        <p:nvSpPr>
          <p:cNvPr id="1931" name="Google Shape;1931;p190"/>
          <p:cNvSpPr txBox="1"/>
          <p:nvPr/>
        </p:nvSpPr>
        <p:spPr>
          <a:xfrm>
            <a:off x="5208975" y="2423375"/>
            <a:ext cx="2204400" cy="25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Sleep on the same mutex</a:t>
            </a:r>
            <a:endParaRPr/>
          </a:p>
        </p:txBody>
      </p:sp>
      <p:sp>
        <p:nvSpPr>
          <p:cNvPr id="1932" name="Google Shape;1932;p190"/>
          <p:cNvSpPr/>
          <p:nvPr/>
        </p:nvSpPr>
        <p:spPr>
          <a:xfrm>
            <a:off x="5218050" y="3925925"/>
            <a:ext cx="698400" cy="2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mutex</a:t>
            </a:r>
            <a:endParaRPr/>
          </a:p>
        </p:txBody>
      </p:sp>
      <p:cxnSp>
        <p:nvCxnSpPr>
          <p:cNvPr id="1933" name="Google Shape;1933;p190"/>
          <p:cNvCxnSpPr>
            <a:endCxn id="1932" idx="0"/>
          </p:cNvCxnSpPr>
          <p:nvPr/>
        </p:nvCxnSpPr>
        <p:spPr>
          <a:xfrm flipH="1">
            <a:off x="5567250" y="2684525"/>
            <a:ext cx="5400" cy="1241400"/>
          </a:xfrm>
          <a:prstGeom prst="straightConnector1">
            <a:avLst/>
          </a:prstGeom>
          <a:noFill/>
          <a:ln w="9525" cap="flat" cmpd="sng">
            <a:solidFill>
              <a:schemeClr val="dk2"/>
            </a:solidFill>
            <a:prstDash val="solid"/>
            <a:round/>
            <a:headEnd type="none" w="med" len="med"/>
            <a:tailEnd type="triangle" w="med" len="med"/>
          </a:ln>
        </p:spPr>
      </p:cxnSp>
      <p:cxnSp>
        <p:nvCxnSpPr>
          <p:cNvPr id="1934" name="Google Shape;1934;p190"/>
          <p:cNvCxnSpPr>
            <a:stCxn id="1929" idx="2"/>
            <a:endCxn id="1935" idx="0"/>
          </p:cNvCxnSpPr>
          <p:nvPr/>
        </p:nvCxnSpPr>
        <p:spPr>
          <a:xfrm>
            <a:off x="2393500" y="2678075"/>
            <a:ext cx="3600" cy="374400"/>
          </a:xfrm>
          <a:prstGeom prst="straightConnector1">
            <a:avLst/>
          </a:prstGeom>
          <a:noFill/>
          <a:ln w="9525" cap="flat" cmpd="sng">
            <a:solidFill>
              <a:schemeClr val="dk2"/>
            </a:solidFill>
            <a:prstDash val="solid"/>
            <a:round/>
            <a:headEnd type="none" w="med" len="med"/>
            <a:tailEnd type="triangle" w="med" len="med"/>
          </a:ln>
        </p:spPr>
      </p:cxnSp>
      <p:sp>
        <p:nvSpPr>
          <p:cNvPr id="1936" name="Google Shape;1936;p190"/>
          <p:cNvSpPr txBox="1"/>
          <p:nvPr/>
        </p:nvSpPr>
        <p:spPr>
          <a:xfrm>
            <a:off x="1727800" y="3904175"/>
            <a:ext cx="1331400" cy="298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release mutex</a:t>
            </a:r>
            <a:endParaRPr>
              <a:solidFill>
                <a:srgbClr val="FF0000"/>
              </a:solidFill>
            </a:endParaRPr>
          </a:p>
        </p:txBody>
      </p:sp>
      <p:cxnSp>
        <p:nvCxnSpPr>
          <p:cNvPr id="1937" name="Google Shape;1937;p190"/>
          <p:cNvCxnSpPr>
            <a:stCxn id="1927" idx="1"/>
            <a:endCxn id="1931" idx="0"/>
          </p:cNvCxnSpPr>
          <p:nvPr/>
        </p:nvCxnSpPr>
        <p:spPr>
          <a:xfrm flipH="1">
            <a:off x="6311325" y="1637650"/>
            <a:ext cx="505500" cy="785700"/>
          </a:xfrm>
          <a:prstGeom prst="straightConnector1">
            <a:avLst/>
          </a:prstGeom>
          <a:noFill/>
          <a:ln w="9525" cap="flat" cmpd="sng">
            <a:solidFill>
              <a:schemeClr val="dk2"/>
            </a:solidFill>
            <a:prstDash val="solid"/>
            <a:round/>
            <a:headEnd type="none" w="med" len="med"/>
            <a:tailEnd type="triangle" w="med" len="med"/>
          </a:ln>
        </p:spPr>
      </p:cxnSp>
      <p:sp>
        <p:nvSpPr>
          <p:cNvPr id="1935" name="Google Shape;1935;p190"/>
          <p:cNvSpPr/>
          <p:nvPr/>
        </p:nvSpPr>
        <p:spPr>
          <a:xfrm>
            <a:off x="1427650" y="3052475"/>
            <a:ext cx="1938900" cy="43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umh pipe is down and</a:t>
            </a:r>
            <a:endParaRPr/>
          </a:p>
          <a:p>
            <a:pPr marL="0" lvl="0" indent="0" algn="l" rtl="0">
              <a:spcBef>
                <a:spcPts val="0"/>
              </a:spcBef>
              <a:spcAft>
                <a:spcPts val="0"/>
              </a:spcAft>
              <a:buNone/>
            </a:pPr>
            <a:r>
              <a:rPr lang="en"/>
              <a:t>shuts down the pipes</a:t>
            </a:r>
            <a:endParaRPr/>
          </a:p>
        </p:txBody>
      </p:sp>
      <p:cxnSp>
        <p:nvCxnSpPr>
          <p:cNvPr id="1938" name="Google Shape;1938;p190"/>
          <p:cNvCxnSpPr>
            <a:stCxn id="1935" idx="2"/>
            <a:endCxn id="1936" idx="0"/>
          </p:cNvCxnSpPr>
          <p:nvPr/>
        </p:nvCxnSpPr>
        <p:spPr>
          <a:xfrm flipH="1">
            <a:off x="2393500" y="3488975"/>
            <a:ext cx="3600" cy="415200"/>
          </a:xfrm>
          <a:prstGeom prst="straightConnector1">
            <a:avLst/>
          </a:prstGeom>
          <a:noFill/>
          <a:ln w="9525" cap="flat" cmpd="sng">
            <a:solidFill>
              <a:schemeClr val="dk2"/>
            </a:solidFill>
            <a:prstDash val="solid"/>
            <a:round/>
            <a:headEnd type="none" w="med" len="med"/>
            <a:tailEnd type="triangle" w="med" len="med"/>
          </a:ln>
        </p:spPr>
      </p:cxnSp>
      <p:sp>
        <p:nvSpPr>
          <p:cNvPr id="1939" name="Google Shape;1939;p190"/>
          <p:cNvSpPr/>
          <p:nvPr/>
        </p:nvSpPr>
        <p:spPr>
          <a:xfrm>
            <a:off x="5245350" y="4656075"/>
            <a:ext cx="1938900" cy="2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Crashes on freed pipe</a:t>
            </a:r>
            <a:endParaRPr/>
          </a:p>
        </p:txBody>
      </p:sp>
      <p:cxnSp>
        <p:nvCxnSpPr>
          <p:cNvPr id="1940" name="Google Shape;1940;p190"/>
          <p:cNvCxnSpPr>
            <a:stCxn id="1932" idx="2"/>
          </p:cNvCxnSpPr>
          <p:nvPr/>
        </p:nvCxnSpPr>
        <p:spPr>
          <a:xfrm>
            <a:off x="5567250" y="4180625"/>
            <a:ext cx="5400" cy="453600"/>
          </a:xfrm>
          <a:prstGeom prst="straightConnector1">
            <a:avLst/>
          </a:prstGeom>
          <a:noFill/>
          <a:ln w="9525" cap="flat" cmpd="sng">
            <a:solidFill>
              <a:schemeClr val="dk2"/>
            </a:solidFill>
            <a:prstDash val="solid"/>
            <a:round/>
            <a:headEnd type="none" w="med" len="med"/>
            <a:tailEnd type="triangle" w="med" len="med"/>
          </a:ln>
        </p:spPr>
      </p:cxnSp>
      <p:sp>
        <p:nvSpPr>
          <p:cNvPr id="1941" name="Google Shape;1941;p190"/>
          <p:cNvSpPr txBox="1"/>
          <p:nvPr/>
        </p:nvSpPr>
        <p:spPr>
          <a:xfrm>
            <a:off x="145500" y="3201050"/>
            <a:ext cx="1156800" cy="26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fput (delay)</a:t>
            </a:r>
            <a:endParaRPr/>
          </a:p>
        </p:txBody>
      </p:sp>
      <p:sp>
        <p:nvSpPr>
          <p:cNvPr id="1942" name="Google Shape;1942;p190"/>
          <p:cNvSpPr txBox="1"/>
          <p:nvPr/>
        </p:nvSpPr>
        <p:spPr>
          <a:xfrm>
            <a:off x="2087950" y="1772675"/>
            <a:ext cx="2007900" cy="27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bpfilter_mbox_request</a:t>
            </a:r>
            <a:endParaRPr/>
          </a:p>
        </p:txBody>
      </p:sp>
      <p:sp>
        <p:nvSpPr>
          <p:cNvPr id="1943" name="Google Shape;1943;p190"/>
          <p:cNvSpPr txBox="1"/>
          <p:nvPr/>
        </p:nvSpPr>
        <p:spPr>
          <a:xfrm>
            <a:off x="4401600" y="1772675"/>
            <a:ext cx="2007900" cy="276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bpfilter_mbox_request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1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949" name="Google Shape;1949;p191"/>
          <p:cNvPicPr preferRelativeResize="0"/>
          <p:nvPr/>
        </p:nvPicPr>
        <p:blipFill>
          <a:blip r:embed="rId3">
            <a:alphaModFix/>
          </a:blip>
          <a:stretch>
            <a:fillRect/>
          </a:stretch>
        </p:blipFill>
        <p:spPr>
          <a:xfrm>
            <a:off x="311700" y="1017725"/>
            <a:ext cx="3717225" cy="1455800"/>
          </a:xfrm>
          <a:prstGeom prst="rect">
            <a:avLst/>
          </a:prstGeom>
          <a:noFill/>
          <a:ln>
            <a:noFill/>
          </a:ln>
        </p:spPr>
      </p:pic>
      <p:pic>
        <p:nvPicPr>
          <p:cNvPr id="1950" name="Google Shape;1950;p191"/>
          <p:cNvPicPr preferRelativeResize="0"/>
          <p:nvPr/>
        </p:nvPicPr>
        <p:blipFill>
          <a:blip r:embed="rId4">
            <a:alphaModFix/>
          </a:blip>
          <a:stretch>
            <a:fillRect/>
          </a:stretch>
        </p:blipFill>
        <p:spPr>
          <a:xfrm>
            <a:off x="4028925" y="1017725"/>
            <a:ext cx="4810276" cy="3732521"/>
          </a:xfrm>
          <a:prstGeom prst="rect">
            <a:avLst/>
          </a:prstGeom>
          <a:noFill/>
          <a:ln>
            <a:noFill/>
          </a:ln>
        </p:spPr>
      </p:pic>
      <p:sp>
        <p:nvSpPr>
          <p:cNvPr id="1951" name="Google Shape;1951;p191"/>
          <p:cNvSpPr/>
          <p:nvPr/>
        </p:nvSpPr>
        <p:spPr>
          <a:xfrm>
            <a:off x="4168625" y="1746025"/>
            <a:ext cx="2000700" cy="145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91"/>
          <p:cNvSpPr/>
          <p:nvPr/>
        </p:nvSpPr>
        <p:spPr>
          <a:xfrm>
            <a:off x="4154075" y="3033725"/>
            <a:ext cx="4678200" cy="1018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91"/>
          <p:cNvSpPr txBox="1"/>
          <p:nvPr/>
        </p:nvSpPr>
        <p:spPr>
          <a:xfrm>
            <a:off x="5005050" y="3724925"/>
            <a:ext cx="4028700" cy="32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FF"/>
                </a:solidFill>
              </a:rPr>
              <a:t>We can see “read fail -512” from the kernel log </a:t>
            </a:r>
            <a:endParaRPr>
              <a:solidFill>
                <a:srgbClr val="FF00FF"/>
              </a:solidFill>
            </a:endParaRPr>
          </a:p>
        </p:txBody>
      </p:sp>
      <p:pic>
        <p:nvPicPr>
          <p:cNvPr id="1954" name="Google Shape;1954;p191"/>
          <p:cNvPicPr preferRelativeResize="0"/>
          <p:nvPr/>
        </p:nvPicPr>
        <p:blipFill>
          <a:blip r:embed="rId5">
            <a:alphaModFix/>
          </a:blip>
          <a:stretch>
            <a:fillRect/>
          </a:stretch>
        </p:blipFill>
        <p:spPr>
          <a:xfrm>
            <a:off x="311700" y="2509900"/>
            <a:ext cx="3251263" cy="2365175"/>
          </a:xfrm>
          <a:prstGeom prst="rect">
            <a:avLst/>
          </a:prstGeom>
          <a:noFill/>
          <a:ln>
            <a:noFill/>
          </a:ln>
        </p:spPr>
      </p:pic>
      <p:sp>
        <p:nvSpPr>
          <p:cNvPr id="1955" name="Google Shape;1955;p191"/>
          <p:cNvSpPr/>
          <p:nvPr/>
        </p:nvSpPr>
        <p:spPr>
          <a:xfrm>
            <a:off x="458325" y="3375650"/>
            <a:ext cx="1673400" cy="276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6" name="Google Shape;1956;p191"/>
          <p:cNvCxnSpPr>
            <a:stCxn id="1952" idx="1"/>
          </p:cNvCxnSpPr>
          <p:nvPr/>
        </p:nvCxnSpPr>
        <p:spPr>
          <a:xfrm flipH="1">
            <a:off x="2095175" y="3542975"/>
            <a:ext cx="2058900" cy="385500"/>
          </a:xfrm>
          <a:prstGeom prst="straightConnector1">
            <a:avLst/>
          </a:prstGeom>
          <a:noFill/>
          <a:ln w="9525" cap="flat" cmpd="sng">
            <a:solidFill>
              <a:srgbClr val="FF0000"/>
            </a:solidFill>
            <a:prstDash val="solid"/>
            <a:round/>
            <a:headEnd type="none" w="med" len="med"/>
            <a:tailEnd type="triangle" w="med" len="med"/>
          </a:ln>
        </p:spPr>
      </p:cxnSp>
      <p:cxnSp>
        <p:nvCxnSpPr>
          <p:cNvPr id="1957" name="Google Shape;1957;p191"/>
          <p:cNvCxnSpPr/>
          <p:nvPr/>
        </p:nvCxnSpPr>
        <p:spPr>
          <a:xfrm rot="10800000" flipH="1">
            <a:off x="1200400" y="2648100"/>
            <a:ext cx="43800" cy="1884300"/>
          </a:xfrm>
          <a:prstGeom prst="straightConnector1">
            <a:avLst/>
          </a:prstGeom>
          <a:noFill/>
          <a:ln w="9525" cap="flat" cmpd="sng">
            <a:solidFill>
              <a:srgbClr val="FF0000"/>
            </a:solidFill>
            <a:prstDash val="solid"/>
            <a:round/>
            <a:headEnd type="none" w="med" len="med"/>
            <a:tailEnd type="triangle" w="med" len="med"/>
          </a:ln>
        </p:spPr>
      </p:cxnSp>
      <p:cxnSp>
        <p:nvCxnSpPr>
          <p:cNvPr id="1958" name="Google Shape;1958;p191"/>
          <p:cNvCxnSpPr/>
          <p:nvPr/>
        </p:nvCxnSpPr>
        <p:spPr>
          <a:xfrm rot="10800000" flipH="1">
            <a:off x="1942450" y="1127575"/>
            <a:ext cx="2117100" cy="1156800"/>
          </a:xfrm>
          <a:prstGeom prst="straightConnector1">
            <a:avLst/>
          </a:prstGeom>
          <a:noFill/>
          <a:ln w="9525" cap="flat" cmpd="sng">
            <a:solidFill>
              <a:srgbClr val="FF0000"/>
            </a:solidFill>
            <a:prstDash val="solid"/>
            <a:round/>
            <a:headEnd type="none" w="med" len="med"/>
            <a:tailEnd type="triangle" w="med" len="med"/>
          </a:ln>
        </p:spPr>
      </p:cxnSp>
      <p:sp>
        <p:nvSpPr>
          <p:cNvPr id="1959" name="Google Shape;1959;p191"/>
          <p:cNvSpPr/>
          <p:nvPr/>
        </p:nvSpPr>
        <p:spPr>
          <a:xfrm>
            <a:off x="4168625" y="4313775"/>
            <a:ext cx="2117100" cy="145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965" name="Google Shape;1965;p192"/>
          <p:cNvPicPr preferRelativeResize="0"/>
          <p:nvPr/>
        </p:nvPicPr>
        <p:blipFill>
          <a:blip r:embed="rId3">
            <a:alphaModFix/>
          </a:blip>
          <a:stretch>
            <a:fillRect/>
          </a:stretch>
        </p:blipFill>
        <p:spPr>
          <a:xfrm>
            <a:off x="311700" y="1097375"/>
            <a:ext cx="2543175" cy="885825"/>
          </a:xfrm>
          <a:prstGeom prst="rect">
            <a:avLst/>
          </a:prstGeom>
          <a:noFill/>
          <a:ln>
            <a:noFill/>
          </a:ln>
        </p:spPr>
      </p:pic>
      <p:pic>
        <p:nvPicPr>
          <p:cNvPr id="1966" name="Google Shape;1966;p192"/>
          <p:cNvPicPr preferRelativeResize="0"/>
          <p:nvPr/>
        </p:nvPicPr>
        <p:blipFill>
          <a:blip r:embed="rId4">
            <a:alphaModFix/>
          </a:blip>
          <a:stretch>
            <a:fillRect/>
          </a:stretch>
        </p:blipFill>
        <p:spPr>
          <a:xfrm>
            <a:off x="311700" y="2062850"/>
            <a:ext cx="5331525" cy="2513200"/>
          </a:xfrm>
          <a:prstGeom prst="rect">
            <a:avLst/>
          </a:prstGeom>
          <a:noFill/>
          <a:ln>
            <a:noFill/>
          </a:ln>
        </p:spPr>
      </p:pic>
      <p:sp>
        <p:nvSpPr>
          <p:cNvPr id="1967" name="Google Shape;1967;p192"/>
          <p:cNvSpPr/>
          <p:nvPr/>
        </p:nvSpPr>
        <p:spPr>
          <a:xfrm>
            <a:off x="5667300" y="2062725"/>
            <a:ext cx="3165000" cy="251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The related objects with this “struct file” are:</a:t>
            </a:r>
            <a:endParaRPr/>
          </a:p>
          <a:p>
            <a:pPr marL="0" lvl="0" indent="0" algn="l" rtl="0">
              <a:spcBef>
                <a:spcPts val="0"/>
              </a:spcBef>
              <a:spcAft>
                <a:spcPts val="0"/>
              </a:spcAft>
              <a:buNone/>
            </a:pPr>
            <a:r>
              <a:rPr lang="en"/>
              <a:t>struct file (itself)</a:t>
            </a:r>
            <a:endParaRPr/>
          </a:p>
          <a:p>
            <a:pPr marL="0" lvl="0" indent="0" algn="l" rtl="0">
              <a:spcBef>
                <a:spcPts val="0"/>
              </a:spcBef>
              <a:spcAft>
                <a:spcPts val="0"/>
              </a:spcAft>
              <a:buNone/>
            </a:pPr>
            <a:r>
              <a:rPr lang="en"/>
              <a:t>struct inode (associated with file)</a:t>
            </a:r>
            <a:endParaRPr/>
          </a:p>
          <a:p>
            <a:pPr marL="0" lvl="0" indent="0" algn="l" rtl="0">
              <a:spcBef>
                <a:spcPts val="0"/>
              </a:spcBef>
              <a:spcAft>
                <a:spcPts val="0"/>
              </a:spcAft>
              <a:buNone/>
            </a:pPr>
            <a:r>
              <a:rPr lang="en"/>
              <a:t>pipe information </a:t>
            </a:r>
            <a:r>
              <a:rPr lang="en">
                <a:solidFill>
                  <a:schemeClr val="dk1"/>
                </a:solidFill>
              </a:rPr>
              <a:t>(associated with file)</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#6d37fa49</a:t>
            </a:r>
            <a:endParaRPr/>
          </a:p>
        </p:txBody>
      </p:sp>
      <p:graphicFrame>
        <p:nvGraphicFramePr>
          <p:cNvPr id="182" name="Google Shape;182;p30"/>
          <p:cNvGraphicFramePr/>
          <p:nvPr/>
        </p:nvGraphicFramePr>
        <p:xfrm>
          <a:off x="2166850" y="1149100"/>
          <a:ext cx="4352925" cy="752670"/>
        </p:xfrm>
        <a:graphic>
          <a:graphicData uri="http://schemas.openxmlformats.org/drawingml/2006/table">
            <a:tbl>
              <a:tblPr>
                <a:noFill/>
                <a:tableStyleId>{90451CF9-6E87-49CF-A4E6-B44C3E17D55F}</a:tableStyleId>
              </a:tblPr>
              <a:tblGrid>
                <a:gridCol w="43529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dirty="0">
                          <a:solidFill>
                            <a:schemeClr val="hlink"/>
                          </a:solidFill>
                          <a:latin typeface="Times New Roman"/>
                          <a:ea typeface="Times New Roman"/>
                          <a:cs typeface="Times New Roman"/>
                          <a:sym typeface="Times New Roman"/>
                          <a:hlinkClick r:id="rId3"/>
                        </a:rPr>
                        <a:t>KASAN: use-after-free Read in ip6_hold_safe</a:t>
                      </a:r>
                      <a:endParaRPr sz="1200" u="sng" dirty="0">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dirty="0">
                          <a:solidFill>
                            <a:schemeClr val="hlink"/>
                          </a:solidFill>
                          <a:latin typeface="Times New Roman"/>
                          <a:ea typeface="Times New Roman"/>
                          <a:cs typeface="Times New Roman"/>
                          <a:sym typeface="Times New Roman"/>
                          <a:hlinkClick r:id="rId4"/>
                        </a:rPr>
                        <a:t>KASAN: use-after-free Write in ip6_hold_safe</a:t>
                      </a:r>
                      <a:endParaRPr sz="1200" u="sng" dirty="0">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83" name="Google Shape;183;p30"/>
          <p:cNvSpPr txBox="1"/>
          <p:nvPr/>
        </p:nvSpPr>
        <p:spPr>
          <a:xfrm>
            <a:off x="392850" y="4150000"/>
            <a:ext cx="78498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https://git.kernel.org/pub/scm/linux/kernel/git/torvalds/linux.git/commit/?id=6d37fa49da1e8db8fb1995be22ac837ca41ac8a8</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1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pipe_write</a:t>
            </a:r>
            <a:endParaRPr/>
          </a:p>
        </p:txBody>
      </p:sp>
      <p:pic>
        <p:nvPicPr>
          <p:cNvPr id="1973" name="Google Shape;1973;p193"/>
          <p:cNvPicPr preferRelativeResize="0"/>
          <p:nvPr/>
        </p:nvPicPr>
        <p:blipFill>
          <a:blip r:embed="rId3">
            <a:alphaModFix/>
          </a:blip>
          <a:stretch>
            <a:fillRect/>
          </a:stretch>
        </p:blipFill>
        <p:spPr>
          <a:xfrm>
            <a:off x="311700" y="1017725"/>
            <a:ext cx="4413700" cy="2445225"/>
          </a:xfrm>
          <a:prstGeom prst="rect">
            <a:avLst/>
          </a:prstGeom>
          <a:noFill/>
          <a:ln w="9525" cap="flat" cmpd="sng">
            <a:solidFill>
              <a:srgbClr val="000000"/>
            </a:solidFill>
            <a:prstDash val="solid"/>
            <a:round/>
            <a:headEnd type="none" w="sm" len="sm"/>
            <a:tailEnd type="none" w="sm" len="sm"/>
          </a:ln>
        </p:spPr>
      </p:pic>
      <p:pic>
        <p:nvPicPr>
          <p:cNvPr id="1974" name="Google Shape;1974;p193"/>
          <p:cNvPicPr preferRelativeResize="0"/>
          <p:nvPr/>
        </p:nvPicPr>
        <p:blipFill>
          <a:blip r:embed="rId4">
            <a:alphaModFix/>
          </a:blip>
          <a:stretch>
            <a:fillRect/>
          </a:stretch>
        </p:blipFill>
        <p:spPr>
          <a:xfrm>
            <a:off x="4725400" y="1017725"/>
            <a:ext cx="4413701" cy="820969"/>
          </a:xfrm>
          <a:prstGeom prst="rect">
            <a:avLst/>
          </a:prstGeom>
          <a:noFill/>
          <a:ln>
            <a:noFill/>
          </a:ln>
        </p:spPr>
      </p:pic>
      <p:pic>
        <p:nvPicPr>
          <p:cNvPr id="1975" name="Google Shape;1975;p193"/>
          <p:cNvPicPr preferRelativeResize="0"/>
          <p:nvPr/>
        </p:nvPicPr>
        <p:blipFill>
          <a:blip r:embed="rId5">
            <a:alphaModFix/>
          </a:blip>
          <a:stretch>
            <a:fillRect/>
          </a:stretch>
        </p:blipFill>
        <p:spPr>
          <a:xfrm>
            <a:off x="4725400" y="1942450"/>
            <a:ext cx="4413700" cy="624732"/>
          </a:xfrm>
          <a:prstGeom prst="rect">
            <a:avLst/>
          </a:prstGeom>
          <a:noFill/>
          <a:ln>
            <a:noFill/>
          </a:ln>
        </p:spPr>
      </p:pic>
      <p:pic>
        <p:nvPicPr>
          <p:cNvPr id="1976" name="Google Shape;1976;p193"/>
          <p:cNvPicPr preferRelativeResize="0"/>
          <p:nvPr/>
        </p:nvPicPr>
        <p:blipFill>
          <a:blip r:embed="rId6">
            <a:alphaModFix/>
          </a:blip>
          <a:stretch>
            <a:fillRect/>
          </a:stretch>
        </p:blipFill>
        <p:spPr>
          <a:xfrm>
            <a:off x="4888200" y="2731425"/>
            <a:ext cx="4088099" cy="2266950"/>
          </a:xfrm>
          <a:prstGeom prst="rect">
            <a:avLst/>
          </a:prstGeom>
          <a:noFill/>
          <a:ln>
            <a:noFill/>
          </a:ln>
        </p:spPr>
      </p:pic>
      <p:sp>
        <p:nvSpPr>
          <p:cNvPr id="1977" name="Google Shape;1977;p193"/>
          <p:cNvSpPr/>
          <p:nvPr/>
        </p:nvSpPr>
        <p:spPr>
          <a:xfrm>
            <a:off x="5078025" y="4103150"/>
            <a:ext cx="1898700" cy="18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1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__vfs_write</a:t>
            </a:r>
            <a:endParaRPr/>
          </a:p>
        </p:txBody>
      </p:sp>
      <p:pic>
        <p:nvPicPr>
          <p:cNvPr id="1983" name="Google Shape;1983;p194"/>
          <p:cNvPicPr preferRelativeResize="0"/>
          <p:nvPr/>
        </p:nvPicPr>
        <p:blipFill>
          <a:blip r:embed="rId3">
            <a:alphaModFix/>
          </a:blip>
          <a:stretch>
            <a:fillRect/>
          </a:stretch>
        </p:blipFill>
        <p:spPr>
          <a:xfrm>
            <a:off x="311700" y="1017725"/>
            <a:ext cx="5399251" cy="2937825"/>
          </a:xfrm>
          <a:prstGeom prst="rect">
            <a:avLst/>
          </a:prstGeom>
          <a:noFill/>
          <a:ln>
            <a:noFill/>
          </a:ln>
        </p:spPr>
      </p:pic>
      <p:pic>
        <p:nvPicPr>
          <p:cNvPr id="1984" name="Google Shape;1984;p194"/>
          <p:cNvPicPr preferRelativeResize="0"/>
          <p:nvPr/>
        </p:nvPicPr>
        <p:blipFill>
          <a:blip r:embed="rId4">
            <a:alphaModFix/>
          </a:blip>
          <a:stretch>
            <a:fillRect/>
          </a:stretch>
        </p:blipFill>
        <p:spPr>
          <a:xfrm>
            <a:off x="3892900" y="3955550"/>
            <a:ext cx="4939395" cy="1187950"/>
          </a:xfrm>
          <a:prstGeom prst="rect">
            <a:avLst/>
          </a:prstGeom>
          <a:noFill/>
          <a:ln>
            <a:noFill/>
          </a:ln>
        </p:spPr>
      </p:pic>
      <p:sp>
        <p:nvSpPr>
          <p:cNvPr id="1985" name="Google Shape;1985;p194"/>
          <p:cNvSpPr/>
          <p:nvPr/>
        </p:nvSpPr>
        <p:spPr>
          <a:xfrm>
            <a:off x="2153450" y="4517850"/>
            <a:ext cx="12150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file-&gt;f_inode</a:t>
            </a:r>
            <a:endParaRPr/>
          </a:p>
        </p:txBody>
      </p:sp>
      <p:cxnSp>
        <p:nvCxnSpPr>
          <p:cNvPr id="1986" name="Google Shape;1986;p194"/>
          <p:cNvCxnSpPr/>
          <p:nvPr/>
        </p:nvCxnSpPr>
        <p:spPr>
          <a:xfrm>
            <a:off x="3368450" y="4717950"/>
            <a:ext cx="1629600" cy="98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1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pipe_read</a:t>
            </a:r>
            <a:endParaRPr/>
          </a:p>
        </p:txBody>
      </p:sp>
      <p:pic>
        <p:nvPicPr>
          <p:cNvPr id="1992" name="Google Shape;1992;p195"/>
          <p:cNvPicPr preferRelativeResize="0"/>
          <p:nvPr/>
        </p:nvPicPr>
        <p:blipFill>
          <a:blip r:embed="rId3">
            <a:alphaModFix/>
          </a:blip>
          <a:stretch>
            <a:fillRect/>
          </a:stretch>
        </p:blipFill>
        <p:spPr>
          <a:xfrm>
            <a:off x="0" y="1090100"/>
            <a:ext cx="4572000" cy="1933575"/>
          </a:xfrm>
          <a:prstGeom prst="rect">
            <a:avLst/>
          </a:prstGeom>
          <a:noFill/>
          <a:ln w="9525" cap="flat" cmpd="sng">
            <a:solidFill>
              <a:srgbClr val="000000"/>
            </a:solidFill>
            <a:prstDash val="solid"/>
            <a:round/>
            <a:headEnd type="none" w="sm" len="sm"/>
            <a:tailEnd type="none" w="sm" len="sm"/>
          </a:ln>
        </p:spPr>
      </p:pic>
      <p:pic>
        <p:nvPicPr>
          <p:cNvPr id="1993" name="Google Shape;1993;p195"/>
          <p:cNvPicPr preferRelativeResize="0"/>
          <p:nvPr/>
        </p:nvPicPr>
        <p:blipFill>
          <a:blip r:embed="rId4">
            <a:alphaModFix/>
          </a:blip>
          <a:stretch>
            <a:fillRect/>
          </a:stretch>
        </p:blipFill>
        <p:spPr>
          <a:xfrm>
            <a:off x="0" y="3263750"/>
            <a:ext cx="4845200" cy="1581475"/>
          </a:xfrm>
          <a:prstGeom prst="rect">
            <a:avLst/>
          </a:prstGeom>
          <a:noFill/>
          <a:ln>
            <a:noFill/>
          </a:ln>
        </p:spPr>
      </p:pic>
      <p:pic>
        <p:nvPicPr>
          <p:cNvPr id="1994" name="Google Shape;1994;p195"/>
          <p:cNvPicPr preferRelativeResize="0"/>
          <p:nvPr/>
        </p:nvPicPr>
        <p:blipFill>
          <a:blip r:embed="rId5">
            <a:alphaModFix/>
          </a:blip>
          <a:stretch>
            <a:fillRect/>
          </a:stretch>
        </p:blipFill>
        <p:spPr>
          <a:xfrm>
            <a:off x="4608375" y="1090100"/>
            <a:ext cx="4506352" cy="1933575"/>
          </a:xfrm>
          <a:prstGeom prst="rect">
            <a:avLst/>
          </a:prstGeom>
          <a:noFill/>
          <a:ln w="9525" cap="flat" cmpd="sng">
            <a:solidFill>
              <a:srgbClr val="000000"/>
            </a:solidFill>
            <a:prstDash val="solid"/>
            <a:round/>
            <a:headEnd type="none" w="sm" len="sm"/>
            <a:tailEnd type="none" w="sm" len="sm"/>
          </a:ln>
        </p:spPr>
      </p:pic>
      <p:pic>
        <p:nvPicPr>
          <p:cNvPr id="1995" name="Google Shape;1995;p195"/>
          <p:cNvPicPr preferRelativeResize="0"/>
          <p:nvPr/>
        </p:nvPicPr>
        <p:blipFill>
          <a:blip r:embed="rId6">
            <a:alphaModFix/>
          </a:blip>
          <a:stretch>
            <a:fillRect/>
          </a:stretch>
        </p:blipFill>
        <p:spPr>
          <a:xfrm>
            <a:off x="4983425" y="3449123"/>
            <a:ext cx="3957850" cy="1210725"/>
          </a:xfrm>
          <a:prstGeom prst="rect">
            <a:avLst/>
          </a:prstGeom>
          <a:noFill/>
          <a:ln>
            <a:noFill/>
          </a:ln>
        </p:spPr>
      </p:pic>
      <p:sp>
        <p:nvSpPr>
          <p:cNvPr id="1996" name="Google Shape;1996;p195"/>
          <p:cNvSpPr/>
          <p:nvPr/>
        </p:nvSpPr>
        <p:spPr>
          <a:xfrm>
            <a:off x="94575" y="4285025"/>
            <a:ext cx="1193100" cy="29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95"/>
          <p:cNvSpPr/>
          <p:nvPr/>
        </p:nvSpPr>
        <p:spPr>
          <a:xfrm>
            <a:off x="6830950" y="3943100"/>
            <a:ext cx="2182800" cy="342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finish_wait</a:t>
            </a:r>
            <a:endParaRPr/>
          </a:p>
        </p:txBody>
      </p:sp>
      <p:pic>
        <p:nvPicPr>
          <p:cNvPr id="2003" name="Google Shape;2003;p196"/>
          <p:cNvPicPr preferRelativeResize="0"/>
          <p:nvPr/>
        </p:nvPicPr>
        <p:blipFill>
          <a:blip r:embed="rId3">
            <a:alphaModFix/>
          </a:blip>
          <a:stretch>
            <a:fillRect/>
          </a:stretch>
        </p:blipFill>
        <p:spPr>
          <a:xfrm>
            <a:off x="0" y="1119200"/>
            <a:ext cx="4552950" cy="1895475"/>
          </a:xfrm>
          <a:prstGeom prst="rect">
            <a:avLst/>
          </a:prstGeom>
          <a:noFill/>
          <a:ln w="9525" cap="flat" cmpd="sng">
            <a:solidFill>
              <a:srgbClr val="000000"/>
            </a:solidFill>
            <a:prstDash val="solid"/>
            <a:round/>
            <a:headEnd type="none" w="sm" len="sm"/>
            <a:tailEnd type="none" w="sm" len="sm"/>
          </a:ln>
        </p:spPr>
      </p:pic>
      <p:pic>
        <p:nvPicPr>
          <p:cNvPr id="2004" name="Google Shape;2004;p196"/>
          <p:cNvPicPr preferRelativeResize="0"/>
          <p:nvPr/>
        </p:nvPicPr>
        <p:blipFill>
          <a:blip r:embed="rId4">
            <a:alphaModFix/>
          </a:blip>
          <a:stretch>
            <a:fillRect/>
          </a:stretch>
        </p:blipFill>
        <p:spPr>
          <a:xfrm>
            <a:off x="4599950" y="1154925"/>
            <a:ext cx="4544062" cy="1824025"/>
          </a:xfrm>
          <a:prstGeom prst="rect">
            <a:avLst/>
          </a:prstGeom>
          <a:noFill/>
          <a:ln w="9525" cap="flat" cmpd="sng">
            <a:solidFill>
              <a:srgbClr val="000000"/>
            </a:solidFill>
            <a:prstDash val="solid"/>
            <a:round/>
            <a:headEnd type="none" w="sm" len="sm"/>
            <a:tailEnd type="none" w="sm" len="sm"/>
          </a:ln>
        </p:spPr>
      </p:pic>
      <p:sp>
        <p:nvSpPr>
          <p:cNvPr id="2005" name="Google Shape;2005;p196"/>
          <p:cNvSpPr/>
          <p:nvPr/>
        </p:nvSpPr>
        <p:spPr>
          <a:xfrm>
            <a:off x="363750" y="2058850"/>
            <a:ext cx="1236900" cy="312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96"/>
          <p:cNvSpPr/>
          <p:nvPr/>
        </p:nvSpPr>
        <p:spPr>
          <a:xfrm>
            <a:off x="316150" y="3622625"/>
            <a:ext cx="753300" cy="312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7" name="Google Shape;2007;p196"/>
          <p:cNvPicPr preferRelativeResize="0"/>
          <p:nvPr/>
        </p:nvPicPr>
        <p:blipFill>
          <a:blip r:embed="rId5">
            <a:alphaModFix/>
          </a:blip>
          <a:stretch>
            <a:fillRect/>
          </a:stretch>
        </p:blipFill>
        <p:spPr>
          <a:xfrm>
            <a:off x="0" y="3263750"/>
            <a:ext cx="4552950" cy="1486084"/>
          </a:xfrm>
          <a:prstGeom prst="rect">
            <a:avLst/>
          </a:prstGeom>
          <a:noFill/>
          <a:ln>
            <a:noFill/>
          </a:ln>
        </p:spPr>
      </p:pic>
      <p:sp>
        <p:nvSpPr>
          <p:cNvPr id="2008" name="Google Shape;2008;p196"/>
          <p:cNvSpPr/>
          <p:nvPr/>
        </p:nvSpPr>
        <p:spPr>
          <a:xfrm>
            <a:off x="96250" y="4219525"/>
            <a:ext cx="1193100" cy="29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9" name="Google Shape;2009;p196"/>
          <p:cNvPicPr preferRelativeResize="0"/>
          <p:nvPr/>
        </p:nvPicPr>
        <p:blipFill>
          <a:blip r:embed="rId6">
            <a:alphaModFix/>
          </a:blip>
          <a:stretch>
            <a:fillRect/>
          </a:stretch>
        </p:blipFill>
        <p:spPr>
          <a:xfrm>
            <a:off x="4705350" y="3131350"/>
            <a:ext cx="4023822" cy="1859750"/>
          </a:xfrm>
          <a:prstGeom prst="rect">
            <a:avLst/>
          </a:prstGeom>
          <a:noFill/>
          <a:ln>
            <a:noFill/>
          </a:ln>
        </p:spPr>
      </p:pic>
      <p:sp>
        <p:nvSpPr>
          <p:cNvPr id="2010" name="Google Shape;2010;p196"/>
          <p:cNvSpPr txBox="1"/>
          <p:nvPr/>
        </p:nvSpPr>
        <p:spPr>
          <a:xfrm>
            <a:off x="5005275" y="4496025"/>
            <a:ext cx="1316700" cy="196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1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__kernel_write</a:t>
            </a:r>
            <a:endParaRPr/>
          </a:p>
        </p:txBody>
      </p:sp>
      <p:pic>
        <p:nvPicPr>
          <p:cNvPr id="2016" name="Google Shape;2016;p197"/>
          <p:cNvPicPr preferRelativeResize="0"/>
          <p:nvPr/>
        </p:nvPicPr>
        <p:blipFill>
          <a:blip r:embed="rId3">
            <a:alphaModFix/>
          </a:blip>
          <a:stretch>
            <a:fillRect/>
          </a:stretch>
        </p:blipFill>
        <p:spPr>
          <a:xfrm>
            <a:off x="311700" y="1017725"/>
            <a:ext cx="4552950" cy="1914525"/>
          </a:xfrm>
          <a:prstGeom prst="rect">
            <a:avLst/>
          </a:prstGeom>
          <a:noFill/>
          <a:ln w="9525" cap="flat" cmpd="sng">
            <a:solidFill>
              <a:srgbClr val="000000"/>
            </a:solidFill>
            <a:prstDash val="solid"/>
            <a:round/>
            <a:headEnd type="none" w="sm" len="sm"/>
            <a:tailEnd type="none" w="sm" len="sm"/>
          </a:ln>
        </p:spPr>
      </p:pic>
      <p:pic>
        <p:nvPicPr>
          <p:cNvPr id="2017" name="Google Shape;2017;p197"/>
          <p:cNvPicPr preferRelativeResize="0"/>
          <p:nvPr/>
        </p:nvPicPr>
        <p:blipFill>
          <a:blip r:embed="rId4">
            <a:alphaModFix/>
          </a:blip>
          <a:stretch>
            <a:fillRect/>
          </a:stretch>
        </p:blipFill>
        <p:spPr>
          <a:xfrm>
            <a:off x="5279475" y="1644175"/>
            <a:ext cx="3552825" cy="876300"/>
          </a:xfrm>
          <a:prstGeom prst="rect">
            <a:avLst/>
          </a:prstGeom>
          <a:noFill/>
          <a:ln w="9525" cap="flat" cmpd="sng">
            <a:solidFill>
              <a:srgbClr val="000000"/>
            </a:solidFill>
            <a:prstDash val="solid"/>
            <a:round/>
            <a:headEnd type="none" w="sm" len="sm"/>
            <a:tailEnd type="none" w="sm" len="sm"/>
          </a:ln>
        </p:spPr>
      </p:pic>
      <p:pic>
        <p:nvPicPr>
          <p:cNvPr id="2018" name="Google Shape;2018;p197"/>
          <p:cNvPicPr preferRelativeResize="0"/>
          <p:nvPr/>
        </p:nvPicPr>
        <p:blipFill>
          <a:blip r:embed="rId5">
            <a:alphaModFix/>
          </a:blip>
          <a:stretch>
            <a:fillRect/>
          </a:stretch>
        </p:blipFill>
        <p:spPr>
          <a:xfrm>
            <a:off x="5284248" y="3146925"/>
            <a:ext cx="3045750" cy="1228125"/>
          </a:xfrm>
          <a:prstGeom prst="rect">
            <a:avLst/>
          </a:prstGeom>
          <a:noFill/>
          <a:ln w="9525" cap="flat" cmpd="sng">
            <a:solidFill>
              <a:srgbClr val="000000"/>
            </a:solidFill>
            <a:prstDash val="solid"/>
            <a:round/>
            <a:headEnd type="none" w="sm" len="sm"/>
            <a:tailEnd type="none" w="sm" len="sm"/>
          </a:ln>
        </p:spPr>
      </p:pic>
      <p:sp>
        <p:nvSpPr>
          <p:cNvPr id="2019" name="Google Shape;2019;p197"/>
          <p:cNvSpPr txBox="1"/>
          <p:nvPr/>
        </p:nvSpPr>
        <p:spPr>
          <a:xfrm>
            <a:off x="5849175" y="4030400"/>
            <a:ext cx="989400" cy="21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20" name="Google Shape;2020;p197"/>
          <p:cNvPicPr preferRelativeResize="0"/>
          <p:nvPr/>
        </p:nvPicPr>
        <p:blipFill>
          <a:blip r:embed="rId6">
            <a:alphaModFix/>
          </a:blip>
          <a:stretch>
            <a:fillRect/>
          </a:stretch>
        </p:blipFill>
        <p:spPr>
          <a:xfrm>
            <a:off x="468863" y="3084650"/>
            <a:ext cx="4238625" cy="17526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touch_atime</a:t>
            </a:r>
            <a:endParaRPr/>
          </a:p>
        </p:txBody>
      </p:sp>
      <p:pic>
        <p:nvPicPr>
          <p:cNvPr id="2026" name="Google Shape;2026;p198"/>
          <p:cNvPicPr preferRelativeResize="0"/>
          <p:nvPr/>
        </p:nvPicPr>
        <p:blipFill>
          <a:blip r:embed="rId3">
            <a:alphaModFix/>
          </a:blip>
          <a:stretch>
            <a:fillRect/>
          </a:stretch>
        </p:blipFill>
        <p:spPr>
          <a:xfrm>
            <a:off x="4744200" y="1189100"/>
            <a:ext cx="4088099" cy="2266950"/>
          </a:xfrm>
          <a:prstGeom prst="rect">
            <a:avLst/>
          </a:prstGeom>
          <a:noFill/>
          <a:ln>
            <a:noFill/>
          </a:ln>
        </p:spPr>
      </p:pic>
      <p:sp>
        <p:nvSpPr>
          <p:cNvPr id="2027" name="Google Shape;2027;p198"/>
          <p:cNvSpPr/>
          <p:nvPr/>
        </p:nvSpPr>
        <p:spPr>
          <a:xfrm>
            <a:off x="4955850" y="2227925"/>
            <a:ext cx="2362800" cy="18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8" name="Google Shape;2028;p198"/>
          <p:cNvPicPr preferRelativeResize="0"/>
          <p:nvPr/>
        </p:nvPicPr>
        <p:blipFill>
          <a:blip r:embed="rId4">
            <a:alphaModFix/>
          </a:blip>
          <a:stretch>
            <a:fillRect/>
          </a:stretch>
        </p:blipFill>
        <p:spPr>
          <a:xfrm>
            <a:off x="311700" y="3739400"/>
            <a:ext cx="3979876" cy="792575"/>
          </a:xfrm>
          <a:prstGeom prst="rect">
            <a:avLst/>
          </a:prstGeom>
          <a:noFill/>
          <a:ln>
            <a:noFill/>
          </a:ln>
        </p:spPr>
      </p:pic>
      <p:pic>
        <p:nvPicPr>
          <p:cNvPr id="2029" name="Google Shape;2029;p198"/>
          <p:cNvPicPr preferRelativeResize="0"/>
          <p:nvPr/>
        </p:nvPicPr>
        <p:blipFill>
          <a:blip r:embed="rId5">
            <a:alphaModFix/>
          </a:blip>
          <a:stretch>
            <a:fillRect/>
          </a:stretch>
        </p:blipFill>
        <p:spPr>
          <a:xfrm>
            <a:off x="4744200" y="3870563"/>
            <a:ext cx="4029075" cy="704850"/>
          </a:xfrm>
          <a:prstGeom prst="rect">
            <a:avLst/>
          </a:prstGeom>
          <a:noFill/>
          <a:ln>
            <a:noFill/>
          </a:ln>
        </p:spPr>
      </p:pic>
      <p:pic>
        <p:nvPicPr>
          <p:cNvPr id="2030" name="Google Shape;2030;p198"/>
          <p:cNvPicPr preferRelativeResize="0"/>
          <p:nvPr/>
        </p:nvPicPr>
        <p:blipFill>
          <a:blip r:embed="rId6">
            <a:alphaModFix/>
          </a:blip>
          <a:stretch>
            <a:fillRect/>
          </a:stretch>
        </p:blipFill>
        <p:spPr>
          <a:xfrm>
            <a:off x="341550" y="1322900"/>
            <a:ext cx="3705225" cy="1762125"/>
          </a:xfrm>
          <a:prstGeom prst="rect">
            <a:avLst/>
          </a:prstGeom>
          <a:noFill/>
          <a:ln>
            <a:noFill/>
          </a:ln>
        </p:spPr>
      </p:pic>
      <p:cxnSp>
        <p:nvCxnSpPr>
          <p:cNvPr id="2031" name="Google Shape;2031;p198"/>
          <p:cNvCxnSpPr>
            <a:endCxn id="2028" idx="0"/>
          </p:cNvCxnSpPr>
          <p:nvPr/>
        </p:nvCxnSpPr>
        <p:spPr>
          <a:xfrm>
            <a:off x="880238" y="1615100"/>
            <a:ext cx="1421400" cy="2124300"/>
          </a:xfrm>
          <a:prstGeom prst="straightConnector1">
            <a:avLst/>
          </a:prstGeom>
          <a:noFill/>
          <a:ln w="9525" cap="flat" cmpd="sng">
            <a:solidFill>
              <a:srgbClr val="FF0000"/>
            </a:solidFill>
            <a:prstDash val="solid"/>
            <a:round/>
            <a:headEnd type="none" w="med" len="med"/>
            <a:tailEnd type="triangle" w="med" len="med"/>
          </a:ln>
        </p:spPr>
      </p:cxnSp>
      <p:cxnSp>
        <p:nvCxnSpPr>
          <p:cNvPr id="2032" name="Google Shape;2032;p198"/>
          <p:cNvCxnSpPr>
            <a:stCxn id="2028" idx="3"/>
            <a:endCxn id="2029" idx="1"/>
          </p:cNvCxnSpPr>
          <p:nvPr/>
        </p:nvCxnSpPr>
        <p:spPr>
          <a:xfrm>
            <a:off x="4291576" y="4135688"/>
            <a:ext cx="452700" cy="873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vfs_read</a:t>
            </a:r>
            <a:endParaRPr/>
          </a:p>
        </p:txBody>
      </p:sp>
      <p:pic>
        <p:nvPicPr>
          <p:cNvPr id="2038" name="Google Shape;2038;p199"/>
          <p:cNvPicPr preferRelativeResize="0"/>
          <p:nvPr/>
        </p:nvPicPr>
        <p:blipFill>
          <a:blip r:embed="rId3">
            <a:alphaModFix/>
          </a:blip>
          <a:stretch>
            <a:fillRect/>
          </a:stretch>
        </p:blipFill>
        <p:spPr>
          <a:xfrm>
            <a:off x="311700" y="1257425"/>
            <a:ext cx="5790600" cy="786875"/>
          </a:xfrm>
          <a:prstGeom prst="rect">
            <a:avLst/>
          </a:prstGeom>
          <a:noFill/>
          <a:ln w="9525" cap="flat" cmpd="sng">
            <a:solidFill>
              <a:srgbClr val="000000"/>
            </a:solidFill>
            <a:prstDash val="solid"/>
            <a:round/>
            <a:headEnd type="none" w="sm" len="sm"/>
            <a:tailEnd type="none" w="sm" len="sm"/>
          </a:ln>
        </p:spPr>
      </p:pic>
      <p:pic>
        <p:nvPicPr>
          <p:cNvPr id="2039" name="Google Shape;2039;p199"/>
          <p:cNvPicPr preferRelativeResize="0"/>
          <p:nvPr/>
        </p:nvPicPr>
        <p:blipFill>
          <a:blip r:embed="rId4">
            <a:alphaModFix/>
          </a:blip>
          <a:stretch>
            <a:fillRect/>
          </a:stretch>
        </p:blipFill>
        <p:spPr>
          <a:xfrm>
            <a:off x="311700" y="3146362"/>
            <a:ext cx="4432500" cy="681224"/>
          </a:xfrm>
          <a:prstGeom prst="rect">
            <a:avLst/>
          </a:prstGeom>
          <a:noFill/>
          <a:ln>
            <a:noFill/>
          </a:ln>
        </p:spPr>
      </p:pic>
      <p:pic>
        <p:nvPicPr>
          <p:cNvPr id="2040" name="Google Shape;2040;p199"/>
          <p:cNvPicPr preferRelativeResize="0"/>
          <p:nvPr/>
        </p:nvPicPr>
        <p:blipFill>
          <a:blip r:embed="rId5">
            <a:alphaModFix/>
          </a:blip>
          <a:stretch>
            <a:fillRect/>
          </a:stretch>
        </p:blipFill>
        <p:spPr>
          <a:xfrm>
            <a:off x="4744200" y="2353500"/>
            <a:ext cx="4088099" cy="2266950"/>
          </a:xfrm>
          <a:prstGeom prst="rect">
            <a:avLst/>
          </a:prstGeom>
          <a:noFill/>
          <a:ln>
            <a:noFill/>
          </a:ln>
        </p:spPr>
      </p:pic>
      <p:sp>
        <p:nvSpPr>
          <p:cNvPr id="2041" name="Google Shape;2041;p199"/>
          <p:cNvSpPr/>
          <p:nvPr/>
        </p:nvSpPr>
        <p:spPr>
          <a:xfrm>
            <a:off x="4963125" y="3392325"/>
            <a:ext cx="2355600" cy="18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2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behaviors</a:t>
            </a:r>
            <a:endParaRPr/>
          </a:p>
        </p:txBody>
      </p:sp>
      <p:sp>
        <p:nvSpPr>
          <p:cNvPr id="2063" name="Google Shape;2063;p201"/>
          <p:cNvSpPr txBox="1">
            <a:spLocks noGrp="1"/>
          </p:cNvSpPr>
          <p:nvPr>
            <p:ph type="body" idx="1"/>
          </p:nvPr>
        </p:nvSpPr>
        <p:spPr>
          <a:xfrm>
            <a:off x="311700" y="1152475"/>
            <a:ext cx="8520600" cy="40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Race conditions triggers different behaviors in the bpfilter_mbox_request</a:t>
            </a:r>
            <a:endParaRPr sz="14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2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a:t>
            </a:r>
            <a:r>
              <a:rPr lang="en" dirty="0">
                <a:solidFill>
                  <a:srgbClr val="000000"/>
                </a:solidFill>
              </a:rPr>
              <a:t>4638faac</a:t>
            </a:r>
            <a:endParaRPr dirty="0">
              <a:solidFill>
                <a:srgbClr val="000000"/>
              </a:solidFill>
            </a:endParaRPr>
          </a:p>
        </p:txBody>
      </p:sp>
      <p:graphicFrame>
        <p:nvGraphicFramePr>
          <p:cNvPr id="2069" name="Google Shape;2069;p202"/>
          <p:cNvGraphicFramePr/>
          <p:nvPr>
            <p:extLst>
              <p:ext uri="{D42A27DB-BD31-4B8C-83A1-F6EECF244321}">
                <p14:modId xmlns:p14="http://schemas.microsoft.com/office/powerpoint/2010/main" val="4473019"/>
              </p:ext>
            </p:extLst>
          </p:nvPr>
        </p:nvGraphicFramePr>
        <p:xfrm>
          <a:off x="600700" y="1451700"/>
          <a:ext cx="3093700" cy="1821350"/>
        </p:xfrm>
        <a:graphic>
          <a:graphicData uri="http://schemas.openxmlformats.org/drawingml/2006/table">
            <a:tbl>
              <a:tblPr>
                <a:noFill/>
                <a:tableStyleId>{90451CF9-6E87-49CF-A4E6-B44C3E17D55F}</a:tableStyleId>
              </a:tblPr>
              <a:tblGrid>
                <a:gridCol w="309370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release_sock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Clr>
                          <a:schemeClr val="dk1"/>
                        </a:buClr>
                        <a:buSzPts val="1100"/>
                        <a:buFont typeface="Arial"/>
                        <a:buNone/>
                      </a:pPr>
                      <a:r>
                        <a:rPr lang="en" sz="1100" u="sng">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WARNING: refcount bug in nr_insert_socket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Clr>
                          <a:schemeClr val="dk1"/>
                        </a:buClr>
                        <a:buSzPts val="1100"/>
                        <a:buFont typeface="Arial"/>
                        <a:buNone/>
                      </a:pPr>
                      <a:r>
                        <a:rPr lang="en" sz="1100" u="sng">
                          <a:solidFill>
                            <a:schemeClr val="accent5"/>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KASAN: use-after-free Read in nr_insert_socket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Clr>
                          <a:schemeClr val="dk1"/>
                        </a:buClr>
                        <a:buSzPts val="1100"/>
                        <a:buFont typeface="Arial"/>
                        <a:buNone/>
                      </a:pPr>
                      <a:r>
                        <a:rPr lang="en" sz="1100" u="sng" dirty="0">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WARNING: refcount bug in nr_rx_frame</a:t>
                      </a:r>
                      <a:endParaRPr sz="1100" u="sng" dirty="0">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100" u="sng" dirty="0">
                          <a:solidFill>
                            <a:schemeClr val="hlink"/>
                          </a:solidFill>
                          <a:latin typeface="Calibri"/>
                          <a:ea typeface="Calibri"/>
                          <a:cs typeface="Calibri"/>
                          <a:sym typeface="Calibri"/>
                          <a:hlinkClick r:id="rId7"/>
                        </a:rPr>
                        <a:t>KASAN: use-after-free Read in nr_rx_frame (2)</a:t>
                      </a:r>
                      <a:endParaRPr sz="1100" u="sng" dirty="0">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2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2077" name="Google Shape;2077;p203"/>
          <p:cNvPicPr preferRelativeResize="0"/>
          <p:nvPr/>
        </p:nvPicPr>
        <p:blipFill>
          <a:blip r:embed="rId3">
            <a:alphaModFix/>
          </a:blip>
          <a:stretch>
            <a:fillRect/>
          </a:stretch>
        </p:blipFill>
        <p:spPr>
          <a:xfrm>
            <a:off x="311713" y="1407713"/>
            <a:ext cx="4518975" cy="1443175"/>
          </a:xfrm>
          <a:prstGeom prst="rect">
            <a:avLst/>
          </a:prstGeom>
          <a:noFill/>
          <a:ln>
            <a:noFill/>
          </a:ln>
        </p:spPr>
      </p:pic>
      <p:sp>
        <p:nvSpPr>
          <p:cNvPr id="2078" name="Google Shape;2078;p203"/>
          <p:cNvSpPr txBox="1"/>
          <p:nvPr/>
        </p:nvSpPr>
        <p:spPr>
          <a:xfrm>
            <a:off x="4830675" y="1145463"/>
            <a:ext cx="4001400" cy="15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t>void sock_efree(struct sk_buff *skb) {</a:t>
            </a:r>
            <a:endParaRPr sz="1300"/>
          </a:p>
          <a:p>
            <a:pPr marL="0" lvl="0" indent="0" algn="l" rtl="0">
              <a:spcBef>
                <a:spcPts val="0"/>
              </a:spcBef>
              <a:spcAft>
                <a:spcPts val="0"/>
              </a:spcAft>
              <a:buClr>
                <a:schemeClr val="dk1"/>
              </a:buClr>
              <a:buSzPts val="1100"/>
              <a:buFont typeface="Arial"/>
              <a:buNone/>
            </a:pPr>
            <a:r>
              <a:rPr lang="en" sz="1300"/>
              <a:t>	</a:t>
            </a:r>
            <a:r>
              <a:rPr lang="en" sz="1300">
                <a:solidFill>
                  <a:srgbClr val="FF0000"/>
                </a:solidFill>
              </a:rPr>
              <a:t>sock_put</a:t>
            </a:r>
            <a:r>
              <a:rPr lang="en" sz="1300"/>
              <a:t>(skb-&gt;sk);</a:t>
            </a:r>
            <a:endParaRPr sz="1300"/>
          </a:p>
          <a:p>
            <a:pPr marL="0" lvl="0" indent="0" algn="l" rtl="0">
              <a:spcBef>
                <a:spcPts val="0"/>
              </a:spcBef>
              <a:spcAft>
                <a:spcPts val="0"/>
              </a:spcAft>
              <a:buNone/>
            </a:pPr>
            <a:r>
              <a:rPr lang="en" sz="1300"/>
              <a:t>}</a:t>
            </a:r>
            <a:endParaRPr sz="1300"/>
          </a:p>
          <a:p>
            <a:pPr marL="0" lvl="0" indent="0" algn="l" rtl="0">
              <a:spcBef>
                <a:spcPts val="0"/>
              </a:spcBef>
              <a:spcAft>
                <a:spcPts val="0"/>
              </a:spcAft>
              <a:buNone/>
            </a:pPr>
            <a:r>
              <a:rPr lang="en" sz="1300"/>
              <a:t>static inline void sock_put(struct sock *sk) {</a:t>
            </a:r>
            <a:endParaRPr sz="1300"/>
          </a:p>
          <a:p>
            <a:pPr marL="0" lvl="0" indent="0" algn="l" rtl="0">
              <a:spcBef>
                <a:spcPts val="0"/>
              </a:spcBef>
              <a:spcAft>
                <a:spcPts val="0"/>
              </a:spcAft>
              <a:buNone/>
            </a:pPr>
            <a:r>
              <a:rPr lang="en" sz="1300"/>
              <a:t>	if (refcount_dec_and_test(&amp;sk-&gt;sk_refcnt))</a:t>
            </a:r>
            <a:endParaRPr sz="1300"/>
          </a:p>
          <a:p>
            <a:pPr marL="0" lvl="0" indent="0" algn="l" rtl="0">
              <a:spcBef>
                <a:spcPts val="0"/>
              </a:spcBef>
              <a:spcAft>
                <a:spcPts val="0"/>
              </a:spcAft>
              <a:buNone/>
            </a:pPr>
            <a:r>
              <a:rPr lang="en" sz="1300"/>
              <a:t>		sk_free(sk);</a:t>
            </a:r>
            <a:endParaRPr sz="1300"/>
          </a:p>
          <a:p>
            <a:pPr marL="0" lvl="0" indent="0" algn="l" rtl="0">
              <a:spcBef>
                <a:spcPts val="0"/>
              </a:spcBef>
              <a:spcAft>
                <a:spcPts val="0"/>
              </a:spcAft>
              <a:buNone/>
            </a:pPr>
            <a:r>
              <a:rPr lang="en" sz="1300"/>
              <a:t>}</a:t>
            </a:r>
            <a:endParaRPr sz="1300"/>
          </a:p>
        </p:txBody>
      </p:sp>
      <p:sp>
        <p:nvSpPr>
          <p:cNvPr id="2079" name="Google Shape;2079;p203"/>
          <p:cNvSpPr/>
          <p:nvPr/>
        </p:nvSpPr>
        <p:spPr>
          <a:xfrm>
            <a:off x="2437163" y="2225600"/>
            <a:ext cx="909300" cy="218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0" name="Google Shape;2080;p203"/>
          <p:cNvPicPr preferRelativeResize="0"/>
          <p:nvPr/>
        </p:nvPicPr>
        <p:blipFill>
          <a:blip r:embed="rId4">
            <a:alphaModFix/>
          </a:blip>
          <a:stretch>
            <a:fillRect/>
          </a:stretch>
        </p:blipFill>
        <p:spPr>
          <a:xfrm>
            <a:off x="311700" y="3452388"/>
            <a:ext cx="6829425" cy="1381125"/>
          </a:xfrm>
          <a:prstGeom prst="rect">
            <a:avLst/>
          </a:prstGeom>
          <a:noFill/>
          <a:ln w="9525" cap="flat" cmpd="sng">
            <a:solidFill>
              <a:srgbClr val="FF0000"/>
            </a:solidFill>
            <a:prstDash val="solid"/>
            <a:round/>
            <a:headEnd type="none" w="sm" len="sm"/>
            <a:tailEnd type="none" w="sm" len="sm"/>
          </a:ln>
        </p:spPr>
      </p:pic>
      <p:sp>
        <p:nvSpPr>
          <p:cNvPr id="2081" name="Google Shape;2081;p203"/>
          <p:cNvSpPr txBox="1"/>
          <p:nvPr/>
        </p:nvSpPr>
        <p:spPr>
          <a:xfrm>
            <a:off x="311738" y="2873675"/>
            <a:ext cx="4518900" cy="50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The patch above is an incorrect patch which causes that </a:t>
            </a:r>
            <a:r>
              <a:rPr lang="en">
                <a:solidFill>
                  <a:srgbClr val="FF0000"/>
                </a:solidFill>
              </a:rPr>
              <a:t>the refcnt of sock</a:t>
            </a:r>
            <a:r>
              <a:rPr lang="en"/>
              <a:t> would not be balanced </a:t>
            </a:r>
            <a:endParaRPr/>
          </a:p>
        </p:txBody>
      </p:sp>
      <p:sp>
        <p:nvSpPr>
          <p:cNvPr id="2082" name="Google Shape;2082;p203"/>
          <p:cNvSpPr txBox="1"/>
          <p:nvPr/>
        </p:nvSpPr>
        <p:spPr>
          <a:xfrm>
            <a:off x="311750" y="1093925"/>
            <a:ext cx="2256300" cy="2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nr_rx_frame():</a:t>
            </a:r>
            <a:endParaRPr>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89" name="Google Shape;189;p31"/>
          <p:cNvSpPr txBox="1">
            <a:spLocks noGrp="1"/>
          </p:cNvSpPr>
          <p:nvPr>
            <p:ph type="body" idx="1"/>
          </p:nvPr>
        </p:nvSpPr>
        <p:spPr>
          <a:xfrm>
            <a:off x="311700" y="1152475"/>
            <a:ext cx="4977300" cy="52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l2tp: use sk_dst_check() to avoid race on sk-&gt;sk_dst_cache</a:t>
            </a:r>
            <a:endParaRPr sz="1400"/>
          </a:p>
        </p:txBody>
      </p:sp>
      <p:sp>
        <p:nvSpPr>
          <p:cNvPr id="190" name="Google Shape;190;p31"/>
          <p:cNvSpPr txBox="1"/>
          <p:nvPr/>
        </p:nvSpPr>
        <p:spPr>
          <a:xfrm>
            <a:off x="311700" y="1525475"/>
            <a:ext cx="1491300" cy="42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L2tp_xmit_skb</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-&gt; __sk_dst_check</a:t>
            </a:r>
            <a:endParaRPr sz="1000">
              <a:solidFill>
                <a:srgbClr val="333333"/>
              </a:solidFill>
              <a:highlight>
                <a:srgbClr val="FFFFFF"/>
              </a:highlight>
              <a:latin typeface="Courier New"/>
              <a:ea typeface="Courier New"/>
              <a:cs typeface="Courier New"/>
              <a:sym typeface="Courier New"/>
            </a:endParaRPr>
          </a:p>
        </p:txBody>
      </p:sp>
      <p:sp>
        <p:nvSpPr>
          <p:cNvPr id="191" name="Google Shape;191;p31"/>
          <p:cNvSpPr txBox="1"/>
          <p:nvPr/>
        </p:nvSpPr>
        <p:spPr>
          <a:xfrm>
            <a:off x="3505350" y="1537200"/>
            <a:ext cx="1586400" cy="42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udpv6_sendmsg</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-&gt; sk_dst_check</a:t>
            </a:r>
            <a:endParaRPr sz="1000">
              <a:solidFill>
                <a:srgbClr val="333333"/>
              </a:solidFill>
              <a:highlight>
                <a:srgbClr val="FFFFFF"/>
              </a:highlight>
              <a:latin typeface="Courier New"/>
              <a:ea typeface="Courier New"/>
              <a:cs typeface="Courier New"/>
              <a:sym typeface="Courier New"/>
            </a:endParaRPr>
          </a:p>
        </p:txBody>
      </p:sp>
      <p:sp>
        <p:nvSpPr>
          <p:cNvPr id="192" name="Google Shape;192;p31"/>
          <p:cNvSpPr/>
          <p:nvPr/>
        </p:nvSpPr>
        <p:spPr>
          <a:xfrm>
            <a:off x="1803000" y="2117213"/>
            <a:ext cx="1702500" cy="420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sk-&gt;sk_dst_cache</a:t>
            </a:r>
            <a:endParaRPr/>
          </a:p>
        </p:txBody>
      </p:sp>
      <p:cxnSp>
        <p:nvCxnSpPr>
          <p:cNvPr id="193" name="Google Shape;193;p31"/>
          <p:cNvCxnSpPr>
            <a:stCxn id="190" idx="2"/>
            <a:endCxn id="192" idx="1"/>
          </p:cNvCxnSpPr>
          <p:nvPr/>
        </p:nvCxnSpPr>
        <p:spPr>
          <a:xfrm rot="-5400000" flipH="1">
            <a:off x="1239450" y="1763675"/>
            <a:ext cx="381600" cy="745800"/>
          </a:xfrm>
          <a:prstGeom prst="bentConnector2">
            <a:avLst/>
          </a:prstGeom>
          <a:noFill/>
          <a:ln w="9525" cap="flat" cmpd="sng">
            <a:solidFill>
              <a:schemeClr val="dk2"/>
            </a:solidFill>
            <a:prstDash val="solid"/>
            <a:round/>
            <a:headEnd type="none" w="med" len="med"/>
            <a:tailEnd type="triangle" w="med" len="med"/>
          </a:ln>
        </p:spPr>
      </p:cxnSp>
      <p:cxnSp>
        <p:nvCxnSpPr>
          <p:cNvPr id="194" name="Google Shape;194;p31"/>
          <p:cNvCxnSpPr>
            <a:stCxn id="191" idx="2"/>
            <a:endCxn id="192" idx="3"/>
          </p:cNvCxnSpPr>
          <p:nvPr/>
        </p:nvCxnSpPr>
        <p:spPr>
          <a:xfrm rot="5400000">
            <a:off x="3717000" y="1745850"/>
            <a:ext cx="369900" cy="793200"/>
          </a:xfrm>
          <a:prstGeom prst="bentConnector2">
            <a:avLst/>
          </a:prstGeom>
          <a:noFill/>
          <a:ln w="9525" cap="flat" cmpd="sng">
            <a:solidFill>
              <a:schemeClr val="dk2"/>
            </a:solidFill>
            <a:prstDash val="solid"/>
            <a:round/>
            <a:headEnd type="none" w="med" len="med"/>
            <a:tailEnd type="triangle" w="med" len="med"/>
          </a:ln>
        </p:spPr>
      </p:cxnSp>
      <p:sp>
        <p:nvSpPr>
          <p:cNvPr id="195" name="Google Shape;195;p31"/>
          <p:cNvSpPr txBox="1"/>
          <p:nvPr/>
        </p:nvSpPr>
        <p:spPr>
          <a:xfrm>
            <a:off x="1120350" y="2117213"/>
            <a:ext cx="5529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Free</a:t>
            </a:r>
            <a:endParaRPr sz="1200">
              <a:solidFill>
                <a:srgbClr val="FF0000"/>
              </a:solidFill>
            </a:endParaRPr>
          </a:p>
        </p:txBody>
      </p:sp>
      <p:sp>
        <p:nvSpPr>
          <p:cNvPr id="196" name="Google Shape;196;p31"/>
          <p:cNvSpPr txBox="1"/>
          <p:nvPr/>
        </p:nvSpPr>
        <p:spPr>
          <a:xfrm>
            <a:off x="3717700" y="2117213"/>
            <a:ext cx="5529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Free</a:t>
            </a:r>
            <a:endParaRPr sz="1200">
              <a:solidFill>
                <a:srgbClr val="FF0000"/>
              </a:solidFill>
            </a:endParaRPr>
          </a:p>
        </p:txBody>
      </p:sp>
      <p:sp>
        <p:nvSpPr>
          <p:cNvPr id="197" name="Google Shape;197;p31"/>
          <p:cNvSpPr/>
          <p:nvPr/>
        </p:nvSpPr>
        <p:spPr>
          <a:xfrm>
            <a:off x="2261113" y="1703125"/>
            <a:ext cx="684000" cy="31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Race</a:t>
            </a:r>
            <a:endParaRPr>
              <a:solidFill>
                <a:srgbClr val="FF0000"/>
              </a:solidFill>
            </a:endParaRPr>
          </a:p>
        </p:txBody>
      </p:sp>
      <p:pic>
        <p:nvPicPr>
          <p:cNvPr id="198" name="Google Shape;198;p31"/>
          <p:cNvPicPr preferRelativeResize="0"/>
          <p:nvPr/>
        </p:nvPicPr>
        <p:blipFill>
          <a:blip r:embed="rId3">
            <a:alphaModFix/>
          </a:blip>
          <a:stretch>
            <a:fillRect/>
          </a:stretch>
        </p:blipFill>
        <p:spPr>
          <a:xfrm>
            <a:off x="1625" y="2809750"/>
            <a:ext cx="4487125" cy="1572300"/>
          </a:xfrm>
          <a:prstGeom prst="rect">
            <a:avLst/>
          </a:prstGeom>
          <a:noFill/>
          <a:ln>
            <a:noFill/>
          </a:ln>
        </p:spPr>
      </p:pic>
      <p:pic>
        <p:nvPicPr>
          <p:cNvPr id="199" name="Google Shape;199;p31"/>
          <p:cNvPicPr preferRelativeResize="0"/>
          <p:nvPr/>
        </p:nvPicPr>
        <p:blipFill>
          <a:blip r:embed="rId4">
            <a:alphaModFix/>
          </a:blip>
          <a:stretch>
            <a:fillRect/>
          </a:stretch>
        </p:blipFill>
        <p:spPr>
          <a:xfrm>
            <a:off x="1620" y="4382038"/>
            <a:ext cx="2111457" cy="756937"/>
          </a:xfrm>
          <a:prstGeom prst="rect">
            <a:avLst/>
          </a:prstGeom>
          <a:noFill/>
          <a:ln>
            <a:noFill/>
          </a:ln>
        </p:spPr>
      </p:pic>
      <p:pic>
        <p:nvPicPr>
          <p:cNvPr id="200" name="Google Shape;200;p31"/>
          <p:cNvPicPr preferRelativeResize="0"/>
          <p:nvPr/>
        </p:nvPicPr>
        <p:blipFill>
          <a:blip r:embed="rId5">
            <a:alphaModFix/>
          </a:blip>
          <a:stretch>
            <a:fillRect/>
          </a:stretch>
        </p:blipFill>
        <p:spPr>
          <a:xfrm>
            <a:off x="4572000" y="2180842"/>
            <a:ext cx="4581276" cy="1320283"/>
          </a:xfrm>
          <a:prstGeom prst="rect">
            <a:avLst/>
          </a:prstGeom>
          <a:noFill/>
          <a:ln>
            <a:noFill/>
          </a:ln>
        </p:spPr>
      </p:pic>
      <p:pic>
        <p:nvPicPr>
          <p:cNvPr id="201" name="Google Shape;201;p31"/>
          <p:cNvPicPr preferRelativeResize="0"/>
          <p:nvPr/>
        </p:nvPicPr>
        <p:blipFill>
          <a:blip r:embed="rId6">
            <a:alphaModFix/>
          </a:blip>
          <a:stretch>
            <a:fillRect/>
          </a:stretch>
        </p:blipFill>
        <p:spPr>
          <a:xfrm>
            <a:off x="5824277" y="3501125"/>
            <a:ext cx="3319723" cy="164237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pic>
        <p:nvPicPr>
          <p:cNvPr id="2087" name="Google Shape;2087;p204"/>
          <p:cNvPicPr preferRelativeResize="0"/>
          <p:nvPr/>
        </p:nvPicPr>
        <p:blipFill>
          <a:blip r:embed="rId3">
            <a:alphaModFix/>
          </a:blip>
          <a:stretch>
            <a:fillRect/>
          </a:stretch>
        </p:blipFill>
        <p:spPr>
          <a:xfrm>
            <a:off x="4719150" y="1051412"/>
            <a:ext cx="4172625" cy="1975025"/>
          </a:xfrm>
          <a:prstGeom prst="rect">
            <a:avLst/>
          </a:prstGeom>
          <a:noFill/>
          <a:ln w="9525" cap="flat" cmpd="sng">
            <a:solidFill>
              <a:srgbClr val="FF0000"/>
            </a:solidFill>
            <a:prstDash val="solid"/>
            <a:round/>
            <a:headEnd type="none" w="sm" len="sm"/>
            <a:tailEnd type="none" w="sm" len="sm"/>
          </a:ln>
        </p:spPr>
      </p:pic>
      <p:sp>
        <p:nvSpPr>
          <p:cNvPr id="2088" name="Google Shape;2088;p2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2089" name="Google Shape;2089;p204"/>
          <p:cNvPicPr preferRelativeResize="0"/>
          <p:nvPr/>
        </p:nvPicPr>
        <p:blipFill>
          <a:blip r:embed="rId4">
            <a:alphaModFix/>
          </a:blip>
          <a:stretch>
            <a:fillRect/>
          </a:stretch>
        </p:blipFill>
        <p:spPr>
          <a:xfrm>
            <a:off x="311700" y="1051400"/>
            <a:ext cx="4331251" cy="3092700"/>
          </a:xfrm>
          <a:prstGeom prst="rect">
            <a:avLst/>
          </a:prstGeom>
          <a:noFill/>
          <a:ln>
            <a:noFill/>
          </a:ln>
        </p:spPr>
      </p:pic>
      <p:sp>
        <p:nvSpPr>
          <p:cNvPr id="2090" name="Google Shape;2090;p204"/>
          <p:cNvSpPr txBox="1"/>
          <p:nvPr/>
        </p:nvSpPr>
        <p:spPr>
          <a:xfrm>
            <a:off x="4754075" y="2022250"/>
            <a:ext cx="771300" cy="159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1" name="Google Shape;2091;p204"/>
          <p:cNvSpPr txBox="1"/>
          <p:nvPr/>
        </p:nvSpPr>
        <p:spPr>
          <a:xfrm>
            <a:off x="7011375" y="777725"/>
            <a:ext cx="1804200" cy="24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Runs in another thread</a:t>
            </a:r>
            <a:endParaRPr sz="1200">
              <a:solidFill>
                <a:srgbClr val="FF0000"/>
              </a:solidFill>
            </a:endParaRPr>
          </a:p>
        </p:txBody>
      </p:sp>
      <p:sp>
        <p:nvSpPr>
          <p:cNvPr id="2092" name="Google Shape;2092;p204"/>
          <p:cNvSpPr txBox="1"/>
          <p:nvPr/>
        </p:nvSpPr>
        <p:spPr>
          <a:xfrm>
            <a:off x="680325" y="4481625"/>
            <a:ext cx="1476900" cy="37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sk_add_node()</a:t>
            </a:r>
            <a:endParaRPr/>
          </a:p>
          <a:p>
            <a:pPr marL="0" lvl="0" indent="0" algn="l" rtl="0">
              <a:spcBef>
                <a:spcPts val="0"/>
              </a:spcBef>
              <a:spcAft>
                <a:spcPts val="0"/>
              </a:spcAft>
              <a:buNone/>
            </a:pPr>
            <a:r>
              <a:rPr lang="en"/>
              <a:t>sock_hold()</a:t>
            </a:r>
            <a:endParaRPr/>
          </a:p>
        </p:txBody>
      </p:sp>
      <p:cxnSp>
        <p:nvCxnSpPr>
          <p:cNvPr id="2093" name="Google Shape;2093;p204"/>
          <p:cNvCxnSpPr>
            <a:endCxn id="2092" idx="0"/>
          </p:cNvCxnSpPr>
          <p:nvPr/>
        </p:nvCxnSpPr>
        <p:spPr>
          <a:xfrm>
            <a:off x="1418775" y="4168725"/>
            <a:ext cx="0" cy="312900"/>
          </a:xfrm>
          <a:prstGeom prst="straightConnector1">
            <a:avLst/>
          </a:prstGeom>
          <a:noFill/>
          <a:ln w="9525" cap="flat" cmpd="sng">
            <a:solidFill>
              <a:srgbClr val="FF0000"/>
            </a:solidFill>
            <a:prstDash val="solid"/>
            <a:round/>
            <a:headEnd type="none" w="med" len="med"/>
            <a:tailEnd type="triangle" w="med" len="med"/>
          </a:ln>
        </p:spPr>
      </p:cxnSp>
      <p:sp>
        <p:nvSpPr>
          <p:cNvPr id="2094" name="Google Shape;2094;p204"/>
          <p:cNvSpPr txBox="1"/>
          <p:nvPr/>
        </p:nvSpPr>
        <p:spPr>
          <a:xfrm>
            <a:off x="712950" y="1455175"/>
            <a:ext cx="1266000" cy="159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5" name="Google Shape;2095;p204"/>
          <p:cNvSpPr txBox="1"/>
          <p:nvPr/>
        </p:nvSpPr>
        <p:spPr>
          <a:xfrm>
            <a:off x="756225" y="3688100"/>
            <a:ext cx="1266000" cy="20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96" name="Google Shape;2096;p204"/>
          <p:cNvPicPr preferRelativeResize="0"/>
          <p:nvPr/>
        </p:nvPicPr>
        <p:blipFill>
          <a:blip r:embed="rId5">
            <a:alphaModFix/>
          </a:blip>
          <a:stretch>
            <a:fillRect/>
          </a:stretch>
        </p:blipFill>
        <p:spPr>
          <a:xfrm>
            <a:off x="5954073" y="3026425"/>
            <a:ext cx="2937700" cy="1369350"/>
          </a:xfrm>
          <a:prstGeom prst="rect">
            <a:avLst/>
          </a:prstGeom>
          <a:noFill/>
          <a:ln>
            <a:noFill/>
          </a:ln>
        </p:spPr>
      </p:pic>
      <p:sp>
        <p:nvSpPr>
          <p:cNvPr id="2097" name="Google Shape;2097;p204"/>
          <p:cNvSpPr txBox="1"/>
          <p:nvPr/>
        </p:nvSpPr>
        <p:spPr>
          <a:xfrm>
            <a:off x="2520725" y="4481625"/>
            <a:ext cx="5238000" cy="37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bh_lock_sock and lock_sock both locks at </a:t>
            </a:r>
            <a:r>
              <a:rPr lang="en" b="1">
                <a:solidFill>
                  <a:srgbClr val="FF0000"/>
                </a:solidFill>
              </a:rPr>
              <a:t>sk-&gt;sk_lock.slock</a:t>
            </a:r>
            <a:endParaRPr b="1">
              <a:solidFill>
                <a:srgbClr val="FF0000"/>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2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nr_insert_socket</a:t>
            </a:r>
            <a:endParaRPr/>
          </a:p>
        </p:txBody>
      </p:sp>
      <p:pic>
        <p:nvPicPr>
          <p:cNvPr id="2103" name="Google Shape;2103;p205"/>
          <p:cNvPicPr preferRelativeResize="0"/>
          <p:nvPr/>
        </p:nvPicPr>
        <p:blipFill>
          <a:blip r:embed="rId3">
            <a:alphaModFix/>
          </a:blip>
          <a:stretch>
            <a:fillRect/>
          </a:stretch>
        </p:blipFill>
        <p:spPr>
          <a:xfrm>
            <a:off x="311700" y="1017725"/>
            <a:ext cx="4177050" cy="635450"/>
          </a:xfrm>
          <a:prstGeom prst="rect">
            <a:avLst/>
          </a:prstGeom>
          <a:noFill/>
          <a:ln>
            <a:noFill/>
          </a:ln>
        </p:spPr>
      </p:pic>
      <p:pic>
        <p:nvPicPr>
          <p:cNvPr id="2104" name="Google Shape;2104;p205"/>
          <p:cNvPicPr preferRelativeResize="0"/>
          <p:nvPr/>
        </p:nvPicPr>
        <p:blipFill>
          <a:blip r:embed="rId4">
            <a:alphaModFix/>
          </a:blip>
          <a:stretch>
            <a:fillRect/>
          </a:stretch>
        </p:blipFill>
        <p:spPr>
          <a:xfrm>
            <a:off x="311700" y="1730925"/>
            <a:ext cx="7573172" cy="635450"/>
          </a:xfrm>
          <a:prstGeom prst="rect">
            <a:avLst/>
          </a:prstGeom>
          <a:noFill/>
          <a:ln>
            <a:noFill/>
          </a:ln>
        </p:spPr>
      </p:pic>
      <p:pic>
        <p:nvPicPr>
          <p:cNvPr id="2105" name="Google Shape;2105;p205"/>
          <p:cNvPicPr preferRelativeResize="0"/>
          <p:nvPr/>
        </p:nvPicPr>
        <p:blipFill>
          <a:blip r:embed="rId5">
            <a:alphaModFix/>
          </a:blip>
          <a:stretch>
            <a:fillRect/>
          </a:stretch>
        </p:blipFill>
        <p:spPr>
          <a:xfrm>
            <a:off x="311700" y="2444125"/>
            <a:ext cx="4817156" cy="2513925"/>
          </a:xfrm>
          <a:prstGeom prst="rect">
            <a:avLst/>
          </a:prstGeom>
          <a:noFill/>
          <a:ln>
            <a:noFill/>
          </a:ln>
        </p:spPr>
      </p:pic>
      <p:cxnSp>
        <p:nvCxnSpPr>
          <p:cNvPr id="2106" name="Google Shape;2106;p205"/>
          <p:cNvCxnSpPr/>
          <p:nvPr/>
        </p:nvCxnSpPr>
        <p:spPr>
          <a:xfrm>
            <a:off x="902125" y="1455025"/>
            <a:ext cx="654600" cy="298200"/>
          </a:xfrm>
          <a:prstGeom prst="straightConnector1">
            <a:avLst/>
          </a:prstGeom>
          <a:noFill/>
          <a:ln w="9525" cap="flat" cmpd="sng">
            <a:solidFill>
              <a:srgbClr val="FF0000"/>
            </a:solidFill>
            <a:prstDash val="solid"/>
            <a:round/>
            <a:headEnd type="none" w="med" len="med"/>
            <a:tailEnd type="triangle" w="med" len="med"/>
          </a:ln>
        </p:spPr>
      </p:cxnSp>
      <p:cxnSp>
        <p:nvCxnSpPr>
          <p:cNvPr id="2107" name="Google Shape;2107;p205"/>
          <p:cNvCxnSpPr/>
          <p:nvPr/>
        </p:nvCxnSpPr>
        <p:spPr>
          <a:xfrm flipH="1">
            <a:off x="1498750" y="2189800"/>
            <a:ext cx="589200" cy="298200"/>
          </a:xfrm>
          <a:prstGeom prst="straightConnector1">
            <a:avLst/>
          </a:prstGeom>
          <a:noFill/>
          <a:ln w="9525" cap="flat" cmpd="sng">
            <a:solidFill>
              <a:srgbClr val="FF0000"/>
            </a:solidFill>
            <a:prstDash val="solid"/>
            <a:round/>
            <a:headEnd type="none" w="med" len="med"/>
            <a:tailEnd type="triangle" w="med" len="med"/>
          </a:ln>
        </p:spPr>
      </p:cxnSp>
      <p:sp>
        <p:nvSpPr>
          <p:cNvPr id="2108" name="Google Shape;2108;p205"/>
          <p:cNvSpPr txBox="1"/>
          <p:nvPr/>
        </p:nvSpPr>
        <p:spPr>
          <a:xfrm>
            <a:off x="3492225" y="2633600"/>
            <a:ext cx="4896000" cy="5727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If sk is already freed here, it will trigger UAF in this function; r is a field of freed object sk (i.e., r = &amp;sk-&gt;sk_refcnt)</a:t>
            </a:r>
            <a:endParaRPr>
              <a:solidFill>
                <a:srgbClr val="FF0000"/>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2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WARNING: refcount bug in nr_insert_socket</a:t>
            </a:r>
            <a:endParaRPr/>
          </a:p>
        </p:txBody>
      </p:sp>
      <p:pic>
        <p:nvPicPr>
          <p:cNvPr id="2114" name="Google Shape;2114;p206"/>
          <p:cNvPicPr preferRelativeResize="0"/>
          <p:nvPr/>
        </p:nvPicPr>
        <p:blipFill>
          <a:blip r:embed="rId3">
            <a:alphaModFix/>
          </a:blip>
          <a:stretch>
            <a:fillRect/>
          </a:stretch>
        </p:blipFill>
        <p:spPr>
          <a:xfrm>
            <a:off x="311700" y="1017725"/>
            <a:ext cx="4177050" cy="635450"/>
          </a:xfrm>
          <a:prstGeom prst="rect">
            <a:avLst/>
          </a:prstGeom>
          <a:noFill/>
          <a:ln>
            <a:noFill/>
          </a:ln>
        </p:spPr>
      </p:pic>
      <p:pic>
        <p:nvPicPr>
          <p:cNvPr id="2115" name="Google Shape;2115;p206"/>
          <p:cNvPicPr preferRelativeResize="0"/>
          <p:nvPr/>
        </p:nvPicPr>
        <p:blipFill>
          <a:blip r:embed="rId4">
            <a:alphaModFix/>
          </a:blip>
          <a:stretch>
            <a:fillRect/>
          </a:stretch>
        </p:blipFill>
        <p:spPr>
          <a:xfrm>
            <a:off x="311700" y="1730925"/>
            <a:ext cx="7573172" cy="635450"/>
          </a:xfrm>
          <a:prstGeom prst="rect">
            <a:avLst/>
          </a:prstGeom>
          <a:noFill/>
          <a:ln>
            <a:noFill/>
          </a:ln>
        </p:spPr>
      </p:pic>
      <p:pic>
        <p:nvPicPr>
          <p:cNvPr id="2116" name="Google Shape;2116;p206"/>
          <p:cNvPicPr preferRelativeResize="0"/>
          <p:nvPr/>
        </p:nvPicPr>
        <p:blipFill>
          <a:blip r:embed="rId5">
            <a:alphaModFix/>
          </a:blip>
          <a:stretch>
            <a:fillRect/>
          </a:stretch>
        </p:blipFill>
        <p:spPr>
          <a:xfrm>
            <a:off x="311700" y="2444125"/>
            <a:ext cx="4817156" cy="2513925"/>
          </a:xfrm>
          <a:prstGeom prst="rect">
            <a:avLst/>
          </a:prstGeom>
          <a:noFill/>
          <a:ln>
            <a:noFill/>
          </a:ln>
        </p:spPr>
      </p:pic>
      <p:cxnSp>
        <p:nvCxnSpPr>
          <p:cNvPr id="2117" name="Google Shape;2117;p206"/>
          <p:cNvCxnSpPr/>
          <p:nvPr/>
        </p:nvCxnSpPr>
        <p:spPr>
          <a:xfrm>
            <a:off x="902125" y="1455025"/>
            <a:ext cx="654600" cy="298200"/>
          </a:xfrm>
          <a:prstGeom prst="straightConnector1">
            <a:avLst/>
          </a:prstGeom>
          <a:noFill/>
          <a:ln w="9525" cap="flat" cmpd="sng">
            <a:solidFill>
              <a:srgbClr val="FF0000"/>
            </a:solidFill>
            <a:prstDash val="solid"/>
            <a:round/>
            <a:headEnd type="none" w="med" len="med"/>
            <a:tailEnd type="triangle" w="med" len="med"/>
          </a:ln>
        </p:spPr>
      </p:cxnSp>
      <p:cxnSp>
        <p:nvCxnSpPr>
          <p:cNvPr id="2118" name="Google Shape;2118;p206"/>
          <p:cNvCxnSpPr/>
          <p:nvPr/>
        </p:nvCxnSpPr>
        <p:spPr>
          <a:xfrm flipH="1">
            <a:off x="1498750" y="2189800"/>
            <a:ext cx="589200" cy="298200"/>
          </a:xfrm>
          <a:prstGeom prst="straightConnector1">
            <a:avLst/>
          </a:prstGeom>
          <a:noFill/>
          <a:ln w="9525" cap="flat" cmpd="sng">
            <a:solidFill>
              <a:srgbClr val="FF0000"/>
            </a:solidFill>
            <a:prstDash val="solid"/>
            <a:round/>
            <a:headEnd type="none" w="med" len="med"/>
            <a:tailEnd type="triangle" w="med" len="med"/>
          </a:ln>
        </p:spPr>
      </p:cxnSp>
      <p:sp>
        <p:nvSpPr>
          <p:cNvPr id="2119" name="Google Shape;2119;p206"/>
          <p:cNvSpPr txBox="1"/>
          <p:nvPr/>
        </p:nvSpPr>
        <p:spPr>
          <a:xfrm>
            <a:off x="3492300" y="2684450"/>
            <a:ext cx="5340000" cy="458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If sk is not freed here, it will trigger WARN_ONCE in refcount_inc_checked.</a:t>
            </a:r>
            <a:endParaRPr>
              <a:solidFill>
                <a:srgbClr val="FF0000"/>
              </a:solidFill>
            </a:endParaRPr>
          </a:p>
        </p:txBody>
      </p:sp>
      <p:cxnSp>
        <p:nvCxnSpPr>
          <p:cNvPr id="2120" name="Google Shape;2120;p206"/>
          <p:cNvCxnSpPr/>
          <p:nvPr/>
        </p:nvCxnSpPr>
        <p:spPr>
          <a:xfrm rot="10800000">
            <a:off x="1018525" y="2189750"/>
            <a:ext cx="291000" cy="13314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2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Crash locations diff due to inline property</a:t>
            </a:r>
            <a:endParaRPr/>
          </a:p>
        </p:txBody>
      </p:sp>
      <p:pic>
        <p:nvPicPr>
          <p:cNvPr id="2126" name="Google Shape;2126;p207"/>
          <p:cNvPicPr preferRelativeResize="0"/>
          <p:nvPr/>
        </p:nvPicPr>
        <p:blipFill>
          <a:blip r:embed="rId3">
            <a:alphaModFix/>
          </a:blip>
          <a:stretch>
            <a:fillRect/>
          </a:stretch>
        </p:blipFill>
        <p:spPr>
          <a:xfrm>
            <a:off x="487075" y="2944400"/>
            <a:ext cx="4333875" cy="1438275"/>
          </a:xfrm>
          <a:prstGeom prst="rect">
            <a:avLst/>
          </a:prstGeom>
          <a:noFill/>
          <a:ln w="9525" cap="flat" cmpd="sng">
            <a:solidFill>
              <a:srgbClr val="FF0000"/>
            </a:solidFill>
            <a:prstDash val="solid"/>
            <a:round/>
            <a:headEnd type="none" w="sm" len="sm"/>
            <a:tailEnd type="none" w="sm" len="sm"/>
          </a:ln>
        </p:spPr>
      </p:pic>
      <p:pic>
        <p:nvPicPr>
          <p:cNvPr id="2127" name="Google Shape;2127;p207"/>
          <p:cNvPicPr preferRelativeResize="0"/>
          <p:nvPr/>
        </p:nvPicPr>
        <p:blipFill>
          <a:blip r:embed="rId4">
            <a:alphaModFix/>
          </a:blip>
          <a:stretch>
            <a:fillRect/>
          </a:stretch>
        </p:blipFill>
        <p:spPr>
          <a:xfrm>
            <a:off x="487075" y="1242875"/>
            <a:ext cx="4343400" cy="1295400"/>
          </a:xfrm>
          <a:prstGeom prst="rect">
            <a:avLst/>
          </a:prstGeom>
          <a:noFill/>
          <a:ln w="9525" cap="flat" cmpd="sng">
            <a:solidFill>
              <a:srgbClr val="FF0000"/>
            </a:solidFill>
            <a:prstDash val="solid"/>
            <a:round/>
            <a:headEnd type="none" w="sm" len="sm"/>
            <a:tailEnd type="none" w="sm" len="sm"/>
          </a:ln>
        </p:spPr>
      </p:pic>
      <p:sp>
        <p:nvSpPr>
          <p:cNvPr id="2128" name="Google Shape;2128;p207"/>
          <p:cNvSpPr txBox="1"/>
          <p:nvPr/>
        </p:nvSpPr>
        <p:spPr>
          <a:xfrm>
            <a:off x="5172600" y="1697225"/>
            <a:ext cx="36597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first non-inline function is nr_rx_frame</a:t>
            </a:r>
            <a:endParaRPr/>
          </a:p>
        </p:txBody>
      </p:sp>
      <p:sp>
        <p:nvSpPr>
          <p:cNvPr id="2129" name="Google Shape;2129;p207"/>
          <p:cNvSpPr txBox="1"/>
          <p:nvPr/>
        </p:nvSpPr>
        <p:spPr>
          <a:xfrm>
            <a:off x="5012700" y="3501838"/>
            <a:ext cx="39795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first non-inline function is nr_insert_socket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2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#7d11f77f</a:t>
            </a:r>
            <a:endParaRPr/>
          </a:p>
        </p:txBody>
      </p:sp>
      <p:graphicFrame>
        <p:nvGraphicFramePr>
          <p:cNvPr id="2135" name="Google Shape;2135;p208"/>
          <p:cNvGraphicFramePr/>
          <p:nvPr/>
        </p:nvGraphicFramePr>
        <p:xfrm>
          <a:off x="2232163" y="2198400"/>
          <a:ext cx="4679675" cy="728540"/>
        </p:xfrm>
        <a:graphic>
          <a:graphicData uri="http://schemas.openxmlformats.org/drawingml/2006/table">
            <a:tbl>
              <a:tblPr>
                <a:noFill/>
                <a:tableStyleId>{90451CF9-6E87-49CF-A4E6-B44C3E17D55F}</a:tableStyleId>
              </a:tblPr>
              <a:tblGrid>
                <a:gridCol w="46796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page_mapping</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5242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BUG: unable to handle kernel NULL pointer dereference in page_mapping</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pic>
        <p:nvPicPr>
          <p:cNvPr id="2140" name="Google Shape;2140;p209"/>
          <p:cNvPicPr preferRelativeResize="0"/>
          <p:nvPr/>
        </p:nvPicPr>
        <p:blipFill>
          <a:blip r:embed="rId3">
            <a:alphaModFix/>
          </a:blip>
          <a:stretch>
            <a:fillRect/>
          </a:stretch>
        </p:blipFill>
        <p:spPr>
          <a:xfrm>
            <a:off x="311700" y="1054500"/>
            <a:ext cx="4923657" cy="2971713"/>
          </a:xfrm>
          <a:prstGeom prst="rect">
            <a:avLst/>
          </a:prstGeom>
          <a:noFill/>
          <a:ln>
            <a:noFill/>
          </a:ln>
        </p:spPr>
      </p:pic>
      <p:sp>
        <p:nvSpPr>
          <p:cNvPr id="2141" name="Google Shape;2141;p2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2142" name="Google Shape;2142;p209"/>
          <p:cNvSpPr txBox="1"/>
          <p:nvPr/>
        </p:nvSpPr>
        <p:spPr>
          <a:xfrm>
            <a:off x="400125" y="1546649"/>
            <a:ext cx="1804200" cy="57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endParaRPr>
          </a:p>
        </p:txBody>
      </p:sp>
      <p:sp>
        <p:nvSpPr>
          <p:cNvPr id="2143" name="Google Shape;2143;p209"/>
          <p:cNvSpPr txBox="1"/>
          <p:nvPr/>
        </p:nvSpPr>
        <p:spPr>
          <a:xfrm>
            <a:off x="400125" y="2182350"/>
            <a:ext cx="3113700" cy="389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endParaRPr>
          </a:p>
        </p:txBody>
      </p:sp>
      <p:cxnSp>
        <p:nvCxnSpPr>
          <p:cNvPr id="2144" name="Google Shape;2144;p209"/>
          <p:cNvCxnSpPr>
            <a:stCxn id="2142" idx="2"/>
          </p:cNvCxnSpPr>
          <p:nvPr/>
        </p:nvCxnSpPr>
        <p:spPr>
          <a:xfrm flipH="1">
            <a:off x="589125" y="2119349"/>
            <a:ext cx="713100" cy="1183500"/>
          </a:xfrm>
          <a:prstGeom prst="straightConnector1">
            <a:avLst/>
          </a:prstGeom>
          <a:noFill/>
          <a:ln w="9525" cap="flat" cmpd="sng">
            <a:solidFill>
              <a:srgbClr val="FF0000"/>
            </a:solidFill>
            <a:prstDash val="solid"/>
            <a:round/>
            <a:headEnd type="none" w="med" len="med"/>
            <a:tailEnd type="triangle" w="med" len="med"/>
          </a:ln>
        </p:spPr>
      </p:cxnSp>
      <p:cxnSp>
        <p:nvCxnSpPr>
          <p:cNvPr id="2145" name="Google Shape;2145;p209"/>
          <p:cNvCxnSpPr>
            <a:stCxn id="2143" idx="2"/>
          </p:cNvCxnSpPr>
          <p:nvPr/>
        </p:nvCxnSpPr>
        <p:spPr>
          <a:xfrm flipH="1">
            <a:off x="589275" y="2571750"/>
            <a:ext cx="1367700" cy="731100"/>
          </a:xfrm>
          <a:prstGeom prst="straightConnector1">
            <a:avLst/>
          </a:prstGeom>
          <a:noFill/>
          <a:ln w="9525" cap="flat" cmpd="sng">
            <a:solidFill>
              <a:srgbClr val="FF0000"/>
            </a:solidFill>
            <a:prstDash val="solid"/>
            <a:round/>
            <a:headEnd type="none" w="med" len="med"/>
            <a:tailEnd type="triangle" w="med" len="med"/>
          </a:ln>
        </p:spPr>
      </p:cxnSp>
      <p:sp>
        <p:nvSpPr>
          <p:cNvPr id="2146" name="Google Shape;2146;p209"/>
          <p:cNvSpPr txBox="1"/>
          <p:nvPr/>
        </p:nvSpPr>
        <p:spPr>
          <a:xfrm>
            <a:off x="2204325" y="3448400"/>
            <a:ext cx="24372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Fails to set rm-&gt;atomic.op_active</a:t>
            </a:r>
            <a:endParaRPr sz="1200">
              <a:solidFill>
                <a:srgbClr val="FF0000"/>
              </a:solidFill>
            </a:endParaRPr>
          </a:p>
        </p:txBody>
      </p:sp>
      <p:pic>
        <p:nvPicPr>
          <p:cNvPr id="2147" name="Google Shape;2147;p209"/>
          <p:cNvPicPr preferRelativeResize="0"/>
          <p:nvPr/>
        </p:nvPicPr>
        <p:blipFill>
          <a:blip r:embed="rId4">
            <a:alphaModFix/>
          </a:blip>
          <a:stretch>
            <a:fillRect/>
          </a:stretch>
        </p:blipFill>
        <p:spPr>
          <a:xfrm>
            <a:off x="1569880" y="4026225"/>
            <a:ext cx="6004233" cy="1117275"/>
          </a:xfrm>
          <a:prstGeom prst="rect">
            <a:avLst/>
          </a:prstGeom>
          <a:noFill/>
          <a:ln w="9525" cap="flat" cmpd="sng">
            <a:solidFill>
              <a:srgbClr val="FF0000"/>
            </a:solidFill>
            <a:prstDash val="solid"/>
            <a:round/>
            <a:headEnd type="none" w="sm" len="sm"/>
            <a:tailEnd type="none" w="sm" len="sm"/>
          </a:ln>
        </p:spPr>
      </p:pic>
      <p:sp>
        <p:nvSpPr>
          <p:cNvPr id="2148" name="Google Shape;2148;p209"/>
          <p:cNvSpPr txBox="1"/>
          <p:nvPr/>
        </p:nvSpPr>
        <p:spPr>
          <a:xfrm>
            <a:off x="5383500" y="815100"/>
            <a:ext cx="3448800" cy="20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rds_sendmsg</a:t>
            </a:r>
            <a:endParaRPr/>
          </a:p>
          <a:p>
            <a:pPr marL="0" lvl="0" indent="0" algn="l" rtl="0">
              <a:spcBef>
                <a:spcPts val="0"/>
              </a:spcBef>
              <a:spcAft>
                <a:spcPts val="0"/>
              </a:spcAft>
              <a:buNone/>
            </a:pPr>
            <a:r>
              <a:rPr lang="en"/>
              <a:t>    -&gt; rds_cmsg_send</a:t>
            </a:r>
            <a:endParaRPr/>
          </a:p>
          <a:p>
            <a:pPr marL="0" lvl="0" indent="0" algn="l" rtl="0">
              <a:spcBef>
                <a:spcPts val="0"/>
              </a:spcBef>
              <a:spcAft>
                <a:spcPts val="0"/>
              </a:spcAft>
              <a:buNone/>
            </a:pPr>
            <a:r>
              <a:rPr lang="en"/>
              <a:t>        -&gt; rds_cmsg_atomic</a:t>
            </a:r>
            <a:endParaRPr/>
          </a:p>
          <a:p>
            <a:pPr marL="0" lvl="0" indent="0" algn="l" rtl="0">
              <a:spcBef>
                <a:spcPts val="0"/>
              </a:spcBef>
              <a:spcAft>
                <a:spcPts val="0"/>
              </a:spcAft>
              <a:buNone/>
            </a:pPr>
            <a:r>
              <a:rPr lang="en"/>
              <a:t>    -&gt; set_page_dirty</a:t>
            </a:r>
            <a:endParaRPr/>
          </a:p>
          <a:p>
            <a:pPr marL="0" lvl="0" indent="0" algn="l" rtl="0">
              <a:spcBef>
                <a:spcPts val="0"/>
              </a:spcBef>
              <a:spcAft>
                <a:spcPts val="0"/>
              </a:spcAft>
              <a:buNone/>
            </a:pPr>
            <a:r>
              <a:rPr lang="en"/>
              <a:t>        -&gt; rds_atomic_free_op</a:t>
            </a:r>
            <a:endParaRPr/>
          </a:p>
          <a:p>
            <a:pPr marL="0" lvl="0" indent="0" algn="l" rtl="0">
              <a:spcBef>
                <a:spcPts val="0"/>
              </a:spcBef>
              <a:spcAft>
                <a:spcPts val="0"/>
              </a:spcAft>
              <a:buNone/>
            </a:pPr>
            <a:r>
              <a:rPr lang="en"/>
              <a:t>            -&gt; rds_message_purge</a:t>
            </a:r>
            <a:endParaRPr/>
          </a:p>
          <a:p>
            <a:pPr marL="0" lvl="0" indent="0" algn="l" rtl="0">
              <a:spcBef>
                <a:spcPts val="0"/>
              </a:spcBef>
              <a:spcAft>
                <a:spcPts val="0"/>
              </a:spcAft>
              <a:buNone/>
            </a:pPr>
            <a:r>
              <a:rPr lang="en"/>
              <a:t>               -&gt; rds_message_put</a:t>
            </a:r>
            <a:endParaRPr/>
          </a:p>
          <a:p>
            <a:pPr marL="0" lvl="0" indent="0" algn="l" rtl="0">
              <a:spcBef>
                <a:spcPts val="0"/>
              </a:spcBef>
              <a:spcAft>
                <a:spcPts val="0"/>
              </a:spcAft>
              <a:buNone/>
            </a:pPr>
            <a:r>
              <a:rPr lang="en"/>
              <a:t>	         -&gt; </a:t>
            </a:r>
            <a:r>
              <a:rPr lang="en">
                <a:solidFill>
                  <a:srgbClr val="FF0000"/>
                </a:solidFill>
              </a:rPr>
              <a:t>rds_message_purge</a:t>
            </a:r>
            <a:endParaRPr>
              <a:solidFill>
                <a:srgbClr val="FF0000"/>
              </a:solidFill>
            </a:endParaRPr>
          </a:p>
          <a:p>
            <a:pPr marL="0" lvl="0" indent="0" algn="l" rtl="0">
              <a:spcBef>
                <a:spcPts val="0"/>
              </a:spcBef>
              <a:spcAft>
                <a:spcPts val="0"/>
              </a:spcAft>
              <a:buNone/>
            </a:pPr>
            <a:r>
              <a:rPr lang="en"/>
              <a:t>    		   -&gt; rds_atomic_free_op</a:t>
            </a:r>
            <a:endParaRPr/>
          </a:p>
        </p:txBody>
      </p:sp>
      <p:pic>
        <p:nvPicPr>
          <p:cNvPr id="2149" name="Google Shape;2149;p209"/>
          <p:cNvPicPr preferRelativeResize="0"/>
          <p:nvPr/>
        </p:nvPicPr>
        <p:blipFill>
          <a:blip r:embed="rId5">
            <a:alphaModFix/>
          </a:blip>
          <a:stretch>
            <a:fillRect/>
          </a:stretch>
        </p:blipFill>
        <p:spPr>
          <a:xfrm>
            <a:off x="5235351" y="2842725"/>
            <a:ext cx="3915245" cy="1183500"/>
          </a:xfrm>
          <a:prstGeom prst="rect">
            <a:avLst/>
          </a:prstGeom>
          <a:noFill/>
          <a:ln>
            <a:noFill/>
          </a:ln>
        </p:spPr>
      </p:pic>
      <p:sp>
        <p:nvSpPr>
          <p:cNvPr id="2150" name="Google Shape;2150;p209"/>
          <p:cNvSpPr txBox="1"/>
          <p:nvPr/>
        </p:nvSpPr>
        <p:spPr>
          <a:xfrm>
            <a:off x="5580000" y="3273800"/>
            <a:ext cx="1687800" cy="174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2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t>
            </a:r>
            <a:r>
              <a:rPr lang="en">
                <a:solidFill>
                  <a:srgbClr val="000000"/>
                </a:solidFill>
              </a:rPr>
              <a:t>cd26d1c4</a:t>
            </a:r>
            <a:endParaRPr>
              <a:solidFill>
                <a:srgbClr val="000000"/>
              </a:solidFill>
            </a:endParaRPr>
          </a:p>
        </p:txBody>
      </p:sp>
      <p:graphicFrame>
        <p:nvGraphicFramePr>
          <p:cNvPr id="2156" name="Google Shape;2156;p210"/>
          <p:cNvGraphicFramePr/>
          <p:nvPr/>
        </p:nvGraphicFramePr>
        <p:xfrm>
          <a:off x="2543175" y="2198400"/>
          <a:ext cx="3000000" cy="3000000"/>
        </p:xfrm>
        <a:graphic>
          <a:graphicData uri="http://schemas.openxmlformats.org/drawingml/2006/table">
            <a:tbl>
              <a:tblPr>
                <a:noFill/>
                <a:tableStyleId>{90451CF9-6E87-49CF-A4E6-B44C3E17D55F}</a:tableStyleId>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vb2_mmap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vb2_mmap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2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2162" name="Google Shape;2162;p211"/>
          <p:cNvPicPr preferRelativeResize="0"/>
          <p:nvPr/>
        </p:nvPicPr>
        <p:blipFill>
          <a:blip r:embed="rId3">
            <a:alphaModFix/>
          </a:blip>
          <a:stretch>
            <a:fillRect/>
          </a:stretch>
        </p:blipFill>
        <p:spPr>
          <a:xfrm>
            <a:off x="0" y="1017725"/>
            <a:ext cx="4383974" cy="3481799"/>
          </a:xfrm>
          <a:prstGeom prst="rect">
            <a:avLst/>
          </a:prstGeom>
          <a:noFill/>
          <a:ln>
            <a:noFill/>
          </a:ln>
        </p:spPr>
      </p:pic>
      <p:pic>
        <p:nvPicPr>
          <p:cNvPr id="2163" name="Google Shape;2163;p211"/>
          <p:cNvPicPr preferRelativeResize="0"/>
          <p:nvPr/>
        </p:nvPicPr>
        <p:blipFill>
          <a:blip r:embed="rId4">
            <a:alphaModFix/>
          </a:blip>
          <a:stretch>
            <a:fillRect/>
          </a:stretch>
        </p:blipFill>
        <p:spPr>
          <a:xfrm>
            <a:off x="4383975" y="2250900"/>
            <a:ext cx="4614525" cy="2248635"/>
          </a:xfrm>
          <a:prstGeom prst="rect">
            <a:avLst/>
          </a:prstGeom>
          <a:noFill/>
          <a:ln>
            <a:noFill/>
          </a:ln>
        </p:spPr>
      </p:pic>
      <p:sp>
        <p:nvSpPr>
          <p:cNvPr id="2164" name="Google Shape;2164;p211"/>
          <p:cNvSpPr txBox="1"/>
          <p:nvPr/>
        </p:nvSpPr>
        <p:spPr>
          <a:xfrm>
            <a:off x="4859775" y="3117425"/>
            <a:ext cx="1506000" cy="28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65" name="Google Shape;2165;p211"/>
          <p:cNvPicPr preferRelativeResize="0"/>
          <p:nvPr/>
        </p:nvPicPr>
        <p:blipFill>
          <a:blip r:embed="rId5">
            <a:alphaModFix/>
          </a:blip>
          <a:stretch>
            <a:fillRect/>
          </a:stretch>
        </p:blipFill>
        <p:spPr>
          <a:xfrm>
            <a:off x="4383975" y="1017726"/>
            <a:ext cx="4054217" cy="1233175"/>
          </a:xfrm>
          <a:prstGeom prst="rect">
            <a:avLst/>
          </a:prstGeom>
          <a:noFill/>
          <a:ln>
            <a:noFill/>
          </a:ln>
        </p:spPr>
      </p:pic>
      <p:sp>
        <p:nvSpPr>
          <p:cNvPr id="2166" name="Google Shape;2166;p211"/>
          <p:cNvSpPr txBox="1"/>
          <p:nvPr/>
        </p:nvSpPr>
        <p:spPr>
          <a:xfrm>
            <a:off x="1729988" y="4576050"/>
            <a:ext cx="924000" cy="2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Thread 1</a:t>
            </a:r>
            <a:endParaRPr/>
          </a:p>
        </p:txBody>
      </p:sp>
      <p:sp>
        <p:nvSpPr>
          <p:cNvPr id="2167" name="Google Shape;2167;p211"/>
          <p:cNvSpPr txBox="1"/>
          <p:nvPr/>
        </p:nvSpPr>
        <p:spPr>
          <a:xfrm>
            <a:off x="6229238" y="4576050"/>
            <a:ext cx="924000" cy="2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Thread 2</a:t>
            </a:r>
            <a:endParaRPr/>
          </a:p>
        </p:txBody>
      </p:sp>
      <p:sp>
        <p:nvSpPr>
          <p:cNvPr id="2168" name="Google Shape;2168;p211"/>
          <p:cNvSpPr txBox="1"/>
          <p:nvPr/>
        </p:nvSpPr>
        <p:spPr>
          <a:xfrm>
            <a:off x="4874325" y="1636900"/>
            <a:ext cx="2808300" cy="458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9" name="Google Shape;2169;p211"/>
          <p:cNvSpPr txBox="1"/>
          <p:nvPr/>
        </p:nvSpPr>
        <p:spPr>
          <a:xfrm>
            <a:off x="407400" y="3906725"/>
            <a:ext cx="3644700" cy="363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0" name="Google Shape;2170;p211"/>
          <p:cNvSpPr/>
          <p:nvPr/>
        </p:nvSpPr>
        <p:spPr>
          <a:xfrm>
            <a:off x="1840600" y="1658725"/>
            <a:ext cx="924000" cy="320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11"/>
          <p:cNvSpPr/>
          <p:nvPr/>
        </p:nvSpPr>
        <p:spPr>
          <a:xfrm>
            <a:off x="1585600" y="2960600"/>
            <a:ext cx="924000" cy="320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11"/>
          <p:cNvSpPr/>
          <p:nvPr/>
        </p:nvSpPr>
        <p:spPr>
          <a:xfrm>
            <a:off x="2007200" y="3906725"/>
            <a:ext cx="924000" cy="320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2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vb2_mmap</a:t>
            </a:r>
            <a:endParaRPr/>
          </a:p>
        </p:txBody>
      </p:sp>
      <p:pic>
        <p:nvPicPr>
          <p:cNvPr id="2178" name="Google Shape;2178;p212"/>
          <p:cNvPicPr preferRelativeResize="0"/>
          <p:nvPr/>
        </p:nvPicPr>
        <p:blipFill>
          <a:blip r:embed="rId3">
            <a:alphaModFix/>
          </a:blip>
          <a:stretch>
            <a:fillRect/>
          </a:stretch>
        </p:blipFill>
        <p:spPr>
          <a:xfrm>
            <a:off x="0" y="1017725"/>
            <a:ext cx="4383974" cy="3481799"/>
          </a:xfrm>
          <a:prstGeom prst="rect">
            <a:avLst/>
          </a:prstGeom>
          <a:noFill/>
          <a:ln>
            <a:noFill/>
          </a:ln>
        </p:spPr>
      </p:pic>
      <p:pic>
        <p:nvPicPr>
          <p:cNvPr id="2179" name="Google Shape;2179;p212"/>
          <p:cNvPicPr preferRelativeResize="0"/>
          <p:nvPr/>
        </p:nvPicPr>
        <p:blipFill>
          <a:blip r:embed="rId4">
            <a:alphaModFix/>
          </a:blip>
          <a:stretch>
            <a:fillRect/>
          </a:stretch>
        </p:blipFill>
        <p:spPr>
          <a:xfrm>
            <a:off x="4383975" y="1017725"/>
            <a:ext cx="4614525" cy="2248635"/>
          </a:xfrm>
          <a:prstGeom prst="rect">
            <a:avLst/>
          </a:prstGeom>
          <a:noFill/>
          <a:ln>
            <a:noFill/>
          </a:ln>
        </p:spPr>
      </p:pic>
      <p:cxnSp>
        <p:nvCxnSpPr>
          <p:cNvPr id="2180" name="Google Shape;2180;p212"/>
          <p:cNvCxnSpPr/>
          <p:nvPr/>
        </p:nvCxnSpPr>
        <p:spPr>
          <a:xfrm rot="10800000">
            <a:off x="3695700" y="1825825"/>
            <a:ext cx="1098600" cy="385800"/>
          </a:xfrm>
          <a:prstGeom prst="straightConnector1">
            <a:avLst/>
          </a:prstGeom>
          <a:noFill/>
          <a:ln w="9525" cap="flat" cmpd="sng">
            <a:solidFill>
              <a:srgbClr val="FF0000"/>
            </a:solidFill>
            <a:prstDash val="solid"/>
            <a:round/>
            <a:headEnd type="none" w="med" len="med"/>
            <a:tailEnd type="stealth" w="med" len="med"/>
          </a:ln>
        </p:spPr>
      </p:cxnSp>
      <p:pic>
        <p:nvPicPr>
          <p:cNvPr id="2181" name="Google Shape;2181;p212"/>
          <p:cNvPicPr preferRelativeResize="0"/>
          <p:nvPr/>
        </p:nvPicPr>
        <p:blipFill>
          <a:blip r:embed="rId5">
            <a:alphaModFix/>
          </a:blip>
          <a:stretch>
            <a:fillRect/>
          </a:stretch>
        </p:blipFill>
        <p:spPr>
          <a:xfrm>
            <a:off x="4529475" y="3622851"/>
            <a:ext cx="4614525" cy="1265485"/>
          </a:xfrm>
          <a:prstGeom prst="rect">
            <a:avLst/>
          </a:prstGeom>
          <a:noFill/>
          <a:ln>
            <a:noFill/>
          </a:ln>
        </p:spPr>
      </p:pic>
      <p:cxnSp>
        <p:nvCxnSpPr>
          <p:cNvPr id="2182" name="Google Shape;2182;p212"/>
          <p:cNvCxnSpPr/>
          <p:nvPr/>
        </p:nvCxnSpPr>
        <p:spPr>
          <a:xfrm>
            <a:off x="1898800" y="1862425"/>
            <a:ext cx="2633700" cy="1782300"/>
          </a:xfrm>
          <a:prstGeom prst="straightConnector1">
            <a:avLst/>
          </a:prstGeom>
          <a:noFill/>
          <a:ln w="9525" cap="flat" cmpd="sng">
            <a:solidFill>
              <a:srgbClr val="FF0000"/>
            </a:solidFill>
            <a:prstDash val="solid"/>
            <a:round/>
            <a:headEnd type="none" w="med" len="med"/>
            <a:tailEnd type="triangle" w="med" len="med"/>
          </a:ln>
        </p:spPr>
      </p:cxnSp>
      <p:sp>
        <p:nvSpPr>
          <p:cNvPr id="2183" name="Google Shape;2183;p212"/>
          <p:cNvSpPr txBox="1"/>
          <p:nvPr/>
        </p:nvSpPr>
        <p:spPr>
          <a:xfrm>
            <a:off x="6162025" y="4499525"/>
            <a:ext cx="2153400" cy="23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vb is already NULL here</a:t>
            </a:r>
            <a:endParaRPr>
              <a:solidFill>
                <a:srgbClr val="FF0000"/>
              </a:solidFill>
            </a:endParaRPr>
          </a:p>
        </p:txBody>
      </p:sp>
      <p:sp>
        <p:nvSpPr>
          <p:cNvPr id="2184" name="Google Shape;2184;p212"/>
          <p:cNvSpPr/>
          <p:nvPr/>
        </p:nvSpPr>
        <p:spPr>
          <a:xfrm>
            <a:off x="967600" y="2895500"/>
            <a:ext cx="1891500" cy="4221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12"/>
          <p:cNvSpPr txBox="1"/>
          <p:nvPr/>
        </p:nvSpPr>
        <p:spPr>
          <a:xfrm>
            <a:off x="0" y="4656000"/>
            <a:ext cx="4459500" cy="48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FF"/>
                </a:solidFill>
              </a:rPr>
              <a:t>The pink circle is another crash location and I have seen this one time(add some printk at some locations)</a:t>
            </a:r>
            <a:endParaRPr>
              <a:solidFill>
                <a:srgbClr val="FF00FF"/>
              </a:solidFill>
            </a:endParaRPr>
          </a:p>
        </p:txBody>
      </p:sp>
      <p:sp>
        <p:nvSpPr>
          <p:cNvPr id="2186" name="Google Shape;2186;p212"/>
          <p:cNvSpPr txBox="1"/>
          <p:nvPr/>
        </p:nvSpPr>
        <p:spPr>
          <a:xfrm>
            <a:off x="4874325" y="1876825"/>
            <a:ext cx="1506000" cy="28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2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vb2_mmap</a:t>
            </a:r>
            <a:endParaRPr/>
          </a:p>
        </p:txBody>
      </p:sp>
      <p:pic>
        <p:nvPicPr>
          <p:cNvPr id="2192" name="Google Shape;2192;p213"/>
          <p:cNvPicPr preferRelativeResize="0"/>
          <p:nvPr/>
        </p:nvPicPr>
        <p:blipFill>
          <a:blip r:embed="rId3">
            <a:alphaModFix/>
          </a:blip>
          <a:stretch>
            <a:fillRect/>
          </a:stretch>
        </p:blipFill>
        <p:spPr>
          <a:xfrm>
            <a:off x="0" y="1017725"/>
            <a:ext cx="4383974" cy="3481799"/>
          </a:xfrm>
          <a:prstGeom prst="rect">
            <a:avLst/>
          </a:prstGeom>
          <a:noFill/>
          <a:ln>
            <a:noFill/>
          </a:ln>
        </p:spPr>
      </p:pic>
      <p:pic>
        <p:nvPicPr>
          <p:cNvPr id="2193" name="Google Shape;2193;p213"/>
          <p:cNvPicPr preferRelativeResize="0"/>
          <p:nvPr/>
        </p:nvPicPr>
        <p:blipFill>
          <a:blip r:embed="rId4">
            <a:alphaModFix/>
          </a:blip>
          <a:stretch>
            <a:fillRect/>
          </a:stretch>
        </p:blipFill>
        <p:spPr>
          <a:xfrm>
            <a:off x="4383975" y="1017725"/>
            <a:ext cx="4614525" cy="2248635"/>
          </a:xfrm>
          <a:prstGeom prst="rect">
            <a:avLst/>
          </a:prstGeom>
          <a:noFill/>
          <a:ln>
            <a:noFill/>
          </a:ln>
        </p:spPr>
      </p:pic>
      <p:sp>
        <p:nvSpPr>
          <p:cNvPr id="2194" name="Google Shape;2194;p213"/>
          <p:cNvSpPr txBox="1"/>
          <p:nvPr/>
        </p:nvSpPr>
        <p:spPr>
          <a:xfrm>
            <a:off x="1746025" y="2022475"/>
            <a:ext cx="2051700" cy="47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vb keeps the old value of q-&gt;bufs[buffer]</a:t>
            </a:r>
            <a:endParaRPr>
              <a:solidFill>
                <a:srgbClr val="FF0000"/>
              </a:solidFill>
            </a:endParaRPr>
          </a:p>
        </p:txBody>
      </p:sp>
      <p:sp>
        <p:nvSpPr>
          <p:cNvPr id="2195" name="Google Shape;2195;p213"/>
          <p:cNvSpPr/>
          <p:nvPr/>
        </p:nvSpPr>
        <p:spPr>
          <a:xfrm>
            <a:off x="4481475" y="4070450"/>
            <a:ext cx="2917200" cy="4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Always crash at call_memop as the first use of vb occurs here</a:t>
            </a:r>
            <a:endParaRPr/>
          </a:p>
        </p:txBody>
      </p:sp>
      <p:sp>
        <p:nvSpPr>
          <p:cNvPr id="2196" name="Google Shape;2196;p213"/>
          <p:cNvSpPr txBox="1"/>
          <p:nvPr/>
        </p:nvSpPr>
        <p:spPr>
          <a:xfrm>
            <a:off x="4874325" y="1876825"/>
            <a:ext cx="1506000" cy="28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2197" name="Google Shape;2197;p213"/>
          <p:cNvCxnSpPr/>
          <p:nvPr/>
        </p:nvCxnSpPr>
        <p:spPr>
          <a:xfrm rot="10800000">
            <a:off x="2487975" y="4146650"/>
            <a:ext cx="1993500" cy="1620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Patch #cd443f1e</a:t>
            </a:r>
            <a:endParaRPr>
              <a:solidFill>
                <a:srgbClr val="000000"/>
              </a:solidFill>
            </a:endParaRPr>
          </a:p>
        </p:txBody>
      </p:sp>
      <p:graphicFrame>
        <p:nvGraphicFramePr>
          <p:cNvPr id="61" name="Google Shape;61;p14"/>
          <p:cNvGraphicFramePr/>
          <p:nvPr/>
        </p:nvGraphicFramePr>
        <p:xfrm>
          <a:off x="1672375" y="1935875"/>
          <a:ext cx="4458400" cy="817600"/>
        </p:xfrm>
        <a:graphic>
          <a:graphicData uri="http://schemas.openxmlformats.org/drawingml/2006/table">
            <a:tbl>
              <a:tblPr>
                <a:noFill/>
                <a:tableStyleId>{90451CF9-6E87-49CF-A4E6-B44C3E17D55F}</a:tableStyleId>
              </a:tblPr>
              <a:tblGrid>
                <a:gridCol w="4458400">
                  <a:extLst>
                    <a:ext uri="{9D8B030D-6E8A-4147-A177-3AD203B41FA5}">
                      <a16:colId xmlns:a16="http://schemas.microsoft.com/office/drawing/2014/main" val="20000"/>
                    </a:ext>
                  </a:extLst>
                </a:gridCol>
              </a:tblGrid>
              <a:tr h="40880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general protection fault in strlen</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0880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KASAN: stack-out-of-bounds Read in __nla_put</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2"/>
          <p:cNvPicPr preferRelativeResize="0"/>
          <p:nvPr/>
        </p:nvPicPr>
        <p:blipFill>
          <a:blip r:embed="rId3">
            <a:alphaModFix/>
          </a:blip>
          <a:stretch>
            <a:fillRect/>
          </a:stretch>
        </p:blipFill>
        <p:spPr>
          <a:xfrm>
            <a:off x="152400" y="2724150"/>
            <a:ext cx="7480176" cy="1885950"/>
          </a:xfrm>
          <a:prstGeom prst="rect">
            <a:avLst/>
          </a:prstGeom>
          <a:noFill/>
          <a:ln>
            <a:noFill/>
          </a:ln>
        </p:spPr>
      </p:pic>
      <p:pic>
        <p:nvPicPr>
          <p:cNvPr id="207" name="Google Shape;207;p32"/>
          <p:cNvPicPr preferRelativeResize="0"/>
          <p:nvPr/>
        </p:nvPicPr>
        <p:blipFill>
          <a:blip r:embed="rId4">
            <a:alphaModFix/>
          </a:blip>
          <a:stretch>
            <a:fillRect/>
          </a:stretch>
        </p:blipFill>
        <p:spPr>
          <a:xfrm>
            <a:off x="152400" y="762000"/>
            <a:ext cx="5282876" cy="1654425"/>
          </a:xfrm>
          <a:prstGeom prst="rect">
            <a:avLst/>
          </a:prstGeom>
          <a:noFill/>
          <a:ln>
            <a:noFill/>
          </a:ln>
        </p:spPr>
      </p:pic>
      <p:pic>
        <p:nvPicPr>
          <p:cNvPr id="208" name="Google Shape;208;p32"/>
          <p:cNvPicPr preferRelativeResize="0"/>
          <p:nvPr/>
        </p:nvPicPr>
        <p:blipFill>
          <a:blip r:embed="rId5">
            <a:alphaModFix/>
          </a:blip>
          <a:stretch>
            <a:fillRect/>
          </a:stretch>
        </p:blipFill>
        <p:spPr>
          <a:xfrm>
            <a:off x="4572000" y="826026"/>
            <a:ext cx="4572000" cy="1526370"/>
          </a:xfrm>
          <a:prstGeom prst="rect">
            <a:avLst/>
          </a:prstGeom>
          <a:noFill/>
          <a:ln>
            <a:noFill/>
          </a:ln>
        </p:spPr>
      </p:pic>
      <p:sp>
        <p:nvSpPr>
          <p:cNvPr id="209" name="Google Shape;209;p32"/>
          <p:cNvSpPr/>
          <p:nvPr/>
        </p:nvSpPr>
        <p:spPr>
          <a:xfrm rot="1316381">
            <a:off x="5173740" y="1588973"/>
            <a:ext cx="184675" cy="1367203"/>
          </a:xfrm>
          <a:prstGeom prst="down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txBox="1">
            <a:spLocks noGrp="1"/>
          </p:cNvSpPr>
          <p:nvPr>
            <p:ph type="title"/>
          </p:nvPr>
        </p:nvSpPr>
        <p:spPr>
          <a:xfrm>
            <a:off x="1593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2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#1aed58e6</a:t>
            </a:r>
            <a:endParaRPr/>
          </a:p>
        </p:txBody>
      </p:sp>
      <p:graphicFrame>
        <p:nvGraphicFramePr>
          <p:cNvPr id="2203" name="Google Shape;2203;p214"/>
          <p:cNvGraphicFramePr/>
          <p:nvPr/>
        </p:nvGraphicFramePr>
        <p:xfrm>
          <a:off x="2543175" y="2487325"/>
          <a:ext cx="3000000" cy="3000000"/>
        </p:xfrm>
        <a:graphic>
          <a:graphicData uri="http://schemas.openxmlformats.org/drawingml/2006/table">
            <a:tbl>
              <a:tblPr>
                <a:noFill/>
                <a:tableStyleId>{90451CF9-6E87-49CF-A4E6-B44C3E17D55F}</a:tableStyleId>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delayed_uprobe_remove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delayed_uprobe_remove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2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2209" name="Google Shape;2209;p215"/>
          <p:cNvSpPr txBox="1">
            <a:spLocks noGrp="1"/>
          </p:cNvSpPr>
          <p:nvPr>
            <p:ph type="body" idx="1"/>
          </p:nvPr>
        </p:nvSpPr>
        <p:spPr>
          <a:xfrm>
            <a:off x="675450" y="1588975"/>
            <a:ext cx="3376800" cy="2456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exit_mm </a:t>
            </a:r>
            <a:endParaRPr/>
          </a:p>
          <a:p>
            <a:pPr marL="0" lvl="0" indent="0" algn="l" rtl="0">
              <a:lnSpc>
                <a:spcPct val="100000"/>
              </a:lnSpc>
              <a:spcBef>
                <a:spcPts val="1600"/>
              </a:spcBef>
              <a:spcAft>
                <a:spcPts val="0"/>
              </a:spcAft>
              <a:buClr>
                <a:schemeClr val="dk1"/>
              </a:buClr>
              <a:buSzPts val="1100"/>
              <a:buFont typeface="Arial"/>
              <a:buNone/>
            </a:pPr>
            <a:r>
              <a:rPr lang="en"/>
              <a:t>__mmput  </a:t>
            </a:r>
            <a:endParaRPr/>
          </a:p>
          <a:p>
            <a:pPr marL="0" lvl="0" indent="0" algn="l" rtl="0">
              <a:lnSpc>
                <a:spcPct val="100000"/>
              </a:lnSpc>
              <a:spcBef>
                <a:spcPts val="1600"/>
              </a:spcBef>
              <a:spcAft>
                <a:spcPts val="0"/>
              </a:spcAft>
              <a:buNone/>
            </a:pPr>
            <a:r>
              <a:rPr lang="en"/>
              <a:t> uprobe_clear_state</a:t>
            </a:r>
            <a:endParaRPr/>
          </a:p>
          <a:p>
            <a:pPr marL="0" lvl="0" indent="0" algn="l" rtl="0">
              <a:lnSpc>
                <a:spcPct val="100000"/>
              </a:lnSpc>
              <a:spcBef>
                <a:spcPts val="1600"/>
              </a:spcBef>
              <a:spcAft>
                <a:spcPts val="0"/>
              </a:spcAft>
              <a:buNone/>
            </a:pPr>
            <a:r>
              <a:rPr lang="en">
                <a:solidFill>
                  <a:srgbClr val="FF0000"/>
                </a:solidFill>
              </a:rPr>
              <a:t> delayed_uprobe_remove</a:t>
            </a:r>
            <a:endParaRPr>
              <a:solidFill>
                <a:srgbClr val="FF0000"/>
              </a:solidFill>
            </a:endParaRPr>
          </a:p>
          <a:p>
            <a:pPr marL="0" lvl="0" indent="0" algn="l" rtl="0">
              <a:lnSpc>
                <a:spcPct val="100000"/>
              </a:lnSpc>
              <a:spcBef>
                <a:spcPts val="1600"/>
              </a:spcBef>
              <a:spcAft>
                <a:spcPts val="1600"/>
              </a:spcAft>
              <a:buNone/>
            </a:pPr>
            <a:r>
              <a:rPr lang="en"/>
              <a:t> </a:t>
            </a:r>
            <a:r>
              <a:rPr lang="en">
                <a:solidFill>
                  <a:srgbClr val="FF0000"/>
                </a:solidFill>
              </a:rPr>
              <a:t>delayed_uprobe_delete</a:t>
            </a:r>
            <a:endParaRPr>
              <a:solidFill>
                <a:srgbClr val="FF0000"/>
              </a:solidFill>
            </a:endParaRPr>
          </a:p>
        </p:txBody>
      </p:sp>
      <p:sp>
        <p:nvSpPr>
          <p:cNvPr id="2210" name="Google Shape;2210;p215"/>
          <p:cNvSpPr txBox="1">
            <a:spLocks noGrp="1"/>
          </p:cNvSpPr>
          <p:nvPr>
            <p:ph type="body" idx="1"/>
          </p:nvPr>
        </p:nvSpPr>
        <p:spPr>
          <a:xfrm>
            <a:off x="4917075" y="1588975"/>
            <a:ext cx="2983800" cy="2456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1600"/>
              </a:spcBef>
              <a:spcAft>
                <a:spcPts val="0"/>
              </a:spcAft>
              <a:buNone/>
            </a:pPr>
            <a:r>
              <a:rPr lang="en"/>
              <a:t>uprobe_unregister</a:t>
            </a:r>
            <a:endParaRPr/>
          </a:p>
          <a:p>
            <a:pPr marL="0" lvl="0" indent="0" algn="l" rtl="0">
              <a:lnSpc>
                <a:spcPct val="100000"/>
              </a:lnSpc>
              <a:spcBef>
                <a:spcPts val="1600"/>
              </a:spcBef>
              <a:spcAft>
                <a:spcPts val="0"/>
              </a:spcAft>
              <a:buNone/>
            </a:pPr>
            <a:r>
              <a:rPr lang="en"/>
              <a:t>put_uprobe</a:t>
            </a:r>
            <a:endParaRPr/>
          </a:p>
          <a:p>
            <a:pPr marL="0" lvl="0" indent="0" algn="l" rtl="0">
              <a:lnSpc>
                <a:spcPct val="100000"/>
              </a:lnSpc>
              <a:spcBef>
                <a:spcPts val="1600"/>
              </a:spcBef>
              <a:spcAft>
                <a:spcPts val="0"/>
              </a:spcAft>
              <a:buNone/>
            </a:pPr>
            <a:r>
              <a:rPr lang="en">
                <a:solidFill>
                  <a:srgbClr val="FF0000"/>
                </a:solidFill>
              </a:rPr>
              <a:t>delayed_uprobe_remove</a:t>
            </a:r>
            <a:endParaRPr>
              <a:solidFill>
                <a:srgbClr val="FF0000"/>
              </a:solidFill>
            </a:endParaRPr>
          </a:p>
          <a:p>
            <a:pPr marL="0" lvl="0" indent="0" algn="l" rtl="0">
              <a:lnSpc>
                <a:spcPct val="100000"/>
              </a:lnSpc>
              <a:spcBef>
                <a:spcPts val="1600"/>
              </a:spcBef>
              <a:spcAft>
                <a:spcPts val="1600"/>
              </a:spcAft>
              <a:buNone/>
            </a:pPr>
            <a:r>
              <a:rPr lang="en">
                <a:solidFill>
                  <a:srgbClr val="FF0000"/>
                </a:solidFill>
              </a:rPr>
              <a:t>delayed_uprobe_delete</a:t>
            </a:r>
            <a:endParaRPr>
              <a:solidFill>
                <a:srgbClr val="FF0000"/>
              </a:solidFill>
            </a:endParaRPr>
          </a:p>
        </p:txBody>
      </p:sp>
      <p:sp>
        <p:nvSpPr>
          <p:cNvPr id="2211" name="Google Shape;2211;p215"/>
          <p:cNvSpPr txBox="1"/>
          <p:nvPr/>
        </p:nvSpPr>
        <p:spPr>
          <a:xfrm>
            <a:off x="1865550" y="1152475"/>
            <a:ext cx="9966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Thread 1</a:t>
            </a:r>
            <a:endParaRPr/>
          </a:p>
        </p:txBody>
      </p:sp>
      <p:sp>
        <p:nvSpPr>
          <p:cNvPr id="2212" name="Google Shape;2212;p215"/>
          <p:cNvSpPr txBox="1"/>
          <p:nvPr/>
        </p:nvSpPr>
        <p:spPr>
          <a:xfrm>
            <a:off x="5910675" y="1152475"/>
            <a:ext cx="9966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Thread 2</a:t>
            </a:r>
            <a:endParaRPr/>
          </a:p>
        </p:txBody>
      </p:sp>
      <p:sp>
        <p:nvSpPr>
          <p:cNvPr id="2213" name="Google Shape;2213;p215"/>
          <p:cNvSpPr txBox="1"/>
          <p:nvPr/>
        </p:nvSpPr>
        <p:spPr>
          <a:xfrm>
            <a:off x="2582250" y="4200325"/>
            <a:ext cx="3746700" cy="3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Race between task exit and probe unregister</a:t>
            </a:r>
            <a:endParaRPr>
              <a:solidFill>
                <a:srgbClr val="FF0000"/>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2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KASAN: use-after-free Read in delayed_uprobe_remove</a:t>
            </a:r>
            <a:endParaRPr sz="2600"/>
          </a:p>
        </p:txBody>
      </p:sp>
      <p:pic>
        <p:nvPicPr>
          <p:cNvPr id="2219" name="Google Shape;2219;p216"/>
          <p:cNvPicPr preferRelativeResize="0"/>
          <p:nvPr/>
        </p:nvPicPr>
        <p:blipFill>
          <a:blip r:embed="rId3">
            <a:alphaModFix/>
          </a:blip>
          <a:stretch>
            <a:fillRect/>
          </a:stretch>
        </p:blipFill>
        <p:spPr>
          <a:xfrm>
            <a:off x="0" y="1017725"/>
            <a:ext cx="4197725" cy="2212400"/>
          </a:xfrm>
          <a:prstGeom prst="rect">
            <a:avLst/>
          </a:prstGeom>
          <a:noFill/>
          <a:ln>
            <a:noFill/>
          </a:ln>
        </p:spPr>
      </p:pic>
      <p:sp>
        <p:nvSpPr>
          <p:cNvPr id="2220" name="Google Shape;2220;p216"/>
          <p:cNvSpPr/>
          <p:nvPr/>
        </p:nvSpPr>
        <p:spPr>
          <a:xfrm>
            <a:off x="494700" y="1607775"/>
            <a:ext cx="2364300" cy="437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1" name="Google Shape;2221;p216"/>
          <p:cNvPicPr preferRelativeResize="0"/>
          <p:nvPr/>
        </p:nvPicPr>
        <p:blipFill>
          <a:blip r:embed="rId4">
            <a:alphaModFix/>
          </a:blip>
          <a:stretch>
            <a:fillRect/>
          </a:stretch>
        </p:blipFill>
        <p:spPr>
          <a:xfrm>
            <a:off x="4197725" y="1272065"/>
            <a:ext cx="4946275" cy="1703709"/>
          </a:xfrm>
          <a:prstGeom prst="rect">
            <a:avLst/>
          </a:prstGeom>
          <a:noFill/>
          <a:ln w="9525" cap="flat" cmpd="sng">
            <a:solidFill>
              <a:srgbClr val="FF0000"/>
            </a:solidFill>
            <a:prstDash val="solid"/>
            <a:round/>
            <a:headEnd type="none" w="sm" len="sm"/>
            <a:tailEnd type="none" w="sm" len="sm"/>
          </a:ln>
        </p:spPr>
      </p:pic>
      <p:sp>
        <p:nvSpPr>
          <p:cNvPr id="2222" name="Google Shape;2222;p216"/>
          <p:cNvSpPr/>
          <p:nvPr/>
        </p:nvSpPr>
        <p:spPr>
          <a:xfrm>
            <a:off x="4757550" y="2298925"/>
            <a:ext cx="2626800" cy="346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3" name="Google Shape;2223;p216"/>
          <p:cNvPicPr preferRelativeResize="0"/>
          <p:nvPr/>
        </p:nvPicPr>
        <p:blipFill>
          <a:blip r:embed="rId5">
            <a:alphaModFix/>
          </a:blip>
          <a:stretch>
            <a:fillRect/>
          </a:stretch>
        </p:blipFill>
        <p:spPr>
          <a:xfrm>
            <a:off x="0" y="3439800"/>
            <a:ext cx="4976961" cy="1703700"/>
          </a:xfrm>
          <a:prstGeom prst="rect">
            <a:avLst/>
          </a:prstGeom>
          <a:noFill/>
          <a:ln>
            <a:noFill/>
          </a:ln>
        </p:spPr>
      </p:pic>
      <p:pic>
        <p:nvPicPr>
          <p:cNvPr id="2224" name="Google Shape;2224;p216"/>
          <p:cNvPicPr preferRelativeResize="0"/>
          <p:nvPr/>
        </p:nvPicPr>
        <p:blipFill>
          <a:blip r:embed="rId6">
            <a:alphaModFix/>
          </a:blip>
          <a:stretch>
            <a:fillRect/>
          </a:stretch>
        </p:blipFill>
        <p:spPr>
          <a:xfrm>
            <a:off x="5044950" y="3230125"/>
            <a:ext cx="4099049" cy="901510"/>
          </a:xfrm>
          <a:prstGeom prst="rect">
            <a:avLst/>
          </a:prstGeom>
          <a:noFill/>
          <a:ln>
            <a:noFill/>
          </a:ln>
        </p:spPr>
      </p:pic>
      <p:cxnSp>
        <p:nvCxnSpPr>
          <p:cNvPr id="2225" name="Google Shape;2225;p216"/>
          <p:cNvCxnSpPr/>
          <p:nvPr/>
        </p:nvCxnSpPr>
        <p:spPr>
          <a:xfrm rot="10800000" flipH="1">
            <a:off x="2051575" y="3346500"/>
            <a:ext cx="4066800" cy="1506000"/>
          </a:xfrm>
          <a:prstGeom prst="straightConnector1">
            <a:avLst/>
          </a:prstGeom>
          <a:noFill/>
          <a:ln w="9525" cap="flat" cmpd="sng">
            <a:solidFill>
              <a:srgbClr val="FF0000"/>
            </a:solidFill>
            <a:prstDash val="solid"/>
            <a:round/>
            <a:headEnd type="none" w="med" len="med"/>
            <a:tailEnd type="triangle" w="med" len="med"/>
          </a:ln>
        </p:spPr>
      </p:cxnSp>
      <p:sp>
        <p:nvSpPr>
          <p:cNvPr id="2226" name="Google Shape;2226;p216"/>
          <p:cNvSpPr txBox="1"/>
          <p:nvPr/>
        </p:nvSpPr>
        <p:spPr>
          <a:xfrm>
            <a:off x="5541225" y="4385975"/>
            <a:ext cx="3106500" cy="7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If the uprobe object is accessed in delayed_uprobe_remove after the deallocation, KASAN reports UAF.</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2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delayed_uprobe_remove</a:t>
            </a:r>
            <a:endParaRPr/>
          </a:p>
        </p:txBody>
      </p:sp>
      <p:sp>
        <p:nvSpPr>
          <p:cNvPr id="2232" name="Google Shape;2232;p2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33" name="Google Shape;2233;p217"/>
          <p:cNvPicPr preferRelativeResize="0"/>
          <p:nvPr/>
        </p:nvPicPr>
        <p:blipFill>
          <a:blip r:embed="rId3">
            <a:alphaModFix/>
          </a:blip>
          <a:stretch>
            <a:fillRect/>
          </a:stretch>
        </p:blipFill>
        <p:spPr>
          <a:xfrm>
            <a:off x="0" y="1017725"/>
            <a:ext cx="4197725" cy="2212400"/>
          </a:xfrm>
          <a:prstGeom prst="rect">
            <a:avLst/>
          </a:prstGeom>
          <a:noFill/>
          <a:ln>
            <a:noFill/>
          </a:ln>
        </p:spPr>
      </p:pic>
      <p:sp>
        <p:nvSpPr>
          <p:cNvPr id="2234" name="Google Shape;2234;p217"/>
          <p:cNvSpPr/>
          <p:nvPr/>
        </p:nvSpPr>
        <p:spPr>
          <a:xfrm>
            <a:off x="494700" y="1607775"/>
            <a:ext cx="2364300" cy="437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5" name="Google Shape;2235;p217"/>
          <p:cNvPicPr preferRelativeResize="0"/>
          <p:nvPr/>
        </p:nvPicPr>
        <p:blipFill>
          <a:blip r:embed="rId4">
            <a:alphaModFix/>
          </a:blip>
          <a:stretch>
            <a:fillRect/>
          </a:stretch>
        </p:blipFill>
        <p:spPr>
          <a:xfrm>
            <a:off x="4197725" y="1272065"/>
            <a:ext cx="4946275" cy="1703709"/>
          </a:xfrm>
          <a:prstGeom prst="rect">
            <a:avLst/>
          </a:prstGeom>
          <a:noFill/>
          <a:ln w="9525" cap="flat" cmpd="sng">
            <a:solidFill>
              <a:srgbClr val="FF0000"/>
            </a:solidFill>
            <a:prstDash val="solid"/>
            <a:round/>
            <a:headEnd type="none" w="sm" len="sm"/>
            <a:tailEnd type="none" w="sm" len="sm"/>
          </a:ln>
        </p:spPr>
      </p:pic>
      <p:sp>
        <p:nvSpPr>
          <p:cNvPr id="2236" name="Google Shape;2236;p217"/>
          <p:cNvSpPr/>
          <p:nvPr/>
        </p:nvSpPr>
        <p:spPr>
          <a:xfrm>
            <a:off x="4757550" y="2298925"/>
            <a:ext cx="2626800" cy="346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7" name="Google Shape;2237;p217"/>
          <p:cNvPicPr preferRelativeResize="0"/>
          <p:nvPr/>
        </p:nvPicPr>
        <p:blipFill>
          <a:blip r:embed="rId5">
            <a:alphaModFix/>
          </a:blip>
          <a:stretch>
            <a:fillRect/>
          </a:stretch>
        </p:blipFill>
        <p:spPr>
          <a:xfrm>
            <a:off x="0" y="3439800"/>
            <a:ext cx="4976961" cy="1703700"/>
          </a:xfrm>
          <a:prstGeom prst="rect">
            <a:avLst/>
          </a:prstGeom>
          <a:noFill/>
          <a:ln>
            <a:noFill/>
          </a:ln>
        </p:spPr>
      </p:pic>
      <p:pic>
        <p:nvPicPr>
          <p:cNvPr id="2238" name="Google Shape;2238;p217"/>
          <p:cNvPicPr preferRelativeResize="0"/>
          <p:nvPr/>
        </p:nvPicPr>
        <p:blipFill>
          <a:blip r:embed="rId6">
            <a:alphaModFix/>
          </a:blip>
          <a:stretch>
            <a:fillRect/>
          </a:stretch>
        </p:blipFill>
        <p:spPr>
          <a:xfrm>
            <a:off x="5044950" y="3230125"/>
            <a:ext cx="4099049" cy="901510"/>
          </a:xfrm>
          <a:prstGeom prst="rect">
            <a:avLst/>
          </a:prstGeom>
          <a:noFill/>
          <a:ln>
            <a:noFill/>
          </a:ln>
        </p:spPr>
      </p:pic>
      <p:pic>
        <p:nvPicPr>
          <p:cNvPr id="2239" name="Google Shape;2239;p217"/>
          <p:cNvPicPr preferRelativeResize="0"/>
          <p:nvPr/>
        </p:nvPicPr>
        <p:blipFill>
          <a:blip r:embed="rId7">
            <a:alphaModFix/>
          </a:blip>
          <a:stretch>
            <a:fillRect/>
          </a:stretch>
        </p:blipFill>
        <p:spPr>
          <a:xfrm>
            <a:off x="5044949" y="4202874"/>
            <a:ext cx="4099051" cy="940624"/>
          </a:xfrm>
          <a:prstGeom prst="rect">
            <a:avLst/>
          </a:prstGeom>
          <a:noFill/>
          <a:ln>
            <a:noFill/>
          </a:ln>
        </p:spPr>
      </p:pic>
      <p:sp>
        <p:nvSpPr>
          <p:cNvPr id="2240" name="Google Shape;2240;p217"/>
          <p:cNvSpPr/>
          <p:nvPr/>
        </p:nvSpPr>
        <p:spPr>
          <a:xfrm>
            <a:off x="6227550" y="4605150"/>
            <a:ext cx="1156800" cy="407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1" name="Google Shape;2241;p217"/>
          <p:cNvCxnSpPr/>
          <p:nvPr/>
        </p:nvCxnSpPr>
        <p:spPr>
          <a:xfrm rot="10800000" flipH="1">
            <a:off x="2051575" y="3346500"/>
            <a:ext cx="4066800" cy="1506000"/>
          </a:xfrm>
          <a:prstGeom prst="straightConnector1">
            <a:avLst/>
          </a:prstGeom>
          <a:noFill/>
          <a:ln w="9525" cap="flat" cmpd="sng">
            <a:solidFill>
              <a:srgbClr val="FF0000"/>
            </a:solidFill>
            <a:prstDash val="solid"/>
            <a:round/>
            <a:headEnd type="none" w="med" len="med"/>
            <a:tailEnd type="triangle" w="med" len="med"/>
          </a:ln>
        </p:spPr>
      </p:cxnSp>
      <p:cxnSp>
        <p:nvCxnSpPr>
          <p:cNvPr id="2242" name="Google Shape;2242;p217"/>
          <p:cNvCxnSpPr/>
          <p:nvPr/>
        </p:nvCxnSpPr>
        <p:spPr>
          <a:xfrm>
            <a:off x="6649450" y="3870350"/>
            <a:ext cx="196500" cy="3273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2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#940ba149</a:t>
            </a:r>
            <a:endParaRPr/>
          </a:p>
        </p:txBody>
      </p:sp>
      <p:graphicFrame>
        <p:nvGraphicFramePr>
          <p:cNvPr id="2248" name="Google Shape;2248;p218"/>
          <p:cNvGraphicFramePr/>
          <p:nvPr/>
        </p:nvGraphicFramePr>
        <p:xfrm>
          <a:off x="2543175" y="2198400"/>
          <a:ext cx="3000000" cy="3000000"/>
        </p:xfrm>
        <a:graphic>
          <a:graphicData uri="http://schemas.openxmlformats.org/drawingml/2006/table">
            <a:tbl>
              <a:tblPr>
                <a:noFill/>
                <a:tableStyleId>{90451CF9-6E87-49CF-A4E6-B44C3E17D55F}</a:tableStyleId>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setup_udp_tunnel_sock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Write in setup_udp_tunnel_sock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2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2254" name="Google Shape;2254;p219"/>
          <p:cNvPicPr preferRelativeResize="0"/>
          <p:nvPr/>
        </p:nvPicPr>
        <p:blipFill>
          <a:blip r:embed="rId3">
            <a:alphaModFix/>
          </a:blip>
          <a:stretch>
            <a:fillRect/>
          </a:stretch>
        </p:blipFill>
        <p:spPr>
          <a:xfrm>
            <a:off x="450675" y="1766700"/>
            <a:ext cx="6010275" cy="1533525"/>
          </a:xfrm>
          <a:prstGeom prst="rect">
            <a:avLst/>
          </a:prstGeom>
          <a:noFill/>
          <a:ln w="9525" cap="flat" cmpd="sng">
            <a:solidFill>
              <a:srgbClr val="FF0000"/>
            </a:solidFill>
            <a:prstDash val="solid"/>
            <a:round/>
            <a:headEnd type="none" w="sm" len="sm"/>
            <a:tailEnd type="none" w="sm" len="sm"/>
          </a:ln>
        </p:spPr>
      </p:pic>
      <p:sp>
        <p:nvSpPr>
          <p:cNvPr id="2255" name="Google Shape;2255;p219"/>
          <p:cNvSpPr txBox="1"/>
          <p:nvPr/>
        </p:nvSpPr>
        <p:spPr>
          <a:xfrm>
            <a:off x="450675" y="1054900"/>
            <a:ext cx="57840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 malicious user could use RAW sockets and fool GTP using them as standard SOCK_DGRAM UDP sockets.</a:t>
            </a:r>
            <a:endParaRPr/>
          </a:p>
        </p:txBody>
      </p:sp>
      <p:pic>
        <p:nvPicPr>
          <p:cNvPr id="2256" name="Google Shape;2256;p219"/>
          <p:cNvPicPr preferRelativeResize="0"/>
          <p:nvPr/>
        </p:nvPicPr>
        <p:blipFill>
          <a:blip r:embed="rId4">
            <a:alphaModFix/>
          </a:blip>
          <a:stretch>
            <a:fillRect/>
          </a:stretch>
        </p:blipFill>
        <p:spPr>
          <a:xfrm>
            <a:off x="5703300" y="3423525"/>
            <a:ext cx="2200275" cy="1504950"/>
          </a:xfrm>
          <a:prstGeom prst="rect">
            <a:avLst/>
          </a:prstGeom>
          <a:noFill/>
          <a:ln>
            <a:noFill/>
          </a:ln>
        </p:spPr>
      </p:pic>
      <p:pic>
        <p:nvPicPr>
          <p:cNvPr id="2257" name="Google Shape;2257;p219"/>
          <p:cNvPicPr preferRelativeResize="0"/>
          <p:nvPr/>
        </p:nvPicPr>
        <p:blipFill>
          <a:blip r:embed="rId5">
            <a:alphaModFix/>
          </a:blip>
          <a:stretch>
            <a:fillRect/>
          </a:stretch>
        </p:blipFill>
        <p:spPr>
          <a:xfrm>
            <a:off x="450675" y="3816375"/>
            <a:ext cx="5038725" cy="571500"/>
          </a:xfrm>
          <a:prstGeom prst="rect">
            <a:avLst/>
          </a:prstGeom>
          <a:noFill/>
          <a:ln>
            <a:noFill/>
          </a:ln>
        </p:spPr>
      </p:pic>
      <p:cxnSp>
        <p:nvCxnSpPr>
          <p:cNvPr id="2258" name="Google Shape;2258;p219"/>
          <p:cNvCxnSpPr/>
          <p:nvPr/>
        </p:nvCxnSpPr>
        <p:spPr>
          <a:xfrm>
            <a:off x="2735450" y="3899450"/>
            <a:ext cx="3521100" cy="131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2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KMSAN: uninit-value in setup_udp_tunnel_sock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2264" name="Google Shape;2264;p220"/>
          <p:cNvPicPr preferRelativeResize="0"/>
          <p:nvPr/>
        </p:nvPicPr>
        <p:blipFill>
          <a:blip r:embed="rId3">
            <a:alphaModFix/>
          </a:blip>
          <a:stretch>
            <a:fillRect/>
          </a:stretch>
        </p:blipFill>
        <p:spPr>
          <a:xfrm>
            <a:off x="311700" y="1152475"/>
            <a:ext cx="5063950" cy="3168950"/>
          </a:xfrm>
          <a:prstGeom prst="rect">
            <a:avLst/>
          </a:prstGeom>
          <a:noFill/>
          <a:ln>
            <a:noFill/>
          </a:ln>
        </p:spPr>
      </p:pic>
      <p:pic>
        <p:nvPicPr>
          <p:cNvPr id="2265" name="Google Shape;2265;p220"/>
          <p:cNvPicPr preferRelativeResize="0"/>
          <p:nvPr/>
        </p:nvPicPr>
        <p:blipFill>
          <a:blip r:embed="rId4">
            <a:alphaModFix/>
          </a:blip>
          <a:stretch>
            <a:fillRect/>
          </a:stretch>
        </p:blipFill>
        <p:spPr>
          <a:xfrm>
            <a:off x="2926650" y="4052225"/>
            <a:ext cx="5534625" cy="982150"/>
          </a:xfrm>
          <a:prstGeom prst="rect">
            <a:avLst/>
          </a:prstGeom>
          <a:noFill/>
          <a:ln w="9525" cap="flat" cmpd="sng">
            <a:solidFill>
              <a:srgbClr val="FF0000"/>
            </a:solidFill>
            <a:prstDash val="solid"/>
            <a:round/>
            <a:headEnd type="none" w="sm" len="sm"/>
            <a:tailEnd type="none" w="sm" len="sm"/>
          </a:ln>
        </p:spPr>
      </p:pic>
      <p:pic>
        <p:nvPicPr>
          <p:cNvPr id="2266" name="Google Shape;2266;p220"/>
          <p:cNvPicPr preferRelativeResize="0"/>
          <p:nvPr/>
        </p:nvPicPr>
        <p:blipFill>
          <a:blip r:embed="rId5">
            <a:alphaModFix/>
          </a:blip>
          <a:stretch>
            <a:fillRect/>
          </a:stretch>
        </p:blipFill>
        <p:spPr>
          <a:xfrm>
            <a:off x="4745800" y="2484200"/>
            <a:ext cx="4398199" cy="1531650"/>
          </a:xfrm>
          <a:prstGeom prst="rect">
            <a:avLst/>
          </a:prstGeom>
          <a:noFill/>
          <a:ln w="9525" cap="flat" cmpd="sng">
            <a:solidFill>
              <a:srgbClr val="FF0000"/>
            </a:solidFill>
            <a:prstDash val="solid"/>
            <a:round/>
            <a:headEnd type="none" w="sm" len="sm"/>
            <a:tailEnd type="none" w="sm" len="sm"/>
          </a:ln>
        </p:spPr>
      </p:pic>
      <p:sp>
        <p:nvSpPr>
          <p:cNvPr id="2267" name="Google Shape;2267;p220"/>
          <p:cNvSpPr/>
          <p:nvPr/>
        </p:nvSpPr>
        <p:spPr>
          <a:xfrm>
            <a:off x="5107125" y="3652100"/>
            <a:ext cx="1411500" cy="363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20"/>
          <p:cNvSpPr txBox="1"/>
          <p:nvPr/>
        </p:nvSpPr>
        <p:spPr>
          <a:xfrm>
            <a:off x="5238075" y="4626975"/>
            <a:ext cx="2218800" cy="2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Uninitialized variable here</a:t>
            </a:r>
            <a:endParaRPr>
              <a:solidFill>
                <a:srgbClr val="FF0000"/>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2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KASAN: slab-out-of-bounds Write in setup_udp_tunnel_sock</a:t>
            </a:r>
            <a:endParaRPr sz="2400"/>
          </a:p>
        </p:txBody>
      </p:sp>
      <p:pic>
        <p:nvPicPr>
          <p:cNvPr id="2274" name="Google Shape;2274;p221"/>
          <p:cNvPicPr preferRelativeResize="0"/>
          <p:nvPr/>
        </p:nvPicPr>
        <p:blipFill>
          <a:blip r:embed="rId3">
            <a:alphaModFix/>
          </a:blip>
          <a:stretch>
            <a:fillRect/>
          </a:stretch>
        </p:blipFill>
        <p:spPr>
          <a:xfrm>
            <a:off x="1606901" y="1211050"/>
            <a:ext cx="5319100" cy="3328625"/>
          </a:xfrm>
          <a:prstGeom prst="rect">
            <a:avLst/>
          </a:prstGeom>
          <a:noFill/>
          <a:ln>
            <a:noFill/>
          </a:ln>
        </p:spPr>
      </p:pic>
      <p:sp>
        <p:nvSpPr>
          <p:cNvPr id="2275" name="Google Shape;2275;p221"/>
          <p:cNvSpPr/>
          <p:nvPr/>
        </p:nvSpPr>
        <p:spPr>
          <a:xfrm>
            <a:off x="2029988" y="3063200"/>
            <a:ext cx="1411500" cy="363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21"/>
          <p:cNvSpPr txBox="1"/>
          <p:nvPr/>
        </p:nvSpPr>
        <p:spPr>
          <a:xfrm>
            <a:off x="5164963" y="3103100"/>
            <a:ext cx="1724100" cy="28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OOB happens here</a:t>
            </a:r>
            <a:endParaRPr>
              <a:solidFill>
                <a:srgbClr val="FF0000"/>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2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2282" name="Google Shape;2282;p2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Memory Sanitizer is enabled in the first case</a:t>
            </a:r>
            <a:endParaRPr/>
          </a:p>
          <a:p>
            <a:pPr marL="0" lvl="0" indent="0" algn="l" rtl="0">
              <a:spcBef>
                <a:spcPts val="1600"/>
              </a:spcBef>
              <a:spcAft>
                <a:spcPts val="1600"/>
              </a:spcAft>
              <a:buNone/>
            </a:pPr>
            <a:r>
              <a:rPr lang="en"/>
              <a:t>Address Sanitizer is enabled in the second case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2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#e88958e6</a:t>
            </a:r>
            <a:endParaRPr/>
          </a:p>
        </p:txBody>
      </p:sp>
      <p:graphicFrame>
        <p:nvGraphicFramePr>
          <p:cNvPr id="2288" name="Google Shape;2288;p223"/>
          <p:cNvGraphicFramePr/>
          <p:nvPr/>
        </p:nvGraphicFramePr>
        <p:xfrm>
          <a:off x="2232163" y="2011725"/>
          <a:ext cx="3000000" cy="3000000"/>
        </p:xfrm>
        <a:graphic>
          <a:graphicData uri="http://schemas.openxmlformats.org/drawingml/2006/table">
            <a:tbl>
              <a:tblPr>
                <a:noFill/>
                <a:tableStyleId>{90451CF9-6E87-49CF-A4E6-B44C3E17D55F}</a:tableStyleId>
              </a:tblPr>
              <a:tblGrid>
                <a:gridCol w="46796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unable to handle kernel NULL pointer dereference in do_select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5242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BUG: unable to handle kernel NULL pointer dereference in ep_item_poll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BUG: unable to handle kernel NULL pointer dereference in do_sys_poll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216" name="Google Shape;216;p33"/>
          <p:cNvSpPr txBox="1">
            <a:spLocks noGrp="1"/>
          </p:cNvSpPr>
          <p:nvPr>
            <p:ph type="body" idx="1"/>
          </p:nvPr>
        </p:nvSpPr>
        <p:spPr>
          <a:xfrm>
            <a:off x="311700" y="2473525"/>
            <a:ext cx="5573700" cy="2262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sendmmsg(r0,...) does not invoke “sk_dst_check” function to refresh sk-&gt;sk_dst_cache.</a:t>
            </a:r>
            <a:endParaRPr/>
          </a:p>
          <a:p>
            <a:pPr marL="0" lvl="0" indent="0" algn="l" rtl="0">
              <a:lnSpc>
                <a:spcPct val="100000"/>
              </a:lnSpc>
              <a:spcBef>
                <a:spcPts val="1600"/>
              </a:spcBef>
              <a:spcAft>
                <a:spcPts val="0"/>
              </a:spcAft>
              <a:buNone/>
            </a:pPr>
            <a:r>
              <a:rPr lang="en"/>
              <a:t>sendmmsg(r1,...) does invoke “__sk_dst_check” function to refresh sk-&gt;sk_dst_cache.</a:t>
            </a:r>
            <a:endParaRPr/>
          </a:p>
          <a:p>
            <a:pPr marL="0" lvl="0" indent="0" algn="l" rtl="0">
              <a:lnSpc>
                <a:spcPct val="100000"/>
              </a:lnSpc>
              <a:spcBef>
                <a:spcPts val="1600"/>
              </a:spcBef>
              <a:spcAft>
                <a:spcPts val="1600"/>
              </a:spcAft>
              <a:buClr>
                <a:schemeClr val="dk1"/>
              </a:buClr>
              <a:buSzPts val="1100"/>
              <a:buFont typeface="Arial"/>
              <a:buNone/>
            </a:pPr>
            <a:r>
              <a:rPr lang="en"/>
              <a:t>So even if you switch two sendmmsg syscalls, there is no any other crash behavior</a:t>
            </a:r>
            <a:endParaRPr/>
          </a:p>
        </p:txBody>
      </p:sp>
      <p:pic>
        <p:nvPicPr>
          <p:cNvPr id="217" name="Google Shape;217;p33"/>
          <p:cNvPicPr preferRelativeResize="0"/>
          <p:nvPr/>
        </p:nvPicPr>
        <p:blipFill>
          <a:blip r:embed="rId3">
            <a:alphaModFix/>
          </a:blip>
          <a:stretch>
            <a:fillRect/>
          </a:stretch>
        </p:blipFill>
        <p:spPr>
          <a:xfrm>
            <a:off x="311700" y="1152463"/>
            <a:ext cx="6877050" cy="1114425"/>
          </a:xfrm>
          <a:prstGeom prst="rect">
            <a:avLst/>
          </a:prstGeom>
          <a:noFill/>
          <a:ln w="9525" cap="flat" cmpd="sng">
            <a:solidFill>
              <a:srgbClr val="000000"/>
            </a:solidFill>
            <a:prstDash val="solid"/>
            <a:round/>
            <a:headEnd type="none" w="sm" len="sm"/>
            <a:tailEnd type="none" w="sm" len="sm"/>
          </a:ln>
        </p:spPr>
      </p:pic>
      <p:sp>
        <p:nvSpPr>
          <p:cNvPr id="218" name="Google Shape;218;p33"/>
          <p:cNvSpPr/>
          <p:nvPr/>
        </p:nvSpPr>
        <p:spPr>
          <a:xfrm>
            <a:off x="6322075" y="2401650"/>
            <a:ext cx="1549500" cy="42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Allocation in </a:t>
            </a:r>
            <a:r>
              <a:rPr lang="en" b="1" i="1"/>
              <a:t>connect$inet6</a:t>
            </a:r>
            <a:endParaRPr b="1" i="1"/>
          </a:p>
        </p:txBody>
      </p:sp>
      <p:sp>
        <p:nvSpPr>
          <p:cNvPr id="219" name="Google Shape;219;p33"/>
          <p:cNvSpPr/>
          <p:nvPr/>
        </p:nvSpPr>
        <p:spPr>
          <a:xfrm>
            <a:off x="6322075" y="3317075"/>
            <a:ext cx="1549500" cy="42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Free in </a:t>
            </a:r>
            <a:r>
              <a:rPr lang="en" b="1" i="1"/>
              <a:t>sendmmsg</a:t>
            </a:r>
            <a:r>
              <a:rPr lang="en"/>
              <a:t>(l2tp)</a:t>
            </a:r>
            <a:endParaRPr/>
          </a:p>
        </p:txBody>
      </p:sp>
      <p:sp>
        <p:nvSpPr>
          <p:cNvPr id="220" name="Google Shape;220;p33"/>
          <p:cNvSpPr/>
          <p:nvPr/>
        </p:nvSpPr>
        <p:spPr>
          <a:xfrm>
            <a:off x="6322075" y="4139500"/>
            <a:ext cx="1549500" cy="42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Allocation in </a:t>
            </a:r>
            <a:r>
              <a:rPr lang="en" b="1" i="1"/>
              <a:t>sendmmsg</a:t>
            </a:r>
            <a:r>
              <a:rPr lang="en"/>
              <a:t>(udp)</a:t>
            </a:r>
            <a:endParaRPr/>
          </a:p>
        </p:txBody>
      </p:sp>
      <p:cxnSp>
        <p:nvCxnSpPr>
          <p:cNvPr id="221" name="Google Shape;221;p33"/>
          <p:cNvCxnSpPr>
            <a:stCxn id="218" idx="2"/>
            <a:endCxn id="219" idx="0"/>
          </p:cNvCxnSpPr>
          <p:nvPr/>
        </p:nvCxnSpPr>
        <p:spPr>
          <a:xfrm>
            <a:off x="7096825" y="2830950"/>
            <a:ext cx="0" cy="486000"/>
          </a:xfrm>
          <a:prstGeom prst="straightConnector1">
            <a:avLst/>
          </a:prstGeom>
          <a:noFill/>
          <a:ln w="19050" cap="flat" cmpd="sng">
            <a:solidFill>
              <a:schemeClr val="dk2"/>
            </a:solidFill>
            <a:prstDash val="solid"/>
            <a:round/>
            <a:headEnd type="none" w="med" len="med"/>
            <a:tailEnd type="stealth" w="med" len="med"/>
          </a:ln>
        </p:spPr>
      </p:cxnSp>
      <p:cxnSp>
        <p:nvCxnSpPr>
          <p:cNvPr id="222" name="Google Shape;222;p33"/>
          <p:cNvCxnSpPr>
            <a:stCxn id="219" idx="2"/>
            <a:endCxn id="220" idx="0"/>
          </p:cNvCxnSpPr>
          <p:nvPr/>
        </p:nvCxnSpPr>
        <p:spPr>
          <a:xfrm>
            <a:off x="7096825" y="3746375"/>
            <a:ext cx="0" cy="393000"/>
          </a:xfrm>
          <a:prstGeom prst="straightConnector1">
            <a:avLst/>
          </a:prstGeom>
          <a:noFill/>
          <a:ln w="19050" cap="flat" cmpd="sng">
            <a:solidFill>
              <a:schemeClr val="dk2"/>
            </a:solidFill>
            <a:prstDash val="solid"/>
            <a:round/>
            <a:headEnd type="none" w="med" len="med"/>
            <a:tailEnd type="stealth" w="med" len="med"/>
          </a:ln>
        </p:spPr>
      </p:cxn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2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2294" name="Google Shape;2294;p224"/>
          <p:cNvSpPr txBox="1">
            <a:spLocks noGrp="1"/>
          </p:cNvSpPr>
          <p:nvPr>
            <p:ph type="body" idx="1"/>
          </p:nvPr>
        </p:nvSpPr>
        <p:spPr>
          <a:xfrm>
            <a:off x="311700" y="1152475"/>
            <a:ext cx="8520600" cy="89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a:t>The big aio poll revert </a:t>
            </a:r>
            <a:r>
              <a:rPr lang="en">
                <a:solidFill>
                  <a:srgbClr val="FF0000"/>
                </a:solidFill>
              </a:rPr>
              <a:t>broke</a:t>
            </a:r>
            <a:r>
              <a:rPr lang="en"/>
              <a:t> </a:t>
            </a:r>
            <a:r>
              <a:rPr lang="en">
                <a:solidFill>
                  <a:srgbClr val="FF0000"/>
                </a:solidFill>
              </a:rPr>
              <a:t>various network protocols that don't implement -&gt;poll</a:t>
            </a:r>
            <a:r>
              <a:rPr lang="en"/>
              <a:t> as a patch in the aio poll serie removed sock_no_poll and made the common code handle this case.</a:t>
            </a:r>
            <a:endParaRPr/>
          </a:p>
        </p:txBody>
      </p:sp>
      <p:pic>
        <p:nvPicPr>
          <p:cNvPr id="2295" name="Google Shape;2295;p224"/>
          <p:cNvPicPr preferRelativeResize="0"/>
          <p:nvPr/>
        </p:nvPicPr>
        <p:blipFill>
          <a:blip r:embed="rId3">
            <a:alphaModFix/>
          </a:blip>
          <a:stretch>
            <a:fillRect/>
          </a:stretch>
        </p:blipFill>
        <p:spPr>
          <a:xfrm>
            <a:off x="1000125" y="2829625"/>
            <a:ext cx="7143750" cy="132397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p2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System Call Invocation</a:t>
            </a:r>
            <a:endParaRPr/>
          </a:p>
        </p:txBody>
      </p:sp>
      <p:pic>
        <p:nvPicPr>
          <p:cNvPr id="2301" name="Google Shape;2301;p225"/>
          <p:cNvPicPr preferRelativeResize="0"/>
          <p:nvPr/>
        </p:nvPicPr>
        <p:blipFill>
          <a:blip r:embed="rId3">
            <a:alphaModFix/>
          </a:blip>
          <a:stretch>
            <a:fillRect/>
          </a:stretch>
        </p:blipFill>
        <p:spPr>
          <a:xfrm>
            <a:off x="311700" y="3782300"/>
            <a:ext cx="3667125" cy="1190625"/>
          </a:xfrm>
          <a:prstGeom prst="rect">
            <a:avLst/>
          </a:prstGeom>
          <a:noFill/>
          <a:ln w="9525" cap="flat" cmpd="sng">
            <a:solidFill>
              <a:srgbClr val="FF0000"/>
            </a:solidFill>
            <a:prstDash val="solid"/>
            <a:round/>
            <a:headEnd type="none" w="sm" len="sm"/>
            <a:tailEnd type="none" w="sm" len="sm"/>
          </a:ln>
        </p:spPr>
      </p:pic>
      <p:pic>
        <p:nvPicPr>
          <p:cNvPr id="2302" name="Google Shape;2302;p225"/>
          <p:cNvPicPr preferRelativeResize="0"/>
          <p:nvPr/>
        </p:nvPicPr>
        <p:blipFill>
          <a:blip r:embed="rId4">
            <a:alphaModFix/>
          </a:blip>
          <a:stretch>
            <a:fillRect/>
          </a:stretch>
        </p:blipFill>
        <p:spPr>
          <a:xfrm>
            <a:off x="311700" y="1017725"/>
            <a:ext cx="3419475" cy="1162050"/>
          </a:xfrm>
          <a:prstGeom prst="rect">
            <a:avLst/>
          </a:prstGeom>
          <a:noFill/>
          <a:ln w="9525" cap="flat" cmpd="sng">
            <a:solidFill>
              <a:srgbClr val="FF0000"/>
            </a:solidFill>
            <a:prstDash val="solid"/>
            <a:round/>
            <a:headEnd type="none" w="sm" len="sm"/>
            <a:tailEnd type="none" w="sm" len="sm"/>
          </a:ln>
        </p:spPr>
      </p:pic>
      <p:pic>
        <p:nvPicPr>
          <p:cNvPr id="2303" name="Google Shape;2303;p225"/>
          <p:cNvPicPr preferRelativeResize="0"/>
          <p:nvPr/>
        </p:nvPicPr>
        <p:blipFill>
          <a:blip r:embed="rId5">
            <a:alphaModFix/>
          </a:blip>
          <a:stretch>
            <a:fillRect/>
          </a:stretch>
        </p:blipFill>
        <p:spPr>
          <a:xfrm>
            <a:off x="311700" y="2471438"/>
            <a:ext cx="4086225" cy="1019175"/>
          </a:xfrm>
          <a:prstGeom prst="rect">
            <a:avLst/>
          </a:prstGeom>
          <a:noFill/>
          <a:ln w="9525" cap="flat" cmpd="sng">
            <a:solidFill>
              <a:srgbClr val="FF0000"/>
            </a:solidFill>
            <a:prstDash val="solid"/>
            <a:round/>
            <a:headEnd type="none" w="sm" len="sm"/>
            <a:tailEnd type="none" w="sm" len="sm"/>
          </a:ln>
        </p:spPr>
      </p:pic>
      <p:pic>
        <p:nvPicPr>
          <p:cNvPr id="2304" name="Google Shape;2304;p225"/>
          <p:cNvPicPr preferRelativeResize="0"/>
          <p:nvPr/>
        </p:nvPicPr>
        <p:blipFill>
          <a:blip r:embed="rId6">
            <a:alphaModFix/>
          </a:blip>
          <a:stretch>
            <a:fillRect/>
          </a:stretch>
        </p:blipFill>
        <p:spPr>
          <a:xfrm>
            <a:off x="4397925" y="1427300"/>
            <a:ext cx="3686175" cy="342900"/>
          </a:xfrm>
          <a:prstGeom prst="rect">
            <a:avLst/>
          </a:prstGeom>
          <a:noFill/>
          <a:ln w="9525" cap="flat" cmpd="sng">
            <a:solidFill>
              <a:srgbClr val="000000"/>
            </a:solidFill>
            <a:prstDash val="solid"/>
            <a:round/>
            <a:headEnd type="none" w="sm" len="sm"/>
            <a:tailEnd type="none" w="sm" len="sm"/>
          </a:ln>
        </p:spPr>
      </p:pic>
      <p:pic>
        <p:nvPicPr>
          <p:cNvPr id="2305" name="Google Shape;2305;p225"/>
          <p:cNvPicPr preferRelativeResize="0"/>
          <p:nvPr/>
        </p:nvPicPr>
        <p:blipFill>
          <a:blip r:embed="rId7">
            <a:alphaModFix/>
          </a:blip>
          <a:stretch>
            <a:fillRect/>
          </a:stretch>
        </p:blipFill>
        <p:spPr>
          <a:xfrm>
            <a:off x="4572000" y="2752438"/>
            <a:ext cx="4219575" cy="457200"/>
          </a:xfrm>
          <a:prstGeom prst="rect">
            <a:avLst/>
          </a:prstGeom>
          <a:noFill/>
          <a:ln w="9525" cap="flat" cmpd="sng">
            <a:solidFill>
              <a:srgbClr val="000000"/>
            </a:solidFill>
            <a:prstDash val="solid"/>
            <a:round/>
            <a:headEnd type="none" w="sm" len="sm"/>
            <a:tailEnd type="none" w="sm" len="sm"/>
          </a:ln>
        </p:spPr>
      </p:pic>
      <p:pic>
        <p:nvPicPr>
          <p:cNvPr id="2306" name="Google Shape;2306;p225"/>
          <p:cNvPicPr preferRelativeResize="0"/>
          <p:nvPr/>
        </p:nvPicPr>
        <p:blipFill>
          <a:blip r:embed="rId8">
            <a:alphaModFix/>
          </a:blip>
          <a:stretch>
            <a:fillRect/>
          </a:stretch>
        </p:blipFill>
        <p:spPr>
          <a:xfrm>
            <a:off x="4123950" y="4083900"/>
            <a:ext cx="4860375" cy="587414"/>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2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#d76c6810 </a:t>
            </a:r>
            <a:endParaRPr dirty="0"/>
          </a:p>
        </p:txBody>
      </p:sp>
      <p:graphicFrame>
        <p:nvGraphicFramePr>
          <p:cNvPr id="2312" name="Google Shape;2312;p226"/>
          <p:cNvGraphicFramePr/>
          <p:nvPr/>
        </p:nvGraphicFramePr>
        <p:xfrm>
          <a:off x="1031525" y="1320175"/>
          <a:ext cx="4057650" cy="2914160"/>
        </p:xfrm>
        <a:graphic>
          <a:graphicData uri="http://schemas.openxmlformats.org/drawingml/2006/table">
            <a:tbl>
              <a:tblPr>
                <a:noFill/>
                <a:tableStyleId>{90451CF9-6E87-49CF-A4E6-B44C3E17D55F}</a:tableStyleId>
              </a:tblPr>
              <a:tblGrid>
                <a:gridCol w="4057650">
                  <a:extLst>
                    <a:ext uri="{9D8B030D-6E8A-4147-A177-3AD203B41FA5}">
                      <a16:colId xmlns:a16="http://schemas.microsoft.com/office/drawing/2014/main" val="20000"/>
                    </a:ext>
                  </a:extLst>
                </a:gridCol>
              </a:tblGrid>
              <a:tr h="20955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double-free or invalid-free in skb_free_head</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double-free or invalid-free in kvm_arch_vcpu_uninit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sz="1100" u="sng">
                          <a:solidFill>
                            <a:srgbClr val="FF000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BUG: bad usercopy in strncpy_from_user</a:t>
                      </a:r>
                      <a:endParaRPr sz="1100" u="sng">
                        <a:solidFill>
                          <a:srgbClr val="FF0000"/>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09550">
                <a:tc>
                  <a:txBody>
                    <a:bodyPr/>
                    <a:lstStyle/>
                    <a:p>
                      <a:pPr marL="0" lvl="0" indent="0" algn="l" rtl="0">
                        <a:lnSpc>
                          <a:spcPct val="115000"/>
                        </a:lnSpc>
                        <a:spcBef>
                          <a:spcPts val="0"/>
                        </a:spcBef>
                        <a:spcAft>
                          <a:spcPts val="0"/>
                        </a:spcAft>
                        <a:buNone/>
                      </a:pPr>
                      <a:r>
                        <a:rPr lang="en" sz="1100" u="sng">
                          <a:solidFill>
                            <a:srgbClr val="FF0000"/>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BUG: bad usercopy in do_syslog</a:t>
                      </a:r>
                      <a:endParaRPr sz="1100" u="sng">
                        <a:solidFill>
                          <a:srgbClr val="FF0000"/>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09550">
                <a:tc>
                  <a:txBody>
                    <a:bodyPr/>
                    <a:lstStyle/>
                    <a:p>
                      <a:pPr marL="0" lvl="0" indent="0" algn="l" rtl="0">
                        <a:lnSpc>
                          <a:spcPct val="115000"/>
                        </a:lnSpc>
                        <a:spcBef>
                          <a:spcPts val="0"/>
                        </a:spcBef>
                        <a:spcAft>
                          <a:spcPts val="0"/>
                        </a:spcAft>
                        <a:buNone/>
                      </a:pPr>
                      <a:r>
                        <a:rPr lang="en" sz="1100" u="sng">
                          <a:solidFill>
                            <a:srgbClr val="FF0000"/>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BUG: bad usercopy in rw_copy_check_uvector</a:t>
                      </a:r>
                      <a:endParaRPr sz="1100" u="sng">
                        <a:solidFill>
                          <a:srgbClr val="FF0000"/>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09550">
                <a:tc>
                  <a:txBody>
                    <a:bodyPr/>
                    <a:lstStyle/>
                    <a:p>
                      <a:pPr marL="0" lvl="0" indent="0" algn="l" rtl="0">
                        <a:lnSpc>
                          <a:spcPct val="115000"/>
                        </a:lnSpc>
                        <a:spcBef>
                          <a:spcPts val="0"/>
                        </a:spcBef>
                        <a:spcAft>
                          <a:spcPts val="0"/>
                        </a:spcAft>
                        <a:buNone/>
                      </a:pPr>
                      <a:r>
                        <a:rPr lang="en" sz="1100" u="sng">
                          <a:solidFill>
                            <a:srgbClr val="FF0000"/>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BUG: bad usercopy in alg_setsockopt</a:t>
                      </a:r>
                      <a:endParaRPr sz="1100" u="sng">
                        <a:solidFill>
                          <a:srgbClr val="FF0000"/>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0955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9"/>
                        </a:rPr>
                        <a:t>KASAN: use-after-free Read in __list_del_entry_valid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09550">
                <a:tc>
                  <a:txBody>
                    <a:bodyPr/>
                    <a:lstStyle/>
                    <a:p>
                      <a:pPr marL="0" lvl="0" indent="0" algn="l" rtl="0">
                        <a:lnSpc>
                          <a:spcPct val="115000"/>
                        </a:lnSpc>
                        <a:spcBef>
                          <a:spcPts val="0"/>
                        </a:spcBef>
                        <a:spcAft>
                          <a:spcPts val="0"/>
                        </a:spcAft>
                        <a:buNone/>
                      </a:pPr>
                      <a:r>
                        <a:rPr lang="en" sz="1100" u="sng">
                          <a:solidFill>
                            <a:srgbClr val="FF0000"/>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BUG: unable to handle kernel paging request in ipcget</a:t>
                      </a:r>
                      <a:endParaRPr sz="1100" u="sng">
                        <a:solidFill>
                          <a:srgbClr val="FF0000"/>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227"/>
          <p:cNvSpPr txBox="1">
            <a:spLocks noGrp="1"/>
          </p:cNvSpPr>
          <p:nvPr>
            <p:ph type="title"/>
          </p:nvPr>
        </p:nvSpPr>
        <p:spPr>
          <a:xfrm>
            <a:off x="175150" y="201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Analysis</a:t>
            </a:r>
            <a:endParaRPr/>
          </a:p>
          <a:p>
            <a:pPr marL="0" lvl="0" indent="0" algn="l" rtl="0">
              <a:spcBef>
                <a:spcPts val="0"/>
              </a:spcBef>
              <a:spcAft>
                <a:spcPts val="0"/>
              </a:spcAft>
              <a:buNone/>
            </a:pPr>
            <a:endParaRPr/>
          </a:p>
        </p:txBody>
      </p:sp>
      <p:pic>
        <p:nvPicPr>
          <p:cNvPr id="2318" name="Google Shape;2318;p227"/>
          <p:cNvPicPr preferRelativeResize="0"/>
          <p:nvPr/>
        </p:nvPicPr>
        <p:blipFill>
          <a:blip r:embed="rId3">
            <a:alphaModFix/>
          </a:blip>
          <a:stretch>
            <a:fillRect/>
          </a:stretch>
        </p:blipFill>
        <p:spPr>
          <a:xfrm>
            <a:off x="692700" y="1015550"/>
            <a:ext cx="5774999" cy="35952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228"/>
          <p:cNvSpPr/>
          <p:nvPr/>
        </p:nvSpPr>
        <p:spPr>
          <a:xfrm>
            <a:off x="498125" y="1691175"/>
            <a:ext cx="2099400" cy="199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4" name="Google Shape;2324;p228"/>
          <p:cNvCxnSpPr/>
          <p:nvPr/>
        </p:nvCxnSpPr>
        <p:spPr>
          <a:xfrm>
            <a:off x="498125" y="2137300"/>
            <a:ext cx="2138700" cy="0"/>
          </a:xfrm>
          <a:prstGeom prst="straightConnector1">
            <a:avLst/>
          </a:prstGeom>
          <a:noFill/>
          <a:ln w="9525" cap="flat" cmpd="sng">
            <a:solidFill>
              <a:schemeClr val="dk2"/>
            </a:solidFill>
            <a:prstDash val="solid"/>
            <a:round/>
            <a:headEnd type="none" w="med" len="med"/>
            <a:tailEnd type="none" w="med" len="med"/>
          </a:ln>
        </p:spPr>
      </p:cxnSp>
      <p:sp>
        <p:nvSpPr>
          <p:cNvPr id="2325" name="Google Shape;2325;p228"/>
          <p:cNvSpPr txBox="1"/>
          <p:nvPr/>
        </p:nvSpPr>
        <p:spPr>
          <a:xfrm>
            <a:off x="570275" y="1783025"/>
            <a:ext cx="19551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free (function pointer)</a:t>
            </a:r>
            <a:endParaRPr/>
          </a:p>
        </p:txBody>
      </p:sp>
      <p:cxnSp>
        <p:nvCxnSpPr>
          <p:cNvPr id="2326" name="Google Shape;2326;p228"/>
          <p:cNvCxnSpPr>
            <a:stCxn id="2323" idx="1"/>
            <a:endCxn id="2323" idx="1"/>
          </p:cNvCxnSpPr>
          <p:nvPr/>
        </p:nvCxnSpPr>
        <p:spPr>
          <a:xfrm>
            <a:off x="498125" y="2688375"/>
            <a:ext cx="0" cy="0"/>
          </a:xfrm>
          <a:prstGeom prst="straightConnector1">
            <a:avLst/>
          </a:prstGeom>
          <a:noFill/>
          <a:ln w="9525" cap="flat" cmpd="sng">
            <a:solidFill>
              <a:schemeClr val="dk2"/>
            </a:solidFill>
            <a:prstDash val="solid"/>
            <a:round/>
            <a:headEnd type="none" w="med" len="med"/>
            <a:tailEnd type="none" w="med" len="med"/>
          </a:ln>
        </p:spPr>
      </p:cxnSp>
      <p:cxnSp>
        <p:nvCxnSpPr>
          <p:cNvPr id="2327" name="Google Shape;2327;p228"/>
          <p:cNvCxnSpPr>
            <a:stCxn id="2323" idx="1"/>
            <a:endCxn id="2323" idx="3"/>
          </p:cNvCxnSpPr>
          <p:nvPr/>
        </p:nvCxnSpPr>
        <p:spPr>
          <a:xfrm>
            <a:off x="498125" y="2688375"/>
            <a:ext cx="2099400" cy="0"/>
          </a:xfrm>
          <a:prstGeom prst="straightConnector1">
            <a:avLst/>
          </a:prstGeom>
          <a:noFill/>
          <a:ln w="9525" cap="flat" cmpd="sng">
            <a:solidFill>
              <a:schemeClr val="dk2"/>
            </a:solidFill>
            <a:prstDash val="solid"/>
            <a:round/>
            <a:headEnd type="none" w="med" len="med"/>
            <a:tailEnd type="none" w="med" len="med"/>
          </a:ln>
        </p:spPr>
      </p:cxnSp>
      <p:sp>
        <p:nvSpPr>
          <p:cNvPr id="2328" name="Google Shape;2328;p228"/>
          <p:cNvSpPr txBox="1"/>
          <p:nvPr/>
        </p:nvSpPr>
        <p:spPr>
          <a:xfrm>
            <a:off x="1101725" y="2199538"/>
            <a:ext cx="8922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head</a:t>
            </a:r>
            <a:endParaRPr/>
          </a:p>
        </p:txBody>
      </p:sp>
      <p:sp>
        <p:nvSpPr>
          <p:cNvPr id="2329" name="Google Shape;2329;p228"/>
          <p:cNvSpPr txBox="1"/>
          <p:nvPr/>
        </p:nvSpPr>
        <p:spPr>
          <a:xfrm>
            <a:off x="734375" y="2900825"/>
            <a:ext cx="16269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crypto_instance</a:t>
            </a:r>
            <a:endParaRPr b="1">
              <a:solidFill>
                <a:srgbClr val="FF0000"/>
              </a:solidFill>
            </a:endParaRPr>
          </a:p>
        </p:txBody>
      </p:sp>
      <p:sp>
        <p:nvSpPr>
          <p:cNvPr id="2330" name="Google Shape;2330;p228"/>
          <p:cNvSpPr txBox="1"/>
          <p:nvPr/>
        </p:nvSpPr>
        <p:spPr>
          <a:xfrm>
            <a:off x="1532425" y="2475063"/>
            <a:ext cx="11613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a:t>
            </a:r>
            <a:r>
              <a:rPr lang="en" sz="1500" b="1"/>
              <a:t>aead_alg</a:t>
            </a:r>
            <a:r>
              <a:rPr lang="en" b="1"/>
              <a:t>)</a:t>
            </a:r>
            <a:endParaRPr b="1"/>
          </a:p>
        </p:txBody>
      </p:sp>
      <p:sp>
        <p:nvSpPr>
          <p:cNvPr id="2331" name="Google Shape;2331;p228"/>
          <p:cNvSpPr txBox="1"/>
          <p:nvPr/>
        </p:nvSpPr>
        <p:spPr>
          <a:xfrm>
            <a:off x="754025" y="1226713"/>
            <a:ext cx="16269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66666"/>
                </a:solidFill>
              </a:rPr>
              <a:t>aead_instance</a:t>
            </a:r>
            <a:endParaRPr b="1">
              <a:solidFill>
                <a:srgbClr val="666666"/>
              </a:solidFill>
            </a:endParaRPr>
          </a:p>
        </p:txBody>
      </p:sp>
      <p:pic>
        <p:nvPicPr>
          <p:cNvPr id="2332" name="Google Shape;2332;p228"/>
          <p:cNvPicPr preferRelativeResize="0"/>
          <p:nvPr/>
        </p:nvPicPr>
        <p:blipFill>
          <a:blip r:embed="rId3">
            <a:alphaModFix/>
          </a:blip>
          <a:stretch>
            <a:fillRect/>
          </a:stretch>
        </p:blipFill>
        <p:spPr>
          <a:xfrm>
            <a:off x="3266800" y="1354400"/>
            <a:ext cx="5728252" cy="2667950"/>
          </a:xfrm>
          <a:prstGeom prst="rect">
            <a:avLst/>
          </a:prstGeom>
          <a:noFill/>
          <a:ln w="9525" cap="flat" cmpd="sng">
            <a:solidFill>
              <a:schemeClr val="dk2"/>
            </a:solidFill>
            <a:prstDash val="solid"/>
            <a:round/>
            <a:headEnd type="none" w="sm" len="sm"/>
            <a:tailEnd type="none" w="sm" len="sm"/>
          </a:ln>
        </p:spPr>
      </p:pic>
      <p:sp>
        <p:nvSpPr>
          <p:cNvPr id="2333" name="Google Shape;2333;p228"/>
          <p:cNvSpPr txBox="1"/>
          <p:nvPr/>
        </p:nvSpPr>
        <p:spPr>
          <a:xfrm>
            <a:off x="167225" y="204675"/>
            <a:ext cx="73434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a:solidFill>
                  <a:schemeClr val="dk1"/>
                </a:solidFill>
              </a:rPr>
              <a:t>Root Cause Analysis</a:t>
            </a:r>
            <a:endParaRPr sz="2800">
              <a:solidFill>
                <a:schemeClr val="dk1"/>
              </a:solidFill>
            </a:endParaRPr>
          </a:p>
          <a:p>
            <a:pPr marL="0" lvl="0" indent="0" algn="l" rtl="0">
              <a:spcBef>
                <a:spcPts val="0"/>
              </a:spcBef>
              <a:spcAft>
                <a:spcPts val="0"/>
              </a:spcAft>
              <a:buNone/>
            </a:pPr>
            <a:endParaRPr/>
          </a:p>
        </p:txBody>
      </p:sp>
      <p:sp>
        <p:nvSpPr>
          <p:cNvPr id="2334" name="Google Shape;2334;p228"/>
          <p:cNvSpPr/>
          <p:nvPr/>
        </p:nvSpPr>
        <p:spPr>
          <a:xfrm>
            <a:off x="493550" y="4132675"/>
            <a:ext cx="2099400" cy="498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neighbor region</a:t>
            </a:r>
            <a:endParaRPr/>
          </a:p>
        </p:txBody>
      </p:sp>
      <p:sp>
        <p:nvSpPr>
          <p:cNvPr id="2335" name="Google Shape;2335;p228"/>
          <p:cNvSpPr/>
          <p:nvPr/>
        </p:nvSpPr>
        <p:spPr>
          <a:xfrm>
            <a:off x="1472000" y="3735875"/>
            <a:ext cx="142500" cy="346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28"/>
          <p:cNvSpPr/>
          <p:nvPr/>
        </p:nvSpPr>
        <p:spPr>
          <a:xfrm>
            <a:off x="231125" y="2766975"/>
            <a:ext cx="2834100" cy="1903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28"/>
          <p:cNvSpPr/>
          <p:nvPr/>
        </p:nvSpPr>
        <p:spPr>
          <a:xfrm>
            <a:off x="3262125" y="4224525"/>
            <a:ext cx="892200" cy="1575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28"/>
          <p:cNvSpPr txBox="1"/>
          <p:nvPr/>
        </p:nvSpPr>
        <p:spPr>
          <a:xfrm>
            <a:off x="4169950" y="4089975"/>
            <a:ext cx="1626900" cy="42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FF0000"/>
                </a:solidFill>
              </a:rPr>
              <a:t>freed</a:t>
            </a:r>
            <a:endParaRPr sz="1700" b="1">
              <a:solidFill>
                <a:srgbClr val="FF0000"/>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2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behaviors</a:t>
            </a:r>
            <a:endParaRPr/>
          </a:p>
        </p:txBody>
      </p:sp>
      <p:sp>
        <p:nvSpPr>
          <p:cNvPr id="2344" name="Google Shape;2344;p2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behaviors are decided by neighbor region’s content.</a:t>
            </a:r>
            <a:endParaRPr/>
          </a:p>
        </p:txBody>
      </p:sp>
      <p:pic>
        <p:nvPicPr>
          <p:cNvPr id="2345" name="Google Shape;2345;p229"/>
          <p:cNvPicPr preferRelativeResize="0"/>
          <p:nvPr/>
        </p:nvPicPr>
        <p:blipFill>
          <a:blip r:embed="rId3">
            <a:alphaModFix/>
          </a:blip>
          <a:stretch>
            <a:fillRect/>
          </a:stretch>
        </p:blipFill>
        <p:spPr>
          <a:xfrm>
            <a:off x="223050" y="1733775"/>
            <a:ext cx="4935302" cy="1782701"/>
          </a:xfrm>
          <a:prstGeom prst="rect">
            <a:avLst/>
          </a:prstGeom>
          <a:noFill/>
          <a:ln w="9525" cap="flat" cmpd="sng">
            <a:solidFill>
              <a:schemeClr val="dk2"/>
            </a:solidFill>
            <a:prstDash val="solid"/>
            <a:round/>
            <a:headEnd type="none" w="sm" len="sm"/>
            <a:tailEnd type="none" w="sm" len="sm"/>
          </a:ln>
        </p:spPr>
      </p:pic>
      <p:pic>
        <p:nvPicPr>
          <p:cNvPr id="2346" name="Google Shape;2346;p229"/>
          <p:cNvPicPr preferRelativeResize="0"/>
          <p:nvPr/>
        </p:nvPicPr>
        <p:blipFill>
          <a:blip r:embed="rId4">
            <a:alphaModFix/>
          </a:blip>
          <a:stretch>
            <a:fillRect/>
          </a:stretch>
        </p:blipFill>
        <p:spPr>
          <a:xfrm>
            <a:off x="5282300" y="1765448"/>
            <a:ext cx="3515999" cy="1944075"/>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230"/>
          <p:cNvSpPr txBox="1">
            <a:spLocks noGrp="1"/>
          </p:cNvSpPr>
          <p:nvPr>
            <p:ph type="title"/>
          </p:nvPr>
        </p:nvSpPr>
        <p:spPr>
          <a:xfrm>
            <a:off x="1593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Different behaviors</a:t>
            </a:r>
            <a:endParaRPr/>
          </a:p>
          <a:p>
            <a:pPr marL="0" lvl="0" indent="0" algn="l" rtl="0">
              <a:spcBef>
                <a:spcPts val="0"/>
              </a:spcBef>
              <a:spcAft>
                <a:spcPts val="0"/>
              </a:spcAft>
              <a:buNone/>
            </a:pPr>
            <a:endParaRPr/>
          </a:p>
        </p:txBody>
      </p:sp>
      <p:pic>
        <p:nvPicPr>
          <p:cNvPr id="2352" name="Google Shape;2352;p230"/>
          <p:cNvPicPr preferRelativeResize="0"/>
          <p:nvPr/>
        </p:nvPicPr>
        <p:blipFill>
          <a:blip r:embed="rId3">
            <a:alphaModFix/>
          </a:blip>
          <a:stretch>
            <a:fillRect/>
          </a:stretch>
        </p:blipFill>
        <p:spPr>
          <a:xfrm>
            <a:off x="152400" y="1170125"/>
            <a:ext cx="4152101" cy="2320100"/>
          </a:xfrm>
          <a:prstGeom prst="rect">
            <a:avLst/>
          </a:prstGeom>
          <a:noFill/>
          <a:ln w="9525" cap="flat" cmpd="sng">
            <a:solidFill>
              <a:schemeClr val="dk2"/>
            </a:solidFill>
            <a:prstDash val="solid"/>
            <a:round/>
            <a:headEnd type="none" w="sm" len="sm"/>
            <a:tailEnd type="none" w="sm" len="sm"/>
          </a:ln>
        </p:spPr>
      </p:pic>
      <p:pic>
        <p:nvPicPr>
          <p:cNvPr id="2353" name="Google Shape;2353;p230"/>
          <p:cNvPicPr preferRelativeResize="0"/>
          <p:nvPr/>
        </p:nvPicPr>
        <p:blipFill>
          <a:blip r:embed="rId4">
            <a:alphaModFix/>
          </a:blip>
          <a:stretch>
            <a:fillRect/>
          </a:stretch>
        </p:blipFill>
        <p:spPr>
          <a:xfrm>
            <a:off x="3390456" y="3566425"/>
            <a:ext cx="5556744" cy="14254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2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#ca0214ee</a:t>
            </a:r>
            <a:endParaRPr/>
          </a:p>
        </p:txBody>
      </p:sp>
      <p:graphicFrame>
        <p:nvGraphicFramePr>
          <p:cNvPr id="2359" name="Google Shape;2359;p231"/>
          <p:cNvGraphicFramePr/>
          <p:nvPr/>
        </p:nvGraphicFramePr>
        <p:xfrm>
          <a:off x="2007550" y="2131225"/>
          <a:ext cx="4057650" cy="1092810"/>
        </p:xfrm>
        <a:graphic>
          <a:graphicData uri="http://schemas.openxmlformats.org/drawingml/2006/table">
            <a:tbl>
              <a:tblPr>
                <a:noFill/>
                <a:tableStyleId>{90451CF9-6E87-49CF-A4E6-B44C3E17D55F}</a:tableStyleId>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slab-out-of-bounds Read in linear_transfer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Write in default_read_copy_kernel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slab-out-of-bounds Read in default_write_copy_kernel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2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2365" name="Google Shape;2365;p232"/>
          <p:cNvPicPr preferRelativeResize="0"/>
          <p:nvPr/>
        </p:nvPicPr>
        <p:blipFill>
          <a:blip r:embed="rId3">
            <a:alphaModFix/>
          </a:blip>
          <a:stretch>
            <a:fillRect/>
          </a:stretch>
        </p:blipFill>
        <p:spPr>
          <a:xfrm>
            <a:off x="311700" y="1056100"/>
            <a:ext cx="5877801" cy="1577500"/>
          </a:xfrm>
          <a:prstGeom prst="rect">
            <a:avLst/>
          </a:prstGeom>
          <a:noFill/>
          <a:ln>
            <a:noFill/>
          </a:ln>
        </p:spPr>
      </p:pic>
      <p:cxnSp>
        <p:nvCxnSpPr>
          <p:cNvPr id="2366" name="Google Shape;2366;p232"/>
          <p:cNvCxnSpPr>
            <a:endCxn id="2367" idx="0"/>
          </p:cNvCxnSpPr>
          <p:nvPr/>
        </p:nvCxnSpPr>
        <p:spPr>
          <a:xfrm flipH="1">
            <a:off x="1989178" y="2218900"/>
            <a:ext cx="113400" cy="595800"/>
          </a:xfrm>
          <a:prstGeom prst="straightConnector1">
            <a:avLst/>
          </a:prstGeom>
          <a:noFill/>
          <a:ln w="9525" cap="flat" cmpd="sng">
            <a:solidFill>
              <a:srgbClr val="FF0000"/>
            </a:solidFill>
            <a:prstDash val="solid"/>
            <a:round/>
            <a:headEnd type="none" w="med" len="med"/>
            <a:tailEnd type="triangle" w="med" len="med"/>
          </a:ln>
        </p:spPr>
      </p:cxnSp>
      <p:pic>
        <p:nvPicPr>
          <p:cNvPr id="2368" name="Google Shape;2368;p232"/>
          <p:cNvPicPr preferRelativeResize="0"/>
          <p:nvPr/>
        </p:nvPicPr>
        <p:blipFill>
          <a:blip r:embed="rId4">
            <a:alphaModFix/>
          </a:blip>
          <a:stretch>
            <a:fillRect/>
          </a:stretch>
        </p:blipFill>
        <p:spPr>
          <a:xfrm>
            <a:off x="2102575" y="4210425"/>
            <a:ext cx="3857625" cy="381000"/>
          </a:xfrm>
          <a:prstGeom prst="rect">
            <a:avLst/>
          </a:prstGeom>
          <a:noFill/>
          <a:ln>
            <a:noFill/>
          </a:ln>
        </p:spPr>
      </p:pic>
      <p:pic>
        <p:nvPicPr>
          <p:cNvPr id="2367" name="Google Shape;2367;p232"/>
          <p:cNvPicPr preferRelativeResize="0"/>
          <p:nvPr/>
        </p:nvPicPr>
        <p:blipFill>
          <a:blip r:embed="rId5">
            <a:alphaModFix/>
          </a:blip>
          <a:stretch>
            <a:fillRect/>
          </a:stretch>
        </p:blipFill>
        <p:spPr>
          <a:xfrm>
            <a:off x="311702" y="2814700"/>
            <a:ext cx="3354950" cy="1237225"/>
          </a:xfrm>
          <a:prstGeom prst="rect">
            <a:avLst/>
          </a:prstGeom>
          <a:noFill/>
          <a:ln>
            <a:noFill/>
          </a:ln>
        </p:spPr>
      </p:pic>
      <p:sp>
        <p:nvSpPr>
          <p:cNvPr id="2369" name="Google Shape;2369;p232"/>
          <p:cNvSpPr/>
          <p:nvPr/>
        </p:nvSpPr>
        <p:spPr>
          <a:xfrm>
            <a:off x="800250" y="3586250"/>
            <a:ext cx="792900" cy="210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32"/>
          <p:cNvSpPr/>
          <p:nvPr/>
        </p:nvSpPr>
        <p:spPr>
          <a:xfrm>
            <a:off x="2320375" y="3586250"/>
            <a:ext cx="582300" cy="210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32"/>
          <p:cNvSpPr/>
          <p:nvPr/>
        </p:nvSpPr>
        <p:spPr>
          <a:xfrm>
            <a:off x="1105050" y="2763800"/>
            <a:ext cx="582300" cy="210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2" name="Google Shape;2372;p232"/>
          <p:cNvPicPr preferRelativeResize="0"/>
          <p:nvPr/>
        </p:nvPicPr>
        <p:blipFill>
          <a:blip r:embed="rId6">
            <a:alphaModFix/>
          </a:blip>
          <a:stretch>
            <a:fillRect/>
          </a:stretch>
        </p:blipFill>
        <p:spPr>
          <a:xfrm>
            <a:off x="3775048" y="2814698"/>
            <a:ext cx="5368946" cy="1237225"/>
          </a:xfrm>
          <a:prstGeom prst="rect">
            <a:avLst/>
          </a:prstGeom>
          <a:noFill/>
          <a:ln>
            <a:noFill/>
          </a:ln>
        </p:spPr>
      </p:pic>
      <p:sp>
        <p:nvSpPr>
          <p:cNvPr id="2373" name="Google Shape;2373;p232"/>
          <p:cNvSpPr/>
          <p:nvPr/>
        </p:nvSpPr>
        <p:spPr>
          <a:xfrm>
            <a:off x="7950925" y="3586250"/>
            <a:ext cx="582300" cy="210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32"/>
          <p:cNvSpPr/>
          <p:nvPr/>
        </p:nvSpPr>
        <p:spPr>
          <a:xfrm>
            <a:off x="8408875" y="3586250"/>
            <a:ext cx="582300" cy="210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32"/>
          <p:cNvSpPr txBox="1"/>
          <p:nvPr/>
        </p:nvSpPr>
        <p:spPr>
          <a:xfrm>
            <a:off x="741600" y="4591425"/>
            <a:ext cx="7660800" cy="5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plugin believes that channels=1, while the actual I/O is with channels=2, which makes the</a:t>
            </a:r>
            <a:endParaRPr/>
          </a:p>
          <a:p>
            <a:pPr marL="0" lvl="0" indent="0" algn="l" rtl="0">
              <a:spcBef>
                <a:spcPts val="0"/>
              </a:spcBef>
              <a:spcAft>
                <a:spcPts val="0"/>
              </a:spcAft>
              <a:buNone/>
            </a:pPr>
            <a:r>
              <a:rPr lang="en"/>
              <a:t>driver reading/writing over the allocated buffer size.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2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behaviors</a:t>
            </a:r>
            <a:endParaRPr/>
          </a:p>
        </p:txBody>
      </p:sp>
      <p:pic>
        <p:nvPicPr>
          <p:cNvPr id="2381" name="Google Shape;2381;p233"/>
          <p:cNvPicPr preferRelativeResize="0"/>
          <p:nvPr/>
        </p:nvPicPr>
        <p:blipFill>
          <a:blip r:embed="rId3">
            <a:alphaModFix/>
          </a:blip>
          <a:stretch>
            <a:fillRect/>
          </a:stretch>
        </p:blipFill>
        <p:spPr>
          <a:xfrm>
            <a:off x="311700" y="1349525"/>
            <a:ext cx="5042775" cy="579735"/>
          </a:xfrm>
          <a:prstGeom prst="rect">
            <a:avLst/>
          </a:prstGeom>
          <a:noFill/>
          <a:ln w="9525" cap="flat" cmpd="sng">
            <a:solidFill>
              <a:srgbClr val="FF0000"/>
            </a:solidFill>
            <a:prstDash val="solid"/>
            <a:round/>
            <a:headEnd type="none" w="sm" len="sm"/>
            <a:tailEnd type="none" w="sm" len="sm"/>
          </a:ln>
        </p:spPr>
      </p:pic>
      <p:pic>
        <p:nvPicPr>
          <p:cNvPr id="2382" name="Google Shape;2382;p233"/>
          <p:cNvPicPr preferRelativeResize="0"/>
          <p:nvPr/>
        </p:nvPicPr>
        <p:blipFill>
          <a:blip r:embed="rId4">
            <a:alphaModFix/>
          </a:blip>
          <a:stretch>
            <a:fillRect/>
          </a:stretch>
        </p:blipFill>
        <p:spPr>
          <a:xfrm>
            <a:off x="311700" y="2107025"/>
            <a:ext cx="8520599" cy="860386"/>
          </a:xfrm>
          <a:prstGeom prst="rect">
            <a:avLst/>
          </a:prstGeom>
          <a:noFill/>
          <a:ln w="9525" cap="flat" cmpd="sng">
            <a:solidFill>
              <a:srgbClr val="FF0000"/>
            </a:solidFill>
            <a:prstDash val="solid"/>
            <a:round/>
            <a:headEnd type="none" w="sm" len="sm"/>
            <a:tailEnd type="none" w="sm" len="sm"/>
          </a:ln>
        </p:spPr>
      </p:pic>
      <p:sp>
        <p:nvSpPr>
          <p:cNvPr id="2383" name="Google Shape;2383;p233"/>
          <p:cNvSpPr/>
          <p:nvPr/>
        </p:nvSpPr>
        <p:spPr>
          <a:xfrm>
            <a:off x="311700" y="1775050"/>
            <a:ext cx="480000" cy="154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33"/>
          <p:cNvSpPr/>
          <p:nvPr/>
        </p:nvSpPr>
        <p:spPr>
          <a:xfrm>
            <a:off x="311700" y="2779100"/>
            <a:ext cx="2023500" cy="224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5" name="Google Shape;2385;p233"/>
          <p:cNvPicPr preferRelativeResize="0"/>
          <p:nvPr/>
        </p:nvPicPr>
        <p:blipFill>
          <a:blip r:embed="rId5">
            <a:alphaModFix/>
          </a:blip>
          <a:stretch>
            <a:fillRect/>
          </a:stretch>
        </p:blipFill>
        <p:spPr>
          <a:xfrm>
            <a:off x="4475100" y="3145175"/>
            <a:ext cx="4357211" cy="1955075"/>
          </a:xfrm>
          <a:prstGeom prst="rect">
            <a:avLst/>
          </a:prstGeom>
          <a:noFill/>
          <a:ln w="9525" cap="flat" cmpd="sng">
            <a:solidFill>
              <a:srgbClr val="FF0000"/>
            </a:solidFill>
            <a:prstDash val="solid"/>
            <a:round/>
            <a:headEnd type="none" w="sm" len="sm"/>
            <a:tailEnd type="none" w="sm" len="sm"/>
          </a:ln>
        </p:spPr>
      </p:pic>
      <p:pic>
        <p:nvPicPr>
          <p:cNvPr id="2386" name="Google Shape;2386;p233"/>
          <p:cNvPicPr preferRelativeResize="0"/>
          <p:nvPr/>
        </p:nvPicPr>
        <p:blipFill>
          <a:blip r:embed="rId6">
            <a:alphaModFix/>
          </a:blip>
          <a:stretch>
            <a:fillRect/>
          </a:stretch>
        </p:blipFill>
        <p:spPr>
          <a:xfrm>
            <a:off x="311700" y="3145176"/>
            <a:ext cx="4067100" cy="1955074"/>
          </a:xfrm>
          <a:prstGeom prst="rect">
            <a:avLst/>
          </a:prstGeom>
          <a:noFill/>
          <a:ln w="9525" cap="flat" cmpd="sng">
            <a:solidFill>
              <a:srgbClr val="FF0000"/>
            </a:solidFill>
            <a:prstDash val="solid"/>
            <a:round/>
            <a:headEnd type="none" w="sm" len="sm"/>
            <a:tailEnd type="none" w="sm" len="sm"/>
          </a:ln>
        </p:spPr>
      </p:pic>
      <p:cxnSp>
        <p:nvCxnSpPr>
          <p:cNvPr id="2387" name="Google Shape;2387;p233"/>
          <p:cNvCxnSpPr>
            <a:stCxn id="2381" idx="1"/>
            <a:endCxn id="2386" idx="1"/>
          </p:cNvCxnSpPr>
          <p:nvPr/>
        </p:nvCxnSpPr>
        <p:spPr>
          <a:xfrm>
            <a:off x="311700" y="1639393"/>
            <a:ext cx="600" cy="2483400"/>
          </a:xfrm>
          <a:prstGeom prst="curvedConnector3">
            <a:avLst>
              <a:gd name="adj1" fmla="val -39687500"/>
            </a:avLst>
          </a:prstGeom>
          <a:noFill/>
          <a:ln w="9525" cap="flat" cmpd="sng">
            <a:solidFill>
              <a:schemeClr val="dk2"/>
            </a:solidFill>
            <a:prstDash val="solid"/>
            <a:round/>
            <a:headEnd type="none" w="med" len="med"/>
            <a:tailEnd type="stealth" w="med" len="med"/>
          </a:ln>
        </p:spPr>
      </p:cxnSp>
      <p:cxnSp>
        <p:nvCxnSpPr>
          <p:cNvPr id="2388" name="Google Shape;2388;p233"/>
          <p:cNvCxnSpPr>
            <a:stCxn id="2382" idx="3"/>
            <a:endCxn id="2385" idx="3"/>
          </p:cNvCxnSpPr>
          <p:nvPr/>
        </p:nvCxnSpPr>
        <p:spPr>
          <a:xfrm>
            <a:off x="8832299" y="2537218"/>
            <a:ext cx="600" cy="1585500"/>
          </a:xfrm>
          <a:prstGeom prst="curvedConnector3">
            <a:avLst>
              <a:gd name="adj1" fmla="val 47233456"/>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 and UAF Write</a:t>
            </a:r>
            <a:endParaRPr/>
          </a:p>
        </p:txBody>
      </p:sp>
      <p:pic>
        <p:nvPicPr>
          <p:cNvPr id="228" name="Google Shape;228;p34"/>
          <p:cNvPicPr preferRelativeResize="0"/>
          <p:nvPr/>
        </p:nvPicPr>
        <p:blipFill>
          <a:blip r:embed="rId3">
            <a:alphaModFix/>
          </a:blip>
          <a:stretch>
            <a:fillRect/>
          </a:stretch>
        </p:blipFill>
        <p:spPr>
          <a:xfrm>
            <a:off x="311700" y="1152475"/>
            <a:ext cx="4162182" cy="3416400"/>
          </a:xfrm>
          <a:prstGeom prst="rect">
            <a:avLst/>
          </a:prstGeom>
          <a:noFill/>
          <a:ln w="9525" cap="flat" cmpd="sng">
            <a:solidFill>
              <a:srgbClr val="000000"/>
            </a:solidFill>
            <a:prstDash val="solid"/>
            <a:round/>
            <a:headEnd type="none" w="sm" len="sm"/>
            <a:tailEnd type="none" w="sm" len="sm"/>
          </a:ln>
        </p:spPr>
      </p:pic>
      <p:pic>
        <p:nvPicPr>
          <p:cNvPr id="229" name="Google Shape;229;p34"/>
          <p:cNvPicPr preferRelativeResize="0"/>
          <p:nvPr/>
        </p:nvPicPr>
        <p:blipFill>
          <a:blip r:embed="rId4">
            <a:alphaModFix/>
          </a:blip>
          <a:stretch>
            <a:fillRect/>
          </a:stretch>
        </p:blipFill>
        <p:spPr>
          <a:xfrm>
            <a:off x="4473875" y="1152475"/>
            <a:ext cx="4695175" cy="1902225"/>
          </a:xfrm>
          <a:prstGeom prst="rect">
            <a:avLst/>
          </a:prstGeom>
          <a:noFill/>
          <a:ln w="9525" cap="flat" cmpd="sng">
            <a:solidFill>
              <a:srgbClr val="000000"/>
            </a:solidFill>
            <a:prstDash val="solid"/>
            <a:round/>
            <a:headEnd type="none" w="sm" len="sm"/>
            <a:tailEnd type="none" w="sm" len="sm"/>
          </a:ln>
        </p:spPr>
      </p:pic>
      <p:sp>
        <p:nvSpPr>
          <p:cNvPr id="230" name="Google Shape;230;p34"/>
          <p:cNvSpPr/>
          <p:nvPr/>
        </p:nvSpPr>
        <p:spPr>
          <a:xfrm>
            <a:off x="436500" y="4001300"/>
            <a:ext cx="3775800" cy="572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4"/>
          <p:cNvSpPr/>
          <p:nvPr/>
        </p:nvSpPr>
        <p:spPr>
          <a:xfrm>
            <a:off x="4572000" y="2443600"/>
            <a:ext cx="3999000" cy="611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2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Guess for linear_transfer crash function</a:t>
            </a:r>
            <a:endParaRPr/>
          </a:p>
        </p:txBody>
      </p:sp>
      <p:pic>
        <p:nvPicPr>
          <p:cNvPr id="2394" name="Google Shape;2394;p234"/>
          <p:cNvPicPr preferRelativeResize="0"/>
          <p:nvPr/>
        </p:nvPicPr>
        <p:blipFill>
          <a:blip r:embed="rId3">
            <a:alphaModFix/>
          </a:blip>
          <a:stretch>
            <a:fillRect/>
          </a:stretch>
        </p:blipFill>
        <p:spPr>
          <a:xfrm>
            <a:off x="169625" y="1433151"/>
            <a:ext cx="4273575" cy="2168000"/>
          </a:xfrm>
          <a:prstGeom prst="rect">
            <a:avLst/>
          </a:prstGeom>
          <a:noFill/>
          <a:ln w="9525" cap="flat" cmpd="sng">
            <a:solidFill>
              <a:srgbClr val="FF0000"/>
            </a:solidFill>
            <a:prstDash val="solid"/>
            <a:round/>
            <a:headEnd type="none" w="sm" len="sm"/>
            <a:tailEnd type="none" w="sm" len="sm"/>
          </a:ln>
        </p:spPr>
      </p:pic>
      <p:pic>
        <p:nvPicPr>
          <p:cNvPr id="2395" name="Google Shape;2395;p234"/>
          <p:cNvPicPr preferRelativeResize="0"/>
          <p:nvPr/>
        </p:nvPicPr>
        <p:blipFill>
          <a:blip r:embed="rId4">
            <a:alphaModFix/>
          </a:blip>
          <a:stretch>
            <a:fillRect/>
          </a:stretch>
        </p:blipFill>
        <p:spPr>
          <a:xfrm>
            <a:off x="4479575" y="1433150"/>
            <a:ext cx="4510109" cy="2168000"/>
          </a:xfrm>
          <a:prstGeom prst="rect">
            <a:avLst/>
          </a:prstGeom>
          <a:noFill/>
          <a:ln w="9525" cap="flat" cmpd="sng">
            <a:solidFill>
              <a:srgbClr val="FF0000"/>
            </a:solidFill>
            <a:prstDash val="solid"/>
            <a:round/>
            <a:headEnd type="none" w="sm" len="sm"/>
            <a:tailEnd type="none" w="sm" len="sm"/>
          </a:ln>
        </p:spPr>
      </p:pic>
      <p:sp>
        <p:nvSpPr>
          <p:cNvPr id="2396" name="Google Shape;2396;p234"/>
          <p:cNvSpPr/>
          <p:nvPr/>
        </p:nvSpPr>
        <p:spPr>
          <a:xfrm>
            <a:off x="169625" y="2029750"/>
            <a:ext cx="1127700" cy="2838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34"/>
          <p:cNvSpPr/>
          <p:nvPr/>
        </p:nvSpPr>
        <p:spPr>
          <a:xfrm>
            <a:off x="4479575" y="2029750"/>
            <a:ext cx="1289700" cy="3198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t>
            </a:r>
            <a:r>
              <a:rPr lang="en">
                <a:solidFill>
                  <a:srgbClr val="000000"/>
                </a:solidFill>
                <a:uFill>
                  <a:noFill/>
                </a:uFill>
                <a:hlinkClick r:id="rId3">
                  <a:extLst>
                    <a:ext uri="{A12FA001-AC4F-418D-AE19-62706E023703}">
                      <ahyp:hlinkClr xmlns:ahyp="http://schemas.microsoft.com/office/drawing/2018/hyperlinkcolor" val="tx"/>
                    </a:ext>
                  </a:extLst>
                </a:hlinkClick>
              </a:rPr>
              <a:t>e0ff126e</a:t>
            </a:r>
            <a:endParaRPr>
              <a:solidFill>
                <a:srgbClr val="000000"/>
              </a:solidFill>
            </a:endParaRPr>
          </a:p>
        </p:txBody>
      </p:sp>
      <p:graphicFrame>
        <p:nvGraphicFramePr>
          <p:cNvPr id="61" name="Google Shape;61;p14"/>
          <p:cNvGraphicFramePr/>
          <p:nvPr/>
        </p:nvGraphicFramePr>
        <p:xfrm>
          <a:off x="2543175" y="2272400"/>
          <a:ext cx="4057650" cy="728540"/>
        </p:xfrm>
        <a:graphic>
          <a:graphicData uri="http://schemas.openxmlformats.org/drawingml/2006/table">
            <a:tbl>
              <a:tblPr>
                <a:noFill/>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iov_iter_alignment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iov_iter_alignment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8" name="Google Shape;68;p15"/>
          <p:cNvPicPr preferRelativeResize="0"/>
          <p:nvPr/>
        </p:nvPicPr>
        <p:blipFill>
          <a:blip r:embed="rId3">
            <a:alphaModFix/>
          </a:blip>
          <a:stretch>
            <a:fillRect/>
          </a:stretch>
        </p:blipFill>
        <p:spPr>
          <a:xfrm>
            <a:off x="172924" y="1098050"/>
            <a:ext cx="5439040" cy="3416399"/>
          </a:xfrm>
          <a:prstGeom prst="rect">
            <a:avLst/>
          </a:prstGeom>
          <a:noFill/>
          <a:ln>
            <a:noFill/>
          </a:ln>
        </p:spPr>
      </p:pic>
      <p:sp>
        <p:nvSpPr>
          <p:cNvPr id="69" name="Google Shape;69;p15"/>
          <p:cNvSpPr/>
          <p:nvPr/>
        </p:nvSpPr>
        <p:spPr>
          <a:xfrm>
            <a:off x="767850" y="2470000"/>
            <a:ext cx="2747400" cy="88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3704950" y="1979488"/>
            <a:ext cx="5439050" cy="1378512"/>
          </a:xfrm>
          <a:prstGeom prst="rect">
            <a:avLst/>
          </a:prstGeom>
          <a:noFill/>
          <a:ln>
            <a:noFill/>
          </a:ln>
        </p:spPr>
      </p:pic>
      <p:sp>
        <p:nvSpPr>
          <p:cNvPr id="71" name="Google Shape;71;p15"/>
          <p:cNvSpPr txBox="1"/>
          <p:nvPr/>
        </p:nvSpPr>
        <p:spPr>
          <a:xfrm>
            <a:off x="4351250" y="3814975"/>
            <a:ext cx="7020600" cy="8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Type specifies which struct to use in the union set.</a:t>
            </a:r>
            <a:endParaRPr/>
          </a:p>
        </p:txBody>
      </p:sp>
      <p:cxnSp>
        <p:nvCxnSpPr>
          <p:cNvPr id="72" name="Google Shape;72;p15"/>
          <p:cNvCxnSpPr/>
          <p:nvPr/>
        </p:nvCxnSpPr>
        <p:spPr>
          <a:xfrm rot="10800000">
            <a:off x="2157400" y="2145275"/>
            <a:ext cx="2352300" cy="1755000"/>
          </a:xfrm>
          <a:prstGeom prst="straightConnector1">
            <a:avLst/>
          </a:prstGeom>
          <a:noFill/>
          <a:ln w="9525" cap="flat" cmpd="sng">
            <a:solidFill>
              <a:schemeClr val="dk2"/>
            </a:solidFill>
            <a:prstDash val="solid"/>
            <a:round/>
            <a:headEnd type="none" w="med" len="med"/>
            <a:tailEnd type="triangle" w="med" len="med"/>
          </a:ln>
        </p:spPr>
      </p:cxnSp>
      <p:sp>
        <p:nvSpPr>
          <p:cNvPr id="73" name="Google Shape;73;p15"/>
          <p:cNvSpPr txBox="1"/>
          <p:nvPr/>
        </p:nvSpPr>
        <p:spPr>
          <a:xfrm>
            <a:off x="6852675" y="865375"/>
            <a:ext cx="1889100" cy="8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Put this after “check iov_iter_is_pipe(i)” is the patch</a:t>
            </a:r>
            <a:endParaRPr/>
          </a:p>
        </p:txBody>
      </p:sp>
      <p:cxnSp>
        <p:nvCxnSpPr>
          <p:cNvPr id="74" name="Google Shape;74;p15"/>
          <p:cNvCxnSpPr>
            <a:stCxn id="73" idx="2"/>
          </p:cNvCxnSpPr>
          <p:nvPr/>
        </p:nvCxnSpPr>
        <p:spPr>
          <a:xfrm flipH="1">
            <a:off x="6935325" y="1684375"/>
            <a:ext cx="861900" cy="534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iov_iter_alignment</a:t>
            </a:r>
            <a:endParaRPr/>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1" name="Google Shape;81;p16"/>
          <p:cNvPicPr preferRelativeResize="0"/>
          <p:nvPr/>
        </p:nvPicPr>
        <p:blipFill>
          <a:blip r:embed="rId3">
            <a:alphaModFix/>
          </a:blip>
          <a:stretch>
            <a:fillRect/>
          </a:stretch>
        </p:blipFill>
        <p:spPr>
          <a:xfrm>
            <a:off x="267025" y="1224512"/>
            <a:ext cx="4423174" cy="2694475"/>
          </a:xfrm>
          <a:prstGeom prst="rect">
            <a:avLst/>
          </a:prstGeom>
          <a:noFill/>
          <a:ln>
            <a:noFill/>
          </a:ln>
        </p:spPr>
      </p:pic>
      <p:pic>
        <p:nvPicPr>
          <p:cNvPr id="82" name="Google Shape;82;p16"/>
          <p:cNvPicPr preferRelativeResize="0"/>
          <p:nvPr/>
        </p:nvPicPr>
        <p:blipFill>
          <a:blip r:embed="rId4">
            <a:alphaModFix/>
          </a:blip>
          <a:stretch>
            <a:fillRect/>
          </a:stretch>
        </p:blipFill>
        <p:spPr>
          <a:xfrm>
            <a:off x="4572000" y="2116612"/>
            <a:ext cx="4315775" cy="2094426"/>
          </a:xfrm>
          <a:prstGeom prst="rect">
            <a:avLst/>
          </a:prstGeom>
          <a:noFill/>
          <a:ln>
            <a:noFill/>
          </a:ln>
        </p:spPr>
      </p:pic>
      <p:sp>
        <p:nvSpPr>
          <p:cNvPr id="83" name="Google Shape;83;p16"/>
          <p:cNvSpPr/>
          <p:nvPr/>
        </p:nvSpPr>
        <p:spPr>
          <a:xfrm>
            <a:off x="4597700" y="2118450"/>
            <a:ext cx="4014900" cy="175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txBox="1"/>
          <p:nvPr/>
        </p:nvSpPr>
        <p:spPr>
          <a:xfrm>
            <a:off x="5069600" y="1247963"/>
            <a:ext cx="3543000" cy="638400"/>
          </a:xfrm>
          <a:prstGeom prst="rect">
            <a:avLst/>
          </a:prstGeom>
          <a:solidFill>
            <a:srgbClr val="BF9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Inside lw_rw_aio(), a iov_iter with type of ‘bvec’ is created.</a:t>
            </a:r>
            <a:endParaRPr/>
          </a:p>
        </p:txBody>
      </p:sp>
      <p:sp>
        <p:nvSpPr>
          <p:cNvPr id="85" name="Google Shape;85;p16"/>
          <p:cNvSpPr/>
          <p:nvPr/>
        </p:nvSpPr>
        <p:spPr>
          <a:xfrm>
            <a:off x="305275" y="2923275"/>
            <a:ext cx="2978700" cy="138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OOB Read in iov_iter_alignment</a:t>
            </a:r>
            <a:endParaRPr/>
          </a:p>
        </p:txBody>
      </p:sp>
      <p:sp>
        <p:nvSpPr>
          <p:cNvPr id="91" name="Google Shape;9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2" name="Google Shape;92;p17"/>
          <p:cNvPicPr preferRelativeResize="0"/>
          <p:nvPr/>
        </p:nvPicPr>
        <p:blipFill>
          <a:blip r:embed="rId3">
            <a:alphaModFix/>
          </a:blip>
          <a:stretch>
            <a:fillRect/>
          </a:stretch>
        </p:blipFill>
        <p:spPr>
          <a:xfrm>
            <a:off x="311704" y="1242950"/>
            <a:ext cx="4915850" cy="2947725"/>
          </a:xfrm>
          <a:prstGeom prst="rect">
            <a:avLst/>
          </a:prstGeom>
          <a:noFill/>
          <a:ln>
            <a:noFill/>
          </a:ln>
        </p:spPr>
      </p:pic>
      <p:sp>
        <p:nvSpPr>
          <p:cNvPr id="93" name="Google Shape;93;p17"/>
          <p:cNvSpPr txBox="1"/>
          <p:nvPr/>
        </p:nvSpPr>
        <p:spPr>
          <a:xfrm>
            <a:off x="5467275" y="2405250"/>
            <a:ext cx="3062100" cy="814200"/>
          </a:xfrm>
          <a:prstGeom prst="rect">
            <a:avLst/>
          </a:prstGeom>
          <a:solidFill>
            <a:srgbClr val="BF90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Same call trace but OOB instead of UAF, due to KASAN detection policy.</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#aec72f33</a:t>
            </a:r>
            <a:endParaRPr/>
          </a:p>
        </p:txBody>
      </p:sp>
      <p:graphicFrame>
        <p:nvGraphicFramePr>
          <p:cNvPr id="99" name="Google Shape;99;p18"/>
          <p:cNvGraphicFramePr/>
          <p:nvPr/>
        </p:nvGraphicFramePr>
        <p:xfrm>
          <a:off x="2543175" y="2487325"/>
          <a:ext cx="3000000" cy="3000000"/>
        </p:xfrm>
        <a:graphic>
          <a:graphicData uri="http://schemas.openxmlformats.org/drawingml/2006/table">
            <a:tbl>
              <a:tblPr>
                <a:noFill/>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free_netdev</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hrtimer_active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05" name="Google Shape;105;p19"/>
          <p:cNvSpPr txBox="1">
            <a:spLocks noGrp="1"/>
          </p:cNvSpPr>
          <p:nvPr>
            <p:ph type="body" idx="1"/>
          </p:nvPr>
        </p:nvSpPr>
        <p:spPr>
          <a:xfrm>
            <a:off x="311700" y="1152475"/>
            <a:ext cx="8520600" cy="10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 is not correct to test (tun-&gt;flags &amp; IFF_NAPI) in </a:t>
            </a:r>
            <a:r>
              <a:rPr lang="en" b="1"/>
              <a:t>tun_napi_disable</a:t>
            </a:r>
            <a:r>
              <a:rPr lang="en"/>
              <a:t>() and </a:t>
            </a:r>
            <a:r>
              <a:rPr lang="en" b="1"/>
              <a:t>tun_napi_del</a:t>
            </a:r>
            <a:r>
              <a:rPr lang="en"/>
              <a:t>() : Each </a:t>
            </a:r>
            <a:r>
              <a:rPr lang="en" i="1">
                <a:solidFill>
                  <a:srgbClr val="FF0000"/>
                </a:solidFill>
              </a:rPr>
              <a:t>tun_file</a:t>
            </a:r>
            <a:r>
              <a:rPr lang="en"/>
              <a:t> can have different mode, depending on how they were created.</a:t>
            </a:r>
            <a:endParaRPr/>
          </a:p>
        </p:txBody>
      </p:sp>
      <p:pic>
        <p:nvPicPr>
          <p:cNvPr id="106" name="Google Shape;106;p19"/>
          <p:cNvPicPr preferRelativeResize="0"/>
          <p:nvPr/>
        </p:nvPicPr>
        <p:blipFill>
          <a:blip r:embed="rId3">
            <a:alphaModFix/>
          </a:blip>
          <a:stretch>
            <a:fillRect/>
          </a:stretch>
        </p:blipFill>
        <p:spPr>
          <a:xfrm>
            <a:off x="311700" y="2153575"/>
            <a:ext cx="4700850" cy="1590375"/>
          </a:xfrm>
          <a:prstGeom prst="rect">
            <a:avLst/>
          </a:prstGeom>
          <a:noFill/>
          <a:ln>
            <a:noFill/>
          </a:ln>
        </p:spPr>
      </p:pic>
      <p:pic>
        <p:nvPicPr>
          <p:cNvPr id="107" name="Google Shape;107;p19"/>
          <p:cNvPicPr preferRelativeResize="0"/>
          <p:nvPr/>
        </p:nvPicPr>
        <p:blipFill>
          <a:blip r:embed="rId4">
            <a:alphaModFix/>
          </a:blip>
          <a:stretch>
            <a:fillRect/>
          </a:stretch>
        </p:blipFill>
        <p:spPr>
          <a:xfrm>
            <a:off x="3220573" y="3417373"/>
            <a:ext cx="5611726" cy="1551525"/>
          </a:xfrm>
          <a:prstGeom prst="rect">
            <a:avLst/>
          </a:prstGeom>
          <a:noFill/>
          <a:ln w="9525" cap="flat" cmpd="sng">
            <a:solidFill>
              <a:srgbClr val="FF0000"/>
            </a:solidFill>
            <a:prstDash val="solid"/>
            <a:round/>
            <a:headEnd type="none" w="sm" len="sm"/>
            <a:tailEnd type="none" w="sm" len="sm"/>
          </a:ln>
        </p:spPr>
      </p:pic>
      <p:sp>
        <p:nvSpPr>
          <p:cNvPr id="108" name="Google Shape;108;p19"/>
          <p:cNvSpPr/>
          <p:nvPr/>
        </p:nvSpPr>
        <p:spPr>
          <a:xfrm>
            <a:off x="3957650" y="3615725"/>
            <a:ext cx="1462200" cy="29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3877250" y="4452000"/>
            <a:ext cx="1644600" cy="298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15" name="Google Shape;115;p20"/>
          <p:cNvPicPr preferRelativeResize="0"/>
          <p:nvPr/>
        </p:nvPicPr>
        <p:blipFill>
          <a:blip r:embed="rId3">
            <a:alphaModFix/>
          </a:blip>
          <a:stretch>
            <a:fillRect/>
          </a:stretch>
        </p:blipFill>
        <p:spPr>
          <a:xfrm>
            <a:off x="5696400" y="1017725"/>
            <a:ext cx="3135900" cy="2581725"/>
          </a:xfrm>
          <a:prstGeom prst="rect">
            <a:avLst/>
          </a:prstGeom>
          <a:noFill/>
          <a:ln w="9525" cap="flat" cmpd="sng">
            <a:solidFill>
              <a:srgbClr val="000000"/>
            </a:solidFill>
            <a:prstDash val="solid"/>
            <a:round/>
            <a:headEnd type="none" w="sm" len="sm"/>
            <a:tailEnd type="none" w="sm" len="sm"/>
          </a:ln>
        </p:spPr>
      </p:pic>
      <p:pic>
        <p:nvPicPr>
          <p:cNvPr id="116" name="Google Shape;116;p20"/>
          <p:cNvPicPr preferRelativeResize="0"/>
          <p:nvPr/>
        </p:nvPicPr>
        <p:blipFill>
          <a:blip r:embed="rId4">
            <a:alphaModFix/>
          </a:blip>
          <a:stretch>
            <a:fillRect/>
          </a:stretch>
        </p:blipFill>
        <p:spPr>
          <a:xfrm>
            <a:off x="311700" y="1017725"/>
            <a:ext cx="4141323" cy="4125774"/>
          </a:xfrm>
          <a:prstGeom prst="rect">
            <a:avLst/>
          </a:prstGeom>
          <a:noFill/>
          <a:ln w="9525" cap="flat" cmpd="sng">
            <a:solidFill>
              <a:srgbClr val="FF0000"/>
            </a:solidFill>
            <a:prstDash val="solid"/>
            <a:round/>
            <a:headEnd type="none" w="sm" len="sm"/>
            <a:tailEnd type="none" w="sm" len="sm"/>
          </a:ln>
        </p:spPr>
      </p:pic>
      <p:sp>
        <p:nvSpPr>
          <p:cNvPr id="117" name="Google Shape;117;p20"/>
          <p:cNvSpPr/>
          <p:nvPr/>
        </p:nvSpPr>
        <p:spPr>
          <a:xfrm>
            <a:off x="5965600" y="1134925"/>
            <a:ext cx="1564200" cy="16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6219850" y="2145775"/>
            <a:ext cx="1666500" cy="16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20"/>
          <p:cNvPicPr preferRelativeResize="0"/>
          <p:nvPr/>
        </p:nvPicPr>
        <p:blipFill>
          <a:blip r:embed="rId5">
            <a:alphaModFix/>
          </a:blip>
          <a:stretch>
            <a:fillRect/>
          </a:stretch>
        </p:blipFill>
        <p:spPr>
          <a:xfrm>
            <a:off x="0" y="4571546"/>
            <a:ext cx="9143998" cy="571958"/>
          </a:xfrm>
          <a:prstGeom prst="rect">
            <a:avLst/>
          </a:prstGeom>
          <a:noFill/>
          <a:ln w="9525" cap="flat" cmpd="sng">
            <a:solidFill>
              <a:srgbClr val="FF0000"/>
            </a:solidFill>
            <a:prstDash val="solid"/>
            <a:round/>
            <a:headEnd type="none" w="sm" len="sm"/>
            <a:tailEnd type="none" w="sm" len="sm"/>
          </a:ln>
        </p:spPr>
      </p:pic>
      <p:sp>
        <p:nvSpPr>
          <p:cNvPr id="120" name="Google Shape;120;p20"/>
          <p:cNvSpPr txBox="1"/>
          <p:nvPr/>
        </p:nvSpPr>
        <p:spPr>
          <a:xfrm>
            <a:off x="2480975" y="3636325"/>
            <a:ext cx="5543100" cy="506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a:t>The 1st ioctl  -</a:t>
            </a:r>
            <a:r>
              <a:rPr lang="en" sz="1100"/>
              <a:t> ifr_name: "30609402000000000000067d08cebd5c", ifr_flags: 0xcf1a</a:t>
            </a:r>
            <a:endParaRPr sz="1100"/>
          </a:p>
          <a:p>
            <a:pPr marL="0" lvl="0" indent="0" algn="l" rtl="0">
              <a:spcBef>
                <a:spcPts val="0"/>
              </a:spcBef>
              <a:spcAft>
                <a:spcPts val="0"/>
              </a:spcAft>
              <a:buNone/>
            </a:pPr>
            <a:r>
              <a:rPr lang="en" sz="1100" b="1">
                <a:solidFill>
                  <a:schemeClr val="dk1"/>
                </a:solidFill>
              </a:rPr>
              <a:t>The 2nd ioctl - </a:t>
            </a:r>
            <a:r>
              <a:rPr lang="en" sz="1100">
                <a:solidFill>
                  <a:schemeClr val="dk1"/>
                </a:solidFill>
              </a:rPr>
              <a:t>ifr_name: </a:t>
            </a:r>
            <a:r>
              <a:rPr lang="en" sz="1100"/>
              <a:t>"30609402000000000000067d08cebd5c", </a:t>
            </a:r>
            <a:r>
              <a:rPr lang="en" sz="1100">
                <a:solidFill>
                  <a:schemeClr val="dk1"/>
                </a:solidFill>
              </a:rPr>
              <a:t>ifr_flags: </a:t>
            </a:r>
            <a:r>
              <a:rPr lang="en" sz="1100"/>
              <a:t>0x118e</a:t>
            </a:r>
            <a:endParaRPr sz="1100"/>
          </a:p>
        </p:txBody>
      </p:sp>
      <p:cxnSp>
        <p:nvCxnSpPr>
          <p:cNvPr id="121" name="Google Shape;121;p20"/>
          <p:cNvCxnSpPr>
            <a:stCxn id="120" idx="2"/>
          </p:cNvCxnSpPr>
          <p:nvPr/>
        </p:nvCxnSpPr>
        <p:spPr>
          <a:xfrm flipH="1">
            <a:off x="5085425" y="4143025"/>
            <a:ext cx="167100" cy="651300"/>
          </a:xfrm>
          <a:prstGeom prst="straightConnector1">
            <a:avLst/>
          </a:prstGeom>
          <a:noFill/>
          <a:ln w="9525" cap="flat" cmpd="sng">
            <a:solidFill>
              <a:srgbClr val="FF0000"/>
            </a:solidFill>
            <a:prstDash val="solid"/>
            <a:round/>
            <a:headEnd type="none" w="med" len="med"/>
            <a:tailEnd type="triangle" w="med" len="med"/>
          </a:ln>
        </p:spPr>
      </p:cxnSp>
      <p:cxnSp>
        <p:nvCxnSpPr>
          <p:cNvPr id="122" name="Google Shape;122;p20"/>
          <p:cNvCxnSpPr>
            <a:stCxn id="120" idx="2"/>
          </p:cNvCxnSpPr>
          <p:nvPr/>
        </p:nvCxnSpPr>
        <p:spPr>
          <a:xfrm>
            <a:off x="5252525" y="4143025"/>
            <a:ext cx="276600" cy="8874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28" name="Google Shape;128;p21"/>
          <p:cNvPicPr preferRelativeResize="0"/>
          <p:nvPr/>
        </p:nvPicPr>
        <p:blipFill>
          <a:blip r:embed="rId3">
            <a:alphaModFix/>
          </a:blip>
          <a:stretch>
            <a:fillRect/>
          </a:stretch>
        </p:blipFill>
        <p:spPr>
          <a:xfrm>
            <a:off x="311700" y="2904325"/>
            <a:ext cx="2896625" cy="1005150"/>
          </a:xfrm>
          <a:prstGeom prst="rect">
            <a:avLst/>
          </a:prstGeom>
          <a:noFill/>
          <a:ln>
            <a:noFill/>
          </a:ln>
        </p:spPr>
      </p:pic>
      <p:sp>
        <p:nvSpPr>
          <p:cNvPr id="129" name="Google Shape;129;p21"/>
          <p:cNvSpPr txBox="1"/>
          <p:nvPr/>
        </p:nvSpPr>
        <p:spPr>
          <a:xfrm>
            <a:off x="311700" y="4105375"/>
            <a:ext cx="8520600" cy="841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The 1st ioctl  -</a:t>
            </a:r>
            <a:r>
              <a:rPr lang="en" sz="1100"/>
              <a:t> ifr_name: "30609402000000000000067d08cebd5c", ifr_flags: 0xcf1a  -&gt; </a:t>
            </a:r>
            <a:r>
              <a:rPr lang="en" sz="1100">
                <a:solidFill>
                  <a:srgbClr val="FF0000"/>
                </a:solidFill>
              </a:rPr>
              <a:t>IFF_NAPI</a:t>
            </a:r>
            <a:endParaRPr sz="1100">
              <a:solidFill>
                <a:srgbClr val="FF0000"/>
              </a:solidFill>
            </a:endParaRPr>
          </a:p>
          <a:p>
            <a:pPr marL="0" lvl="0" indent="0" algn="l" rtl="0">
              <a:spcBef>
                <a:spcPts val="0"/>
              </a:spcBef>
              <a:spcAft>
                <a:spcPts val="0"/>
              </a:spcAft>
              <a:buNone/>
            </a:pPr>
            <a:r>
              <a:rPr lang="en" sz="1100">
                <a:solidFill>
                  <a:srgbClr val="FF0000"/>
                </a:solidFill>
              </a:rPr>
              <a:t>tun_set_iff : 2173 -&gt; 2183 -&gt; 2187(set tun_flags)</a:t>
            </a:r>
            <a:endParaRPr sz="1100">
              <a:solidFill>
                <a:srgbClr val="FF0000"/>
              </a:solidFill>
            </a:endParaRPr>
          </a:p>
          <a:p>
            <a:pPr marL="0" lvl="0" indent="0" algn="l" rtl="0">
              <a:spcBef>
                <a:spcPts val="0"/>
              </a:spcBef>
              <a:spcAft>
                <a:spcPts val="0"/>
              </a:spcAft>
              <a:buNone/>
            </a:pPr>
            <a:r>
              <a:rPr lang="en" sz="1100" b="1">
                <a:solidFill>
                  <a:schemeClr val="dk1"/>
                </a:solidFill>
              </a:rPr>
              <a:t>The 2nd ioctl - </a:t>
            </a:r>
            <a:r>
              <a:rPr lang="en" sz="1100">
                <a:solidFill>
                  <a:schemeClr val="dk1"/>
                </a:solidFill>
              </a:rPr>
              <a:t>ifr_name: </a:t>
            </a:r>
            <a:r>
              <a:rPr lang="en" sz="1100"/>
              <a:t>"30609402000000000000067d08cebd5c", </a:t>
            </a:r>
            <a:r>
              <a:rPr lang="en" sz="1100">
                <a:solidFill>
                  <a:schemeClr val="dk1"/>
                </a:solidFill>
              </a:rPr>
              <a:t>ifr_flags: </a:t>
            </a:r>
            <a:r>
              <a:rPr lang="en" sz="1100"/>
              <a:t>0x118e -&gt; </a:t>
            </a:r>
            <a:r>
              <a:rPr lang="en" sz="1100">
                <a:solidFill>
                  <a:srgbClr val="FF0000"/>
                </a:solidFill>
              </a:rPr>
              <a:t>!IFF_NAPI</a:t>
            </a:r>
            <a:endParaRPr sz="1100">
              <a:solidFill>
                <a:srgbClr val="FF0000"/>
              </a:solidFill>
            </a:endParaRPr>
          </a:p>
          <a:p>
            <a:pPr marL="0" lvl="0" indent="0" algn="l" rtl="0">
              <a:spcBef>
                <a:spcPts val="0"/>
              </a:spcBef>
              <a:spcAft>
                <a:spcPts val="0"/>
              </a:spcAft>
              <a:buNone/>
            </a:pPr>
            <a:r>
              <a:rPr lang="en" sz="1100">
                <a:solidFill>
                  <a:srgbClr val="FF0000"/>
                </a:solidFill>
              </a:rPr>
              <a:t>tun_set_iff : 2173 -&gt; 2176 -&gt; 2177 -&gt; 2179 (</a:t>
            </a:r>
            <a:r>
              <a:rPr lang="en" sz="1100" b="1" i="1">
                <a:solidFill>
                  <a:srgbClr val="FF0000"/>
                </a:solidFill>
              </a:rPr>
              <a:t>return 0</a:t>
            </a:r>
            <a:r>
              <a:rPr lang="en" sz="1100">
                <a:solidFill>
                  <a:srgbClr val="FF0000"/>
                </a:solidFill>
              </a:rPr>
              <a:t>) In this path, tun-&gt;flags is not set </a:t>
            </a:r>
            <a:endParaRPr sz="1100">
              <a:solidFill>
                <a:srgbClr val="FF0000"/>
              </a:solidFill>
            </a:endParaRPr>
          </a:p>
        </p:txBody>
      </p:sp>
      <p:sp>
        <p:nvSpPr>
          <p:cNvPr id="130" name="Google Shape;130;p21"/>
          <p:cNvSpPr txBox="1"/>
          <p:nvPr/>
        </p:nvSpPr>
        <p:spPr>
          <a:xfrm>
            <a:off x="4321425" y="1133875"/>
            <a:ext cx="3579300" cy="10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1" name="Google Shape;131;p21"/>
          <p:cNvPicPr preferRelativeResize="0"/>
          <p:nvPr/>
        </p:nvPicPr>
        <p:blipFill>
          <a:blip r:embed="rId4">
            <a:alphaModFix/>
          </a:blip>
          <a:stretch>
            <a:fillRect/>
          </a:stretch>
        </p:blipFill>
        <p:spPr>
          <a:xfrm>
            <a:off x="3426575" y="1017725"/>
            <a:ext cx="5405725" cy="289175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corresponding patch</a:t>
            </a:r>
            <a:endParaRPr/>
          </a:p>
        </p:txBody>
      </p:sp>
      <p:pic>
        <p:nvPicPr>
          <p:cNvPr id="137" name="Google Shape;137;p22"/>
          <p:cNvPicPr preferRelativeResize="0"/>
          <p:nvPr/>
        </p:nvPicPr>
        <p:blipFill>
          <a:blip r:embed="rId3">
            <a:alphaModFix/>
          </a:blip>
          <a:stretch>
            <a:fillRect/>
          </a:stretch>
        </p:blipFill>
        <p:spPr>
          <a:xfrm>
            <a:off x="311687" y="1017725"/>
            <a:ext cx="6120770" cy="3820975"/>
          </a:xfrm>
          <a:prstGeom prst="rect">
            <a:avLst/>
          </a:prstGeom>
          <a:noFill/>
          <a:ln w="9525" cap="flat" cmpd="sng">
            <a:solidFill>
              <a:srgbClr val="000000"/>
            </a:solidFill>
            <a:prstDash val="solid"/>
            <a:round/>
            <a:headEnd type="none" w="sm" len="sm"/>
            <a:tailEnd type="none" w="sm" len="sm"/>
          </a:ln>
        </p:spPr>
      </p:pic>
      <p:sp>
        <p:nvSpPr>
          <p:cNvPr id="138" name="Google Shape;138;p22"/>
          <p:cNvSpPr txBox="1"/>
          <p:nvPr/>
        </p:nvSpPr>
        <p:spPr>
          <a:xfrm>
            <a:off x="6432450" y="2535375"/>
            <a:ext cx="2711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Add one new field in tun_file to maintain the status of napi</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#21eff69a</a:t>
            </a:r>
            <a:endParaRPr dirty="0"/>
          </a:p>
        </p:txBody>
      </p:sp>
      <p:graphicFrame>
        <p:nvGraphicFramePr>
          <p:cNvPr id="237" name="Google Shape;237;p35"/>
          <p:cNvGraphicFramePr/>
          <p:nvPr/>
        </p:nvGraphicFramePr>
        <p:xfrm>
          <a:off x="1527400" y="1280050"/>
          <a:ext cx="4352925" cy="752670"/>
        </p:xfrm>
        <a:graphic>
          <a:graphicData uri="http://schemas.openxmlformats.org/drawingml/2006/table">
            <a:tbl>
              <a:tblPr>
                <a:noFill/>
                <a:tableStyleId>{90451CF9-6E87-49CF-A4E6-B44C3E17D55F}</a:tableStyleId>
              </a:tblPr>
              <a:tblGrid>
                <a:gridCol w="43529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KMSAN: uninit-value in vcs_read</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KMSAN: kernel-infoleak in vcs_read</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hrtimer_active</a:t>
            </a:r>
            <a:endParaRPr/>
          </a:p>
        </p:txBody>
      </p:sp>
      <p:pic>
        <p:nvPicPr>
          <p:cNvPr id="144" name="Google Shape;144;p23"/>
          <p:cNvPicPr preferRelativeResize="0"/>
          <p:nvPr/>
        </p:nvPicPr>
        <p:blipFill>
          <a:blip r:embed="rId3">
            <a:alphaModFix/>
          </a:blip>
          <a:stretch>
            <a:fillRect/>
          </a:stretch>
        </p:blipFill>
        <p:spPr>
          <a:xfrm>
            <a:off x="311700" y="1169600"/>
            <a:ext cx="4610100" cy="2324100"/>
          </a:xfrm>
          <a:prstGeom prst="rect">
            <a:avLst/>
          </a:prstGeom>
          <a:noFill/>
          <a:ln w="9525" cap="flat" cmpd="sng">
            <a:solidFill>
              <a:srgbClr val="FF0000"/>
            </a:solidFill>
            <a:prstDash val="solid"/>
            <a:round/>
            <a:headEnd type="none" w="sm" len="sm"/>
            <a:tailEnd type="none" w="sm" len="sm"/>
          </a:ln>
        </p:spPr>
      </p:pic>
      <p:pic>
        <p:nvPicPr>
          <p:cNvPr id="145" name="Google Shape;145;p23"/>
          <p:cNvPicPr preferRelativeResize="0"/>
          <p:nvPr/>
        </p:nvPicPr>
        <p:blipFill>
          <a:blip r:embed="rId4">
            <a:alphaModFix/>
          </a:blip>
          <a:stretch>
            <a:fillRect/>
          </a:stretch>
        </p:blipFill>
        <p:spPr>
          <a:xfrm>
            <a:off x="4921800" y="1789563"/>
            <a:ext cx="4219950" cy="1084175"/>
          </a:xfrm>
          <a:prstGeom prst="rect">
            <a:avLst/>
          </a:prstGeom>
          <a:noFill/>
          <a:ln>
            <a:noFill/>
          </a:ln>
        </p:spPr>
      </p:pic>
      <p:pic>
        <p:nvPicPr>
          <p:cNvPr id="146" name="Google Shape;146;p23"/>
          <p:cNvPicPr preferRelativeResize="0"/>
          <p:nvPr/>
        </p:nvPicPr>
        <p:blipFill>
          <a:blip r:embed="rId5">
            <a:alphaModFix/>
          </a:blip>
          <a:stretch>
            <a:fillRect/>
          </a:stretch>
        </p:blipFill>
        <p:spPr>
          <a:xfrm>
            <a:off x="3914000" y="3697500"/>
            <a:ext cx="5230000" cy="1446000"/>
          </a:xfrm>
          <a:prstGeom prst="rect">
            <a:avLst/>
          </a:prstGeom>
          <a:noFill/>
          <a:ln w="9525" cap="flat" cmpd="sng">
            <a:solidFill>
              <a:srgbClr val="FF0000"/>
            </a:solidFill>
            <a:prstDash val="solid"/>
            <a:round/>
            <a:headEnd type="none" w="sm" len="sm"/>
            <a:tailEnd type="none" w="sm" len="sm"/>
          </a:ln>
        </p:spPr>
      </p:pic>
      <p:sp>
        <p:nvSpPr>
          <p:cNvPr id="147" name="Google Shape;147;p23"/>
          <p:cNvSpPr/>
          <p:nvPr/>
        </p:nvSpPr>
        <p:spPr>
          <a:xfrm>
            <a:off x="4292300" y="3899450"/>
            <a:ext cx="2197200" cy="342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txBox="1"/>
          <p:nvPr/>
        </p:nvSpPr>
        <p:spPr>
          <a:xfrm>
            <a:off x="4921800" y="2991800"/>
            <a:ext cx="4219800" cy="501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The 1st ioctl  </a:t>
            </a:r>
            <a:r>
              <a:rPr lang="en" sz="1100"/>
              <a:t>- same ifr_name, ifr_flags: 0xcf1a  -&gt; </a:t>
            </a:r>
            <a:r>
              <a:rPr lang="en" sz="1100">
                <a:solidFill>
                  <a:srgbClr val="FF0000"/>
                </a:solidFill>
              </a:rPr>
              <a:t>IFF_NAPI</a:t>
            </a:r>
            <a:endParaRPr sz="1100">
              <a:solidFill>
                <a:srgbClr val="FF0000"/>
              </a:solidFill>
            </a:endParaRPr>
          </a:p>
          <a:p>
            <a:pPr marL="0" lvl="0" indent="0" algn="l" rtl="0">
              <a:spcBef>
                <a:spcPts val="0"/>
              </a:spcBef>
              <a:spcAft>
                <a:spcPts val="0"/>
              </a:spcAft>
              <a:buNone/>
            </a:pPr>
            <a:r>
              <a:rPr lang="en" sz="1100" b="1">
                <a:solidFill>
                  <a:schemeClr val="dk1"/>
                </a:solidFill>
              </a:rPr>
              <a:t>The 2nd ioctl </a:t>
            </a:r>
            <a:r>
              <a:rPr lang="en" sz="1100">
                <a:solidFill>
                  <a:schemeClr val="dk1"/>
                </a:solidFill>
              </a:rPr>
              <a:t>- same ifr_name,</a:t>
            </a:r>
            <a:r>
              <a:rPr lang="en" sz="1100"/>
              <a:t> </a:t>
            </a:r>
            <a:r>
              <a:rPr lang="en" sz="1100">
                <a:solidFill>
                  <a:schemeClr val="dk1"/>
                </a:solidFill>
              </a:rPr>
              <a:t>ifr_flags: </a:t>
            </a:r>
            <a:r>
              <a:rPr lang="en" sz="1100"/>
              <a:t>0x118e -&gt; </a:t>
            </a:r>
            <a:r>
              <a:rPr lang="en" sz="1100">
                <a:solidFill>
                  <a:srgbClr val="FF0000"/>
                </a:solidFill>
              </a:rPr>
              <a:t>!IFF_NAPI</a:t>
            </a:r>
            <a:endParaRPr sz="1100">
              <a:solidFill>
                <a:srgbClr val="FF0000"/>
              </a:solidFill>
            </a:endParaRPr>
          </a:p>
        </p:txBody>
      </p:sp>
      <p:pic>
        <p:nvPicPr>
          <p:cNvPr id="149" name="Google Shape;149;p23"/>
          <p:cNvPicPr preferRelativeResize="0"/>
          <p:nvPr/>
        </p:nvPicPr>
        <p:blipFill>
          <a:blip r:embed="rId6">
            <a:alphaModFix/>
          </a:blip>
          <a:stretch>
            <a:fillRect/>
          </a:stretch>
        </p:blipFill>
        <p:spPr>
          <a:xfrm>
            <a:off x="0" y="3814373"/>
            <a:ext cx="3913999" cy="1329127"/>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free_netdev</a:t>
            </a:r>
            <a:endParaRPr/>
          </a:p>
        </p:txBody>
      </p:sp>
      <p:sp>
        <p:nvSpPr>
          <p:cNvPr id="155" name="Google Shape;155;p24"/>
          <p:cNvSpPr txBox="1"/>
          <p:nvPr/>
        </p:nvSpPr>
        <p:spPr>
          <a:xfrm>
            <a:off x="311700" y="4526850"/>
            <a:ext cx="4219800" cy="501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The 1st ioctl  </a:t>
            </a:r>
            <a:r>
              <a:rPr lang="en" sz="1100"/>
              <a:t>- same ifr_name, ifr_flags: </a:t>
            </a:r>
            <a:r>
              <a:rPr lang="en" sz="1100">
                <a:solidFill>
                  <a:schemeClr val="dk1"/>
                </a:solidFill>
              </a:rPr>
              <a:t>0x118e</a:t>
            </a:r>
            <a:r>
              <a:rPr lang="en" sz="1100"/>
              <a:t> -&gt; </a:t>
            </a:r>
            <a:r>
              <a:rPr lang="en" sz="1100">
                <a:solidFill>
                  <a:srgbClr val="FF0000"/>
                </a:solidFill>
              </a:rPr>
              <a:t>!IFF_NAPI</a:t>
            </a:r>
            <a:endParaRPr sz="1100">
              <a:solidFill>
                <a:srgbClr val="FF0000"/>
              </a:solidFill>
            </a:endParaRPr>
          </a:p>
          <a:p>
            <a:pPr marL="0" lvl="0" indent="0" algn="l" rtl="0">
              <a:spcBef>
                <a:spcPts val="0"/>
              </a:spcBef>
              <a:spcAft>
                <a:spcPts val="0"/>
              </a:spcAft>
              <a:buNone/>
            </a:pPr>
            <a:r>
              <a:rPr lang="en" sz="1100" b="1">
                <a:solidFill>
                  <a:schemeClr val="dk1"/>
                </a:solidFill>
              </a:rPr>
              <a:t>The 2nd ioctl </a:t>
            </a:r>
            <a:r>
              <a:rPr lang="en" sz="1100">
                <a:solidFill>
                  <a:schemeClr val="dk1"/>
                </a:solidFill>
              </a:rPr>
              <a:t>- same ifr_name,</a:t>
            </a:r>
            <a:r>
              <a:rPr lang="en" sz="1100"/>
              <a:t> </a:t>
            </a:r>
            <a:r>
              <a:rPr lang="en" sz="1100">
                <a:solidFill>
                  <a:schemeClr val="dk1"/>
                </a:solidFill>
              </a:rPr>
              <a:t>ifr_flags: 0x71b   </a:t>
            </a:r>
            <a:r>
              <a:rPr lang="en" sz="1100"/>
              <a:t>-&gt; </a:t>
            </a:r>
            <a:r>
              <a:rPr lang="en" sz="1100">
                <a:solidFill>
                  <a:srgbClr val="FF0000"/>
                </a:solidFill>
              </a:rPr>
              <a:t>IFF_NAPI</a:t>
            </a:r>
            <a:endParaRPr sz="1100">
              <a:solidFill>
                <a:srgbClr val="FF0000"/>
              </a:solidFill>
            </a:endParaRPr>
          </a:p>
        </p:txBody>
      </p:sp>
      <p:pic>
        <p:nvPicPr>
          <p:cNvPr id="156" name="Google Shape;156;p24"/>
          <p:cNvPicPr preferRelativeResize="0"/>
          <p:nvPr/>
        </p:nvPicPr>
        <p:blipFill>
          <a:blip r:embed="rId3">
            <a:alphaModFix/>
          </a:blip>
          <a:stretch>
            <a:fillRect/>
          </a:stretch>
        </p:blipFill>
        <p:spPr>
          <a:xfrm>
            <a:off x="311698" y="2954173"/>
            <a:ext cx="5611726" cy="1551525"/>
          </a:xfrm>
          <a:prstGeom prst="rect">
            <a:avLst/>
          </a:prstGeom>
          <a:noFill/>
          <a:ln w="9525" cap="flat" cmpd="sng">
            <a:solidFill>
              <a:srgbClr val="FF0000"/>
            </a:solidFill>
            <a:prstDash val="solid"/>
            <a:round/>
            <a:headEnd type="none" w="sm" len="sm"/>
            <a:tailEnd type="none" w="sm" len="sm"/>
          </a:ln>
        </p:spPr>
      </p:pic>
      <p:sp>
        <p:nvSpPr>
          <p:cNvPr id="157" name="Google Shape;157;p24"/>
          <p:cNvSpPr/>
          <p:nvPr/>
        </p:nvSpPr>
        <p:spPr>
          <a:xfrm>
            <a:off x="758900" y="4032825"/>
            <a:ext cx="2197200" cy="342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24"/>
          <p:cNvPicPr preferRelativeResize="0"/>
          <p:nvPr/>
        </p:nvPicPr>
        <p:blipFill>
          <a:blip r:embed="rId4">
            <a:alphaModFix/>
          </a:blip>
          <a:stretch>
            <a:fillRect/>
          </a:stretch>
        </p:blipFill>
        <p:spPr>
          <a:xfrm>
            <a:off x="311700" y="1017725"/>
            <a:ext cx="3602568" cy="1669275"/>
          </a:xfrm>
          <a:prstGeom prst="rect">
            <a:avLst/>
          </a:prstGeom>
          <a:noFill/>
          <a:ln w="9525" cap="flat" cmpd="sng">
            <a:solidFill>
              <a:srgbClr val="FF0000"/>
            </a:solidFill>
            <a:prstDash val="solid"/>
            <a:round/>
            <a:headEnd type="none" w="sm" len="sm"/>
            <a:tailEnd type="none" w="sm" len="sm"/>
          </a:ln>
        </p:spPr>
      </p:pic>
      <p:sp>
        <p:nvSpPr>
          <p:cNvPr id="159" name="Google Shape;159;p24"/>
          <p:cNvSpPr txBox="1"/>
          <p:nvPr/>
        </p:nvSpPr>
        <p:spPr>
          <a:xfrm>
            <a:off x="4416000" y="1404100"/>
            <a:ext cx="2502600" cy="10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24"/>
          <p:cNvSpPr txBox="1"/>
          <p:nvPr/>
        </p:nvSpPr>
        <p:spPr>
          <a:xfrm>
            <a:off x="6001925" y="4185900"/>
            <a:ext cx="2986800" cy="95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For the second tun_file, netif_napi_del is not executed, which leaves a dangling pointer of the napi_struct in dev-&gt;napi_list</a:t>
            </a:r>
            <a:endParaRPr/>
          </a:p>
        </p:txBody>
      </p:sp>
      <p:pic>
        <p:nvPicPr>
          <p:cNvPr id="161" name="Google Shape;161;p24"/>
          <p:cNvPicPr preferRelativeResize="0"/>
          <p:nvPr/>
        </p:nvPicPr>
        <p:blipFill>
          <a:blip r:embed="rId5">
            <a:alphaModFix/>
          </a:blip>
          <a:stretch>
            <a:fillRect/>
          </a:stretch>
        </p:blipFill>
        <p:spPr>
          <a:xfrm>
            <a:off x="3950650" y="2801763"/>
            <a:ext cx="5038075" cy="957567"/>
          </a:xfrm>
          <a:prstGeom prst="rect">
            <a:avLst/>
          </a:prstGeom>
          <a:noFill/>
          <a:ln w="9525" cap="flat" cmpd="sng">
            <a:solidFill>
              <a:srgbClr val="FF0000"/>
            </a:solidFill>
            <a:prstDash val="solid"/>
            <a:round/>
            <a:headEnd type="none" w="sm" len="sm"/>
            <a:tailEnd type="none" w="sm" len="sm"/>
          </a:ln>
        </p:spPr>
      </p:pic>
      <p:pic>
        <p:nvPicPr>
          <p:cNvPr id="162" name="Google Shape;162;p24"/>
          <p:cNvPicPr preferRelativeResize="0"/>
          <p:nvPr/>
        </p:nvPicPr>
        <p:blipFill>
          <a:blip r:embed="rId6">
            <a:alphaModFix/>
          </a:blip>
          <a:stretch>
            <a:fillRect/>
          </a:stretch>
        </p:blipFill>
        <p:spPr>
          <a:xfrm>
            <a:off x="3950650" y="996925"/>
            <a:ext cx="5038075" cy="1710850"/>
          </a:xfrm>
          <a:prstGeom prst="rect">
            <a:avLst/>
          </a:prstGeom>
          <a:noFill/>
          <a:ln>
            <a:noFill/>
          </a:ln>
        </p:spPr>
      </p:pic>
      <p:cxnSp>
        <p:nvCxnSpPr>
          <p:cNvPr id="163" name="Google Shape;163;p24"/>
          <p:cNvCxnSpPr/>
          <p:nvPr/>
        </p:nvCxnSpPr>
        <p:spPr>
          <a:xfrm flipH="1">
            <a:off x="1877025" y="2435400"/>
            <a:ext cx="2768100" cy="1391400"/>
          </a:xfrm>
          <a:prstGeom prst="straightConnector1">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free_netdev</a:t>
            </a:r>
            <a:endParaRPr/>
          </a:p>
        </p:txBody>
      </p:sp>
      <p:sp>
        <p:nvSpPr>
          <p:cNvPr id="169" name="Google Shape;169;p25"/>
          <p:cNvSpPr txBox="1"/>
          <p:nvPr/>
        </p:nvSpPr>
        <p:spPr>
          <a:xfrm>
            <a:off x="311700" y="4526850"/>
            <a:ext cx="4219800" cy="501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The 1st ioctl  </a:t>
            </a:r>
            <a:r>
              <a:rPr lang="en" sz="1100"/>
              <a:t>- same ifr_name, ifr_flags: </a:t>
            </a:r>
            <a:r>
              <a:rPr lang="en" sz="1100">
                <a:solidFill>
                  <a:schemeClr val="dk1"/>
                </a:solidFill>
              </a:rPr>
              <a:t>0x118e</a:t>
            </a:r>
            <a:r>
              <a:rPr lang="en" sz="1100"/>
              <a:t> -&gt; </a:t>
            </a:r>
            <a:r>
              <a:rPr lang="en" sz="1100">
                <a:solidFill>
                  <a:srgbClr val="FF0000"/>
                </a:solidFill>
              </a:rPr>
              <a:t>!IFF_NAPI</a:t>
            </a:r>
            <a:endParaRPr sz="1100">
              <a:solidFill>
                <a:srgbClr val="FF0000"/>
              </a:solidFill>
            </a:endParaRPr>
          </a:p>
          <a:p>
            <a:pPr marL="0" lvl="0" indent="0" algn="l" rtl="0">
              <a:spcBef>
                <a:spcPts val="0"/>
              </a:spcBef>
              <a:spcAft>
                <a:spcPts val="0"/>
              </a:spcAft>
              <a:buNone/>
            </a:pPr>
            <a:r>
              <a:rPr lang="en" sz="1100" b="1">
                <a:solidFill>
                  <a:schemeClr val="dk1"/>
                </a:solidFill>
              </a:rPr>
              <a:t>The 2nd ioctl </a:t>
            </a:r>
            <a:r>
              <a:rPr lang="en" sz="1100">
                <a:solidFill>
                  <a:schemeClr val="dk1"/>
                </a:solidFill>
              </a:rPr>
              <a:t>- same ifr_name,</a:t>
            </a:r>
            <a:r>
              <a:rPr lang="en" sz="1100"/>
              <a:t> </a:t>
            </a:r>
            <a:r>
              <a:rPr lang="en" sz="1100">
                <a:solidFill>
                  <a:schemeClr val="dk1"/>
                </a:solidFill>
              </a:rPr>
              <a:t>ifr_flags: 0x71b   </a:t>
            </a:r>
            <a:r>
              <a:rPr lang="en" sz="1100"/>
              <a:t>-&gt; </a:t>
            </a:r>
            <a:r>
              <a:rPr lang="en" sz="1100">
                <a:solidFill>
                  <a:srgbClr val="FF0000"/>
                </a:solidFill>
              </a:rPr>
              <a:t>IFF_NAPI</a:t>
            </a:r>
            <a:endParaRPr sz="1100">
              <a:solidFill>
                <a:srgbClr val="FF0000"/>
              </a:solidFill>
            </a:endParaRPr>
          </a:p>
        </p:txBody>
      </p:sp>
      <p:pic>
        <p:nvPicPr>
          <p:cNvPr id="170" name="Google Shape;170;p25"/>
          <p:cNvPicPr preferRelativeResize="0"/>
          <p:nvPr/>
        </p:nvPicPr>
        <p:blipFill>
          <a:blip r:embed="rId3">
            <a:alphaModFix/>
          </a:blip>
          <a:stretch>
            <a:fillRect/>
          </a:stretch>
        </p:blipFill>
        <p:spPr>
          <a:xfrm>
            <a:off x="311698" y="2954173"/>
            <a:ext cx="5611726" cy="1551525"/>
          </a:xfrm>
          <a:prstGeom prst="rect">
            <a:avLst/>
          </a:prstGeom>
          <a:noFill/>
          <a:ln w="9525" cap="flat" cmpd="sng">
            <a:solidFill>
              <a:srgbClr val="FF0000"/>
            </a:solidFill>
            <a:prstDash val="solid"/>
            <a:round/>
            <a:headEnd type="none" w="sm" len="sm"/>
            <a:tailEnd type="none" w="sm" len="sm"/>
          </a:ln>
        </p:spPr>
      </p:pic>
      <p:sp>
        <p:nvSpPr>
          <p:cNvPr id="171" name="Google Shape;171;p25"/>
          <p:cNvSpPr/>
          <p:nvPr/>
        </p:nvSpPr>
        <p:spPr>
          <a:xfrm>
            <a:off x="758900" y="4032825"/>
            <a:ext cx="2197200" cy="342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25"/>
          <p:cNvPicPr preferRelativeResize="0"/>
          <p:nvPr/>
        </p:nvPicPr>
        <p:blipFill>
          <a:blip r:embed="rId4">
            <a:alphaModFix/>
          </a:blip>
          <a:stretch>
            <a:fillRect/>
          </a:stretch>
        </p:blipFill>
        <p:spPr>
          <a:xfrm>
            <a:off x="311700" y="1017725"/>
            <a:ext cx="3602568" cy="1669275"/>
          </a:xfrm>
          <a:prstGeom prst="rect">
            <a:avLst/>
          </a:prstGeom>
          <a:noFill/>
          <a:ln w="9525" cap="flat" cmpd="sng">
            <a:solidFill>
              <a:srgbClr val="FF0000"/>
            </a:solidFill>
            <a:prstDash val="solid"/>
            <a:round/>
            <a:headEnd type="none" w="sm" len="sm"/>
            <a:tailEnd type="none" w="sm" len="sm"/>
          </a:ln>
        </p:spPr>
      </p:pic>
      <p:sp>
        <p:nvSpPr>
          <p:cNvPr id="173" name="Google Shape;173;p25"/>
          <p:cNvSpPr txBox="1"/>
          <p:nvPr/>
        </p:nvSpPr>
        <p:spPr>
          <a:xfrm>
            <a:off x="4416000" y="1404100"/>
            <a:ext cx="2502600" cy="10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25"/>
          <p:cNvSpPr txBox="1"/>
          <p:nvPr/>
        </p:nvSpPr>
        <p:spPr>
          <a:xfrm>
            <a:off x="6001925" y="4185900"/>
            <a:ext cx="2986800" cy="957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For the second tun_file, netif_napi_del is not executed, which leaves a dangling pointer of the napi_struct in dev-&gt;napi_list</a:t>
            </a:r>
            <a:endParaRPr/>
          </a:p>
        </p:txBody>
      </p:sp>
      <p:pic>
        <p:nvPicPr>
          <p:cNvPr id="175" name="Google Shape;175;p25"/>
          <p:cNvPicPr preferRelativeResize="0"/>
          <p:nvPr/>
        </p:nvPicPr>
        <p:blipFill>
          <a:blip r:embed="rId5">
            <a:alphaModFix/>
          </a:blip>
          <a:stretch>
            <a:fillRect/>
          </a:stretch>
        </p:blipFill>
        <p:spPr>
          <a:xfrm>
            <a:off x="3950650" y="2801763"/>
            <a:ext cx="5038075" cy="957567"/>
          </a:xfrm>
          <a:prstGeom prst="rect">
            <a:avLst/>
          </a:prstGeom>
          <a:noFill/>
          <a:ln w="9525" cap="flat" cmpd="sng">
            <a:solidFill>
              <a:srgbClr val="FF0000"/>
            </a:solidFill>
            <a:prstDash val="solid"/>
            <a:round/>
            <a:headEnd type="none" w="sm" len="sm"/>
            <a:tailEnd type="none" w="sm" len="sm"/>
          </a:ln>
        </p:spPr>
      </p:pic>
      <p:pic>
        <p:nvPicPr>
          <p:cNvPr id="176" name="Google Shape;176;p25"/>
          <p:cNvPicPr preferRelativeResize="0"/>
          <p:nvPr/>
        </p:nvPicPr>
        <p:blipFill>
          <a:blip r:embed="rId6">
            <a:alphaModFix/>
          </a:blip>
          <a:stretch>
            <a:fillRect/>
          </a:stretch>
        </p:blipFill>
        <p:spPr>
          <a:xfrm>
            <a:off x="3950650" y="996925"/>
            <a:ext cx="5038075" cy="1710850"/>
          </a:xfrm>
          <a:prstGeom prst="rect">
            <a:avLst/>
          </a:prstGeom>
          <a:noFill/>
          <a:ln>
            <a:noFill/>
          </a:ln>
        </p:spPr>
      </p:pic>
      <p:cxnSp>
        <p:nvCxnSpPr>
          <p:cNvPr id="177" name="Google Shape;177;p25"/>
          <p:cNvCxnSpPr/>
          <p:nvPr/>
        </p:nvCxnSpPr>
        <p:spPr>
          <a:xfrm flipH="1">
            <a:off x="1877025" y="2435400"/>
            <a:ext cx="2768100" cy="1391400"/>
          </a:xfrm>
          <a:prstGeom prst="straightConnector1">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PoC comparison</a:t>
            </a:r>
            <a:endParaRPr/>
          </a:p>
        </p:txBody>
      </p:sp>
      <p:pic>
        <p:nvPicPr>
          <p:cNvPr id="183" name="Google Shape;183;p26"/>
          <p:cNvPicPr preferRelativeResize="0"/>
          <p:nvPr/>
        </p:nvPicPr>
        <p:blipFill>
          <a:blip r:embed="rId3">
            <a:alphaModFix/>
          </a:blip>
          <a:stretch>
            <a:fillRect/>
          </a:stretch>
        </p:blipFill>
        <p:spPr>
          <a:xfrm>
            <a:off x="133100" y="1473825"/>
            <a:ext cx="8839202" cy="555119"/>
          </a:xfrm>
          <a:prstGeom prst="rect">
            <a:avLst/>
          </a:prstGeom>
          <a:noFill/>
          <a:ln>
            <a:noFill/>
          </a:ln>
        </p:spPr>
      </p:pic>
      <p:pic>
        <p:nvPicPr>
          <p:cNvPr id="184" name="Google Shape;184;p26"/>
          <p:cNvPicPr preferRelativeResize="0"/>
          <p:nvPr/>
        </p:nvPicPr>
        <p:blipFill>
          <a:blip r:embed="rId4">
            <a:alphaModFix/>
          </a:blip>
          <a:stretch>
            <a:fillRect/>
          </a:stretch>
        </p:blipFill>
        <p:spPr>
          <a:xfrm>
            <a:off x="152400" y="2181344"/>
            <a:ext cx="8839202" cy="534198"/>
          </a:xfrm>
          <a:prstGeom prst="rect">
            <a:avLst/>
          </a:prstGeom>
          <a:noFill/>
          <a:ln>
            <a:noFill/>
          </a:ln>
        </p:spPr>
      </p:pic>
      <p:sp>
        <p:nvSpPr>
          <p:cNvPr id="185" name="Google Shape;185;p26"/>
          <p:cNvSpPr/>
          <p:nvPr/>
        </p:nvSpPr>
        <p:spPr>
          <a:xfrm>
            <a:off x="6980125" y="1629325"/>
            <a:ext cx="1875000" cy="207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6980125" y="2571750"/>
            <a:ext cx="1875000" cy="207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6366050" y="2344800"/>
            <a:ext cx="344100" cy="207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6335275" y="1836625"/>
            <a:ext cx="344100" cy="207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000000"/>
                </a:solidFill>
              </a:rPr>
              <a:t>Patch #</a:t>
            </a:r>
            <a:r>
              <a:rPr lang="en" sz="2800"/>
              <a:t>eb73190f</a:t>
            </a:r>
            <a:endParaRPr sz="2800"/>
          </a:p>
        </p:txBody>
      </p:sp>
      <p:graphicFrame>
        <p:nvGraphicFramePr>
          <p:cNvPr id="194" name="Google Shape;194;p27"/>
          <p:cNvGraphicFramePr/>
          <p:nvPr/>
        </p:nvGraphicFramePr>
        <p:xfrm>
          <a:off x="1684500" y="2094475"/>
          <a:ext cx="3000000" cy="3000000"/>
        </p:xfrm>
        <a:graphic>
          <a:graphicData uri="http://schemas.openxmlformats.org/drawingml/2006/table">
            <a:tbl>
              <a:tblPr>
                <a:noFill/>
              </a:tblPr>
              <a:tblGrid>
                <a:gridCol w="5254175">
                  <a:extLst>
                    <a:ext uri="{9D8B030D-6E8A-4147-A177-3AD203B41FA5}">
                      <a16:colId xmlns:a16="http://schemas.microsoft.com/office/drawing/2014/main" val="20000"/>
                    </a:ext>
                  </a:extLst>
                </a:gridCol>
              </a:tblGrid>
              <a:tr h="542350">
                <a:tc>
                  <a:txBody>
                    <a:bodyPr/>
                    <a:lstStyle/>
                    <a:p>
                      <a:pPr marL="0" lvl="0" indent="0" algn="l" rtl="0">
                        <a:lnSpc>
                          <a:spcPct val="115000"/>
                        </a:lnSpc>
                        <a:spcBef>
                          <a:spcPts val="0"/>
                        </a:spcBef>
                        <a:spcAft>
                          <a:spcPts val="0"/>
                        </a:spcAft>
                        <a:buNone/>
                      </a:pPr>
                      <a:r>
                        <a:rPr lang="en" u="sng">
                          <a:solidFill>
                            <a:schemeClr val="hlink"/>
                          </a:solidFill>
                          <a:latin typeface="Calibri"/>
                          <a:ea typeface="Calibri"/>
                          <a:cs typeface="Calibri"/>
                          <a:sym typeface="Calibri"/>
                          <a:hlinkClick r:id="rId3"/>
                        </a:rPr>
                        <a:t>KASAN: use-after-free Write in prb_fill_curr_block</a:t>
                      </a:r>
                      <a:endParaRPr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42350">
                <a:tc>
                  <a:txBody>
                    <a:bodyPr/>
                    <a:lstStyle/>
                    <a:p>
                      <a:pPr marL="0" lvl="0" indent="0" algn="l" rtl="0">
                        <a:lnSpc>
                          <a:spcPct val="115000"/>
                        </a:lnSpc>
                        <a:spcBef>
                          <a:spcPts val="0"/>
                        </a:spcBef>
                        <a:spcAft>
                          <a:spcPts val="0"/>
                        </a:spcAft>
                        <a:buNone/>
                      </a:pPr>
                      <a:r>
                        <a:rPr lang="en" u="sng">
                          <a:solidFill>
                            <a:schemeClr val="hlink"/>
                          </a:solidFill>
                          <a:latin typeface="Calibri"/>
                          <a:ea typeface="Calibri"/>
                          <a:cs typeface="Calibri"/>
                          <a:sym typeface="Calibri"/>
                          <a:hlinkClick r:id="rId4"/>
                        </a:rPr>
                        <a:t>KASAN: slab-out-of-bounds Write in prb_fill_curr_block</a:t>
                      </a:r>
                      <a:endParaRPr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172400" y="284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sp>
        <p:nvSpPr>
          <p:cNvPr id="200" name="Google Shape;200;p28"/>
          <p:cNvSpPr/>
          <p:nvPr/>
        </p:nvSpPr>
        <p:spPr>
          <a:xfrm>
            <a:off x="892250" y="1962625"/>
            <a:ext cx="1928700" cy="2558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txBox="1"/>
          <p:nvPr/>
        </p:nvSpPr>
        <p:spPr>
          <a:xfrm>
            <a:off x="1141525" y="3810325"/>
            <a:ext cx="15351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private space</a:t>
            </a:r>
            <a:endParaRPr/>
          </a:p>
          <a:p>
            <a:pPr marL="0" lvl="0" indent="0" algn="l" rtl="0">
              <a:spcBef>
                <a:spcPts val="0"/>
              </a:spcBef>
              <a:spcAft>
                <a:spcPts val="0"/>
              </a:spcAft>
              <a:buNone/>
            </a:pPr>
            <a:r>
              <a:rPr lang="en"/>
              <a:t>  (optional)</a:t>
            </a:r>
            <a:endParaRPr/>
          </a:p>
        </p:txBody>
      </p:sp>
      <p:sp>
        <p:nvSpPr>
          <p:cNvPr id="202" name="Google Shape;202;p28"/>
          <p:cNvSpPr txBox="1"/>
          <p:nvPr/>
        </p:nvSpPr>
        <p:spPr>
          <a:xfrm>
            <a:off x="1430725" y="2542200"/>
            <a:ext cx="8418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frame</a:t>
            </a:r>
            <a:endParaRPr/>
          </a:p>
        </p:txBody>
      </p:sp>
      <p:cxnSp>
        <p:nvCxnSpPr>
          <p:cNvPr id="203" name="Google Shape;203;p28"/>
          <p:cNvCxnSpPr/>
          <p:nvPr/>
        </p:nvCxnSpPr>
        <p:spPr>
          <a:xfrm rot="10800000" flipH="1">
            <a:off x="892250" y="3642075"/>
            <a:ext cx="1928700" cy="13200"/>
          </a:xfrm>
          <a:prstGeom prst="straightConnector1">
            <a:avLst/>
          </a:prstGeom>
          <a:noFill/>
          <a:ln w="9525" cap="flat" cmpd="sng">
            <a:solidFill>
              <a:schemeClr val="dk2"/>
            </a:solidFill>
            <a:prstDash val="solid"/>
            <a:round/>
            <a:headEnd type="none" w="med" len="med"/>
            <a:tailEnd type="none" w="med" len="med"/>
          </a:ln>
        </p:spPr>
      </p:cxnSp>
      <p:sp>
        <p:nvSpPr>
          <p:cNvPr id="204" name="Google Shape;204;p28"/>
          <p:cNvSpPr/>
          <p:nvPr/>
        </p:nvSpPr>
        <p:spPr>
          <a:xfrm>
            <a:off x="3022925" y="2658050"/>
            <a:ext cx="721800" cy="1575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3932375" y="2012600"/>
            <a:ext cx="1928700" cy="157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txBox="1"/>
          <p:nvPr/>
        </p:nvSpPr>
        <p:spPr>
          <a:xfrm>
            <a:off x="1446325" y="1608275"/>
            <a:ext cx="721800" cy="4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block</a:t>
            </a:r>
            <a:endParaRPr/>
          </a:p>
        </p:txBody>
      </p:sp>
      <p:sp>
        <p:nvSpPr>
          <p:cNvPr id="207" name="Google Shape;207;p28"/>
          <p:cNvSpPr txBox="1"/>
          <p:nvPr/>
        </p:nvSpPr>
        <p:spPr>
          <a:xfrm>
            <a:off x="4167000" y="1608272"/>
            <a:ext cx="1430100" cy="6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minimum frame</a:t>
            </a:r>
            <a:endParaRPr/>
          </a:p>
        </p:txBody>
      </p:sp>
      <p:cxnSp>
        <p:nvCxnSpPr>
          <p:cNvPr id="208" name="Google Shape;208;p28"/>
          <p:cNvCxnSpPr/>
          <p:nvPr/>
        </p:nvCxnSpPr>
        <p:spPr>
          <a:xfrm>
            <a:off x="3975725" y="2398150"/>
            <a:ext cx="1902600" cy="0"/>
          </a:xfrm>
          <a:prstGeom prst="straightConnector1">
            <a:avLst/>
          </a:prstGeom>
          <a:noFill/>
          <a:ln w="9525" cap="flat" cmpd="sng">
            <a:solidFill>
              <a:schemeClr val="dk2"/>
            </a:solidFill>
            <a:prstDash val="solid"/>
            <a:round/>
            <a:headEnd type="none" w="med" len="med"/>
            <a:tailEnd type="none" w="med" len="med"/>
          </a:ln>
        </p:spPr>
      </p:cxnSp>
      <p:sp>
        <p:nvSpPr>
          <p:cNvPr id="209" name="Google Shape;209;p28"/>
          <p:cNvSpPr txBox="1"/>
          <p:nvPr/>
        </p:nvSpPr>
        <p:spPr>
          <a:xfrm>
            <a:off x="4017600" y="2038825"/>
            <a:ext cx="17556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struct tpacket3_hdr</a:t>
            </a:r>
            <a:endParaRPr/>
          </a:p>
        </p:txBody>
      </p:sp>
      <p:cxnSp>
        <p:nvCxnSpPr>
          <p:cNvPr id="210" name="Google Shape;210;p28"/>
          <p:cNvCxnSpPr>
            <a:stCxn id="205" idx="1"/>
          </p:cNvCxnSpPr>
          <p:nvPr/>
        </p:nvCxnSpPr>
        <p:spPr>
          <a:xfrm>
            <a:off x="3932375" y="2799800"/>
            <a:ext cx="1928700" cy="0"/>
          </a:xfrm>
          <a:prstGeom prst="straightConnector1">
            <a:avLst/>
          </a:prstGeom>
          <a:noFill/>
          <a:ln w="9525" cap="flat" cmpd="sng">
            <a:solidFill>
              <a:schemeClr val="dk2"/>
            </a:solidFill>
            <a:prstDash val="solid"/>
            <a:round/>
            <a:headEnd type="none" w="med" len="med"/>
            <a:tailEnd type="none" w="med" len="med"/>
          </a:ln>
        </p:spPr>
      </p:cxnSp>
      <p:sp>
        <p:nvSpPr>
          <p:cNvPr id="211" name="Google Shape;211;p28"/>
          <p:cNvSpPr txBox="1"/>
          <p:nvPr/>
        </p:nvSpPr>
        <p:spPr>
          <a:xfrm>
            <a:off x="4048900" y="2385050"/>
            <a:ext cx="16587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struct sockaddr_ll</a:t>
            </a:r>
            <a:endParaRPr/>
          </a:p>
        </p:txBody>
      </p:sp>
      <p:sp>
        <p:nvSpPr>
          <p:cNvPr id="212" name="Google Shape;212;p28"/>
          <p:cNvSpPr txBox="1"/>
          <p:nvPr/>
        </p:nvSpPr>
        <p:spPr>
          <a:xfrm>
            <a:off x="4111975" y="2883950"/>
            <a:ext cx="14301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reserved space</a:t>
            </a:r>
            <a:endParaRPr/>
          </a:p>
          <a:p>
            <a:pPr marL="0" lvl="0" indent="0" algn="l" rtl="0">
              <a:spcBef>
                <a:spcPts val="0"/>
              </a:spcBef>
              <a:spcAft>
                <a:spcPts val="0"/>
              </a:spcAft>
              <a:buNone/>
            </a:pPr>
            <a:r>
              <a:rPr lang="en"/>
              <a:t>   (optional)</a:t>
            </a:r>
            <a:endParaRPr/>
          </a:p>
        </p:txBody>
      </p:sp>
      <p:sp>
        <p:nvSpPr>
          <p:cNvPr id="213" name="Google Shape;213;p28"/>
          <p:cNvSpPr/>
          <p:nvPr/>
        </p:nvSpPr>
        <p:spPr>
          <a:xfrm>
            <a:off x="6051725" y="2015075"/>
            <a:ext cx="204050" cy="78472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
        <p:nvSpPr>
          <p:cNvPr id="214" name="Google Shape;214;p28"/>
          <p:cNvSpPr txBox="1"/>
          <p:nvPr/>
        </p:nvSpPr>
        <p:spPr>
          <a:xfrm>
            <a:off x="6352975" y="2198600"/>
            <a:ext cx="1364700" cy="4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po-&gt;tp_hdrlen</a:t>
            </a:r>
            <a:endParaRPr/>
          </a:p>
        </p:txBody>
      </p:sp>
      <p:sp>
        <p:nvSpPr>
          <p:cNvPr id="215" name="Google Shape;215;p28"/>
          <p:cNvSpPr txBox="1"/>
          <p:nvPr/>
        </p:nvSpPr>
        <p:spPr>
          <a:xfrm>
            <a:off x="5994775" y="2999275"/>
            <a:ext cx="1928700" cy="6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po-&gt;tp_reserve</a:t>
            </a:r>
            <a:endParaRPr/>
          </a:p>
        </p:txBody>
      </p:sp>
      <p:sp>
        <p:nvSpPr>
          <p:cNvPr id="216" name="Google Shape;216;p28"/>
          <p:cNvSpPr txBox="1"/>
          <p:nvPr/>
        </p:nvSpPr>
        <p:spPr>
          <a:xfrm>
            <a:off x="2388350" y="1177675"/>
            <a:ext cx="4088700" cy="8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Ring Buffer(blocks)</a:t>
            </a:r>
            <a:endParaRPr sz="1700" b="1"/>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1593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sp>
        <p:nvSpPr>
          <p:cNvPr id="222" name="Google Shape;222;p29"/>
          <p:cNvSpPr txBox="1"/>
          <p:nvPr/>
        </p:nvSpPr>
        <p:spPr>
          <a:xfrm>
            <a:off x="309851" y="703475"/>
            <a:ext cx="83475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3"/>
              </a:rPr>
              <a:t>https://git.kernel.org/pub/scm/linux/kernel/git/torvalds/linux.git/commit/?id=eb73190f4fbeedf762394e92d6a4ec9ace684c88</a:t>
            </a:r>
            <a:endParaRPr/>
          </a:p>
        </p:txBody>
      </p:sp>
      <p:sp>
        <p:nvSpPr>
          <p:cNvPr id="223" name="Google Shape;223;p29"/>
          <p:cNvSpPr txBox="1"/>
          <p:nvPr/>
        </p:nvSpPr>
        <p:spPr>
          <a:xfrm>
            <a:off x="318300" y="2573400"/>
            <a:ext cx="85206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https://git.kernel.org/pub/scm/linux/kernel/git/torvalds/linux.git/commit/?id=4576cd469d980317c4edd9173f8b694aa71ea3a3</a:t>
            </a:r>
            <a:endParaRPr/>
          </a:p>
        </p:txBody>
      </p:sp>
      <p:pic>
        <p:nvPicPr>
          <p:cNvPr id="224" name="Google Shape;224;p29"/>
          <p:cNvPicPr preferRelativeResize="0"/>
          <p:nvPr/>
        </p:nvPicPr>
        <p:blipFill>
          <a:blip r:embed="rId5">
            <a:alphaModFix/>
          </a:blip>
          <a:stretch>
            <a:fillRect/>
          </a:stretch>
        </p:blipFill>
        <p:spPr>
          <a:xfrm>
            <a:off x="441075" y="1104675"/>
            <a:ext cx="6939077" cy="1316325"/>
          </a:xfrm>
          <a:prstGeom prst="rect">
            <a:avLst/>
          </a:prstGeom>
          <a:noFill/>
          <a:ln w="9525" cap="flat" cmpd="sng">
            <a:solidFill>
              <a:schemeClr val="dk2"/>
            </a:solidFill>
            <a:prstDash val="solid"/>
            <a:round/>
            <a:headEnd type="none" w="sm" len="sm"/>
            <a:tailEnd type="none" w="sm" len="sm"/>
          </a:ln>
        </p:spPr>
      </p:pic>
      <p:pic>
        <p:nvPicPr>
          <p:cNvPr id="225" name="Google Shape;225;p29"/>
          <p:cNvPicPr preferRelativeResize="0"/>
          <p:nvPr/>
        </p:nvPicPr>
        <p:blipFill>
          <a:blip r:embed="rId6">
            <a:alphaModFix/>
          </a:blip>
          <a:stretch>
            <a:fillRect/>
          </a:stretch>
        </p:blipFill>
        <p:spPr>
          <a:xfrm>
            <a:off x="228600" y="3040200"/>
            <a:ext cx="8172450" cy="1428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1593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pic>
        <p:nvPicPr>
          <p:cNvPr id="231" name="Google Shape;231;p30"/>
          <p:cNvPicPr preferRelativeResize="0"/>
          <p:nvPr/>
        </p:nvPicPr>
        <p:blipFill>
          <a:blip r:embed="rId3">
            <a:alphaModFix/>
          </a:blip>
          <a:stretch>
            <a:fillRect/>
          </a:stretch>
        </p:blipFill>
        <p:spPr>
          <a:xfrm>
            <a:off x="4863775" y="865325"/>
            <a:ext cx="5266648" cy="2717851"/>
          </a:xfrm>
          <a:prstGeom prst="rect">
            <a:avLst/>
          </a:prstGeom>
          <a:noFill/>
          <a:ln>
            <a:noFill/>
          </a:ln>
        </p:spPr>
      </p:pic>
      <p:pic>
        <p:nvPicPr>
          <p:cNvPr id="232" name="Google Shape;232;p30"/>
          <p:cNvPicPr preferRelativeResize="0"/>
          <p:nvPr/>
        </p:nvPicPr>
        <p:blipFill>
          <a:blip r:embed="rId4">
            <a:alphaModFix/>
          </a:blip>
          <a:stretch>
            <a:fillRect/>
          </a:stretch>
        </p:blipFill>
        <p:spPr>
          <a:xfrm>
            <a:off x="152400" y="865325"/>
            <a:ext cx="4579850" cy="3556499"/>
          </a:xfrm>
          <a:prstGeom prst="rect">
            <a:avLst/>
          </a:prstGeom>
          <a:noFill/>
          <a:ln>
            <a:noFill/>
          </a:ln>
        </p:spPr>
      </p:pic>
      <p:sp>
        <p:nvSpPr>
          <p:cNvPr id="233" name="Google Shape;233;p30"/>
          <p:cNvSpPr/>
          <p:nvPr/>
        </p:nvSpPr>
        <p:spPr>
          <a:xfrm>
            <a:off x="5408450" y="3385275"/>
            <a:ext cx="4369500" cy="94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642925" y="4175050"/>
            <a:ext cx="1390800" cy="15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1593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pic>
        <p:nvPicPr>
          <p:cNvPr id="240" name="Google Shape;240;p31"/>
          <p:cNvPicPr preferRelativeResize="0"/>
          <p:nvPr/>
        </p:nvPicPr>
        <p:blipFill>
          <a:blip r:embed="rId3">
            <a:alphaModFix/>
          </a:blip>
          <a:stretch>
            <a:fillRect/>
          </a:stretch>
        </p:blipFill>
        <p:spPr>
          <a:xfrm>
            <a:off x="76200" y="944725"/>
            <a:ext cx="4256326" cy="3135950"/>
          </a:xfrm>
          <a:prstGeom prst="rect">
            <a:avLst/>
          </a:prstGeom>
          <a:noFill/>
          <a:ln>
            <a:noFill/>
          </a:ln>
        </p:spPr>
      </p:pic>
      <p:pic>
        <p:nvPicPr>
          <p:cNvPr id="241" name="Google Shape;241;p31"/>
          <p:cNvPicPr preferRelativeResize="0"/>
          <p:nvPr/>
        </p:nvPicPr>
        <p:blipFill>
          <a:blip r:embed="rId4">
            <a:alphaModFix/>
          </a:blip>
          <a:stretch>
            <a:fillRect/>
          </a:stretch>
        </p:blipFill>
        <p:spPr>
          <a:xfrm>
            <a:off x="4720000" y="865325"/>
            <a:ext cx="4256326" cy="3323595"/>
          </a:xfrm>
          <a:prstGeom prst="rect">
            <a:avLst/>
          </a:prstGeom>
          <a:noFill/>
          <a:ln>
            <a:noFill/>
          </a:ln>
        </p:spPr>
      </p:pic>
      <p:sp>
        <p:nvSpPr>
          <p:cNvPr id="242" name="Google Shape;242;p31"/>
          <p:cNvSpPr/>
          <p:nvPr/>
        </p:nvSpPr>
        <p:spPr>
          <a:xfrm>
            <a:off x="1432725" y="3503350"/>
            <a:ext cx="2532300" cy="15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970975" y="1102175"/>
            <a:ext cx="1548300" cy="15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5458400" y="3057225"/>
            <a:ext cx="2046900" cy="131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rot="10800000">
            <a:off x="3976363" y="1259675"/>
            <a:ext cx="656100" cy="2270100"/>
          </a:xfrm>
          <a:prstGeom prst="curvedLeftArrow">
            <a:avLst>
              <a:gd name="adj1" fmla="val 25000"/>
              <a:gd name="adj2" fmla="val 50000"/>
              <a:gd name="adj3" fmla="val 25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235500" y="292625"/>
            <a:ext cx="7141200" cy="4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Write in prb_fill_curr_block</a:t>
            </a:r>
            <a:endParaRPr/>
          </a:p>
        </p:txBody>
      </p:sp>
      <p:sp>
        <p:nvSpPr>
          <p:cNvPr id="251" name="Google Shape;251;p32"/>
          <p:cNvSpPr txBox="1"/>
          <p:nvPr/>
        </p:nvSpPr>
        <p:spPr>
          <a:xfrm>
            <a:off x="341150" y="1194025"/>
            <a:ext cx="7337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oob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000000"/>
                </a:solidFill>
              </a:rPr>
              <a:t>Root Cause Analysis</a:t>
            </a:r>
            <a:endParaRPr>
              <a:solidFill>
                <a:srgbClr val="000000"/>
              </a:solidFill>
            </a:endParaRPr>
          </a:p>
          <a:p>
            <a:pPr marL="0" lvl="0" indent="0" algn="l" rtl="0">
              <a:lnSpc>
                <a:spcPct val="115000"/>
              </a:lnSpc>
              <a:spcBef>
                <a:spcPts val="1600"/>
              </a:spcBef>
              <a:spcAft>
                <a:spcPts val="1600"/>
              </a:spcAft>
              <a:buNone/>
            </a:pPr>
            <a:endParaRPr sz="1800">
              <a:solidFill>
                <a:schemeClr val="dk2"/>
              </a:solidFill>
            </a:endParaRPr>
          </a:p>
        </p:txBody>
      </p:sp>
      <p:sp>
        <p:nvSpPr>
          <p:cNvPr id="243" name="Google Shape;243;p36"/>
          <p:cNvSpPr txBox="1"/>
          <p:nvPr/>
        </p:nvSpPr>
        <p:spPr>
          <a:xfrm>
            <a:off x="0" y="4897125"/>
            <a:ext cx="8697600" cy="2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u="sng">
                <a:solidFill>
                  <a:schemeClr val="hlink"/>
                </a:solidFill>
                <a:hlinkClick r:id="rId3"/>
              </a:rPr>
              <a:t>https://git.kernel.org/pub/scm/linux/kernel/git/torvalds/linux.git/commit/?id=21eff69aaaa0e766ca0ce445b477698dc6a9f55a</a:t>
            </a:r>
            <a:endParaRPr/>
          </a:p>
        </p:txBody>
      </p:sp>
      <p:pic>
        <p:nvPicPr>
          <p:cNvPr id="244" name="Google Shape;244;p36"/>
          <p:cNvPicPr preferRelativeResize="0"/>
          <p:nvPr/>
        </p:nvPicPr>
        <p:blipFill>
          <a:blip r:embed="rId4">
            <a:alphaModFix/>
          </a:blip>
          <a:stretch>
            <a:fillRect/>
          </a:stretch>
        </p:blipFill>
        <p:spPr>
          <a:xfrm>
            <a:off x="4333975" y="2571749"/>
            <a:ext cx="4773650" cy="1621974"/>
          </a:xfrm>
          <a:prstGeom prst="rect">
            <a:avLst/>
          </a:prstGeom>
          <a:noFill/>
          <a:ln w="9525" cap="flat" cmpd="sng">
            <a:solidFill>
              <a:srgbClr val="FF0000"/>
            </a:solidFill>
            <a:prstDash val="solid"/>
            <a:round/>
            <a:headEnd type="none" w="sm" len="sm"/>
            <a:tailEnd type="none" w="sm" len="sm"/>
          </a:ln>
        </p:spPr>
      </p:pic>
      <p:pic>
        <p:nvPicPr>
          <p:cNvPr id="245" name="Google Shape;245;p36"/>
          <p:cNvPicPr preferRelativeResize="0"/>
          <p:nvPr/>
        </p:nvPicPr>
        <p:blipFill>
          <a:blip r:embed="rId5">
            <a:alphaModFix/>
          </a:blip>
          <a:stretch>
            <a:fillRect/>
          </a:stretch>
        </p:blipFill>
        <p:spPr>
          <a:xfrm>
            <a:off x="311700" y="1233576"/>
            <a:ext cx="4712840" cy="1194963"/>
          </a:xfrm>
          <a:prstGeom prst="rect">
            <a:avLst/>
          </a:prstGeom>
          <a:noFill/>
          <a:ln w="9525" cap="flat" cmpd="sng">
            <a:solidFill>
              <a:srgbClr val="FF0000"/>
            </a:solidFill>
            <a:prstDash val="solid"/>
            <a:round/>
            <a:headEnd type="none" w="sm" len="sm"/>
            <a:tailEnd type="none" w="sm" len="sm"/>
          </a:ln>
        </p:spPr>
      </p:pic>
      <p:pic>
        <p:nvPicPr>
          <p:cNvPr id="246" name="Google Shape;246;p36"/>
          <p:cNvPicPr preferRelativeResize="0"/>
          <p:nvPr/>
        </p:nvPicPr>
        <p:blipFill>
          <a:blip r:embed="rId6">
            <a:alphaModFix/>
          </a:blip>
          <a:stretch>
            <a:fillRect/>
          </a:stretch>
        </p:blipFill>
        <p:spPr>
          <a:xfrm>
            <a:off x="311700" y="2571750"/>
            <a:ext cx="3981300" cy="184815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235500" y="292625"/>
            <a:ext cx="7141200" cy="47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in prb_fill_curr_block</a:t>
            </a:r>
            <a:endParaRPr/>
          </a:p>
          <a:p>
            <a:pPr marL="0" lvl="0" indent="0" algn="l" rtl="0">
              <a:spcBef>
                <a:spcPts val="0"/>
              </a:spcBef>
              <a:spcAft>
                <a:spcPts val="0"/>
              </a:spcAft>
              <a:buNone/>
            </a:pPr>
            <a:endParaRPr/>
          </a:p>
        </p:txBody>
      </p:sp>
      <p:sp>
        <p:nvSpPr>
          <p:cNvPr id="257" name="Google Shape;257;p33"/>
          <p:cNvSpPr txBox="1"/>
          <p:nvPr/>
        </p:nvSpPr>
        <p:spPr>
          <a:xfrm>
            <a:off x="264950" y="1117825"/>
            <a:ext cx="7337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If the area was freed, it would cause UAF.</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#96cc4b69</a:t>
            </a:r>
            <a:endParaRPr dirty="0"/>
          </a:p>
        </p:txBody>
      </p:sp>
      <p:graphicFrame>
        <p:nvGraphicFramePr>
          <p:cNvPr id="263" name="Google Shape;263;p34"/>
          <p:cNvGraphicFramePr/>
          <p:nvPr/>
        </p:nvGraphicFramePr>
        <p:xfrm>
          <a:off x="2543175" y="2011725"/>
          <a:ext cx="4057650" cy="1092810"/>
        </p:xfrm>
        <a:graphic>
          <a:graphicData uri="http://schemas.openxmlformats.org/drawingml/2006/table">
            <a:tbl>
              <a:tblPr>
                <a:noFill/>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macvlan_broadcast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macvlan_broadcast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macvlan_broadcast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269" name="Google Shape;269;p35"/>
          <p:cNvPicPr preferRelativeResize="0"/>
          <p:nvPr/>
        </p:nvPicPr>
        <p:blipFill>
          <a:blip r:embed="rId3">
            <a:alphaModFix/>
          </a:blip>
          <a:stretch>
            <a:fillRect/>
          </a:stretch>
        </p:blipFill>
        <p:spPr>
          <a:xfrm>
            <a:off x="311700" y="1162850"/>
            <a:ext cx="5624775" cy="690275"/>
          </a:xfrm>
          <a:prstGeom prst="rect">
            <a:avLst/>
          </a:prstGeom>
          <a:noFill/>
          <a:ln>
            <a:noFill/>
          </a:ln>
        </p:spPr>
      </p:pic>
      <p:pic>
        <p:nvPicPr>
          <p:cNvPr id="270" name="Google Shape;270;p35"/>
          <p:cNvPicPr preferRelativeResize="0"/>
          <p:nvPr/>
        </p:nvPicPr>
        <p:blipFill>
          <a:blip r:embed="rId4">
            <a:alphaModFix/>
          </a:blip>
          <a:stretch>
            <a:fillRect/>
          </a:stretch>
        </p:blipFill>
        <p:spPr>
          <a:xfrm>
            <a:off x="311700" y="1937038"/>
            <a:ext cx="6126775" cy="657725"/>
          </a:xfrm>
          <a:prstGeom prst="rect">
            <a:avLst/>
          </a:prstGeom>
          <a:noFill/>
          <a:ln>
            <a:noFill/>
          </a:ln>
        </p:spPr>
      </p:pic>
      <p:pic>
        <p:nvPicPr>
          <p:cNvPr id="271" name="Google Shape;271;p35"/>
          <p:cNvPicPr preferRelativeResize="0"/>
          <p:nvPr/>
        </p:nvPicPr>
        <p:blipFill>
          <a:blip r:embed="rId5">
            <a:alphaModFix/>
          </a:blip>
          <a:stretch>
            <a:fillRect/>
          </a:stretch>
        </p:blipFill>
        <p:spPr>
          <a:xfrm>
            <a:off x="311700" y="3377125"/>
            <a:ext cx="5848350" cy="1343025"/>
          </a:xfrm>
          <a:prstGeom prst="rect">
            <a:avLst/>
          </a:prstGeom>
          <a:noFill/>
          <a:ln w="9525" cap="flat" cmpd="sng">
            <a:solidFill>
              <a:srgbClr val="FF0000"/>
            </a:solidFill>
            <a:prstDash val="solid"/>
            <a:round/>
            <a:headEnd type="none" w="sm" len="sm"/>
            <a:tailEnd type="none" w="sm" len="sm"/>
          </a:ln>
        </p:spPr>
      </p:pic>
      <p:pic>
        <p:nvPicPr>
          <p:cNvPr id="272" name="Google Shape;272;p35"/>
          <p:cNvPicPr preferRelativeResize="0"/>
          <p:nvPr/>
        </p:nvPicPr>
        <p:blipFill>
          <a:blip r:embed="rId6">
            <a:alphaModFix/>
          </a:blip>
          <a:stretch>
            <a:fillRect/>
          </a:stretch>
        </p:blipFill>
        <p:spPr>
          <a:xfrm>
            <a:off x="311700" y="2678688"/>
            <a:ext cx="4924518" cy="614513"/>
          </a:xfrm>
          <a:prstGeom prst="rect">
            <a:avLst/>
          </a:prstGeom>
          <a:noFill/>
          <a:ln>
            <a:noFill/>
          </a:ln>
        </p:spPr>
      </p:pic>
      <p:sp>
        <p:nvSpPr>
          <p:cNvPr id="273" name="Google Shape;273;p35"/>
          <p:cNvSpPr txBox="1"/>
          <p:nvPr/>
        </p:nvSpPr>
        <p:spPr>
          <a:xfrm>
            <a:off x="311700" y="4720150"/>
            <a:ext cx="5848500" cy="2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macvlan: do not assume mac_header is set in macvlan_broadcast()</a:t>
            </a:r>
            <a:endParaRPr/>
          </a:p>
        </p:txBody>
      </p:sp>
      <p:pic>
        <p:nvPicPr>
          <p:cNvPr id="274" name="Google Shape;274;p35"/>
          <p:cNvPicPr preferRelativeResize="0"/>
          <p:nvPr/>
        </p:nvPicPr>
        <p:blipFill>
          <a:blip r:embed="rId7">
            <a:alphaModFix/>
          </a:blip>
          <a:stretch>
            <a:fillRect/>
          </a:stretch>
        </p:blipFill>
        <p:spPr>
          <a:xfrm>
            <a:off x="4410692" y="0"/>
            <a:ext cx="4733308" cy="116285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280" name="Google Shape;280;p36"/>
          <p:cNvPicPr preferRelativeResize="0"/>
          <p:nvPr/>
        </p:nvPicPr>
        <p:blipFill>
          <a:blip r:embed="rId3">
            <a:alphaModFix/>
          </a:blip>
          <a:stretch>
            <a:fillRect/>
          </a:stretch>
        </p:blipFill>
        <p:spPr>
          <a:xfrm>
            <a:off x="204788" y="1155575"/>
            <a:ext cx="8734425" cy="885825"/>
          </a:xfrm>
          <a:prstGeom prst="rect">
            <a:avLst/>
          </a:prstGeom>
          <a:noFill/>
          <a:ln>
            <a:noFill/>
          </a:ln>
        </p:spPr>
      </p:pic>
      <p:pic>
        <p:nvPicPr>
          <p:cNvPr id="281" name="Google Shape;281;p36"/>
          <p:cNvPicPr preferRelativeResize="0"/>
          <p:nvPr/>
        </p:nvPicPr>
        <p:blipFill>
          <a:blip r:embed="rId4">
            <a:alphaModFix/>
          </a:blip>
          <a:stretch>
            <a:fillRect/>
          </a:stretch>
        </p:blipFill>
        <p:spPr>
          <a:xfrm>
            <a:off x="211463" y="2248925"/>
            <a:ext cx="5667375" cy="1038225"/>
          </a:xfrm>
          <a:prstGeom prst="rect">
            <a:avLst/>
          </a:prstGeom>
          <a:noFill/>
          <a:ln>
            <a:noFill/>
          </a:ln>
        </p:spPr>
      </p:pic>
      <p:sp>
        <p:nvSpPr>
          <p:cNvPr id="282" name="Google Shape;282;p36"/>
          <p:cNvSpPr txBox="1"/>
          <p:nvPr/>
        </p:nvSpPr>
        <p:spPr>
          <a:xfrm>
            <a:off x="218250" y="1990300"/>
            <a:ext cx="5653800" cy="30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The initialization of skb-&gt;mac_header:</a:t>
            </a:r>
            <a:endParaRPr>
              <a:solidFill>
                <a:srgbClr val="FF0000"/>
              </a:solidFill>
            </a:endParaRPr>
          </a:p>
        </p:txBody>
      </p:sp>
      <p:pic>
        <p:nvPicPr>
          <p:cNvPr id="283" name="Google Shape;283;p36"/>
          <p:cNvPicPr preferRelativeResize="0"/>
          <p:nvPr/>
        </p:nvPicPr>
        <p:blipFill>
          <a:blip r:embed="rId5">
            <a:alphaModFix/>
          </a:blip>
          <a:stretch>
            <a:fillRect/>
          </a:stretch>
        </p:blipFill>
        <p:spPr>
          <a:xfrm>
            <a:off x="2738043" y="3330800"/>
            <a:ext cx="6057881" cy="1812700"/>
          </a:xfrm>
          <a:prstGeom prst="rect">
            <a:avLst/>
          </a:prstGeom>
          <a:noFill/>
          <a:ln>
            <a:noFill/>
          </a:ln>
        </p:spPr>
      </p:pic>
      <p:sp>
        <p:nvSpPr>
          <p:cNvPr id="284" name="Google Shape;284;p36"/>
          <p:cNvSpPr/>
          <p:nvPr/>
        </p:nvSpPr>
        <p:spPr>
          <a:xfrm>
            <a:off x="5529075" y="4910700"/>
            <a:ext cx="1120500" cy="23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Crash here</a:t>
            </a:r>
            <a:endParaRPr>
              <a:solidFill>
                <a:srgbClr val="FF0000"/>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290" name="Google Shape;29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1" name="Google Shape;291;p37"/>
          <p:cNvPicPr preferRelativeResize="0"/>
          <p:nvPr/>
        </p:nvPicPr>
        <p:blipFill>
          <a:blip r:embed="rId3">
            <a:alphaModFix/>
          </a:blip>
          <a:stretch>
            <a:fillRect/>
          </a:stretch>
        </p:blipFill>
        <p:spPr>
          <a:xfrm>
            <a:off x="3821375" y="445021"/>
            <a:ext cx="5057325" cy="1793325"/>
          </a:xfrm>
          <a:prstGeom prst="rect">
            <a:avLst/>
          </a:prstGeom>
          <a:noFill/>
          <a:ln>
            <a:noFill/>
          </a:ln>
        </p:spPr>
      </p:pic>
      <p:pic>
        <p:nvPicPr>
          <p:cNvPr id="292" name="Google Shape;292;p37"/>
          <p:cNvPicPr preferRelativeResize="0"/>
          <p:nvPr/>
        </p:nvPicPr>
        <p:blipFill>
          <a:blip r:embed="rId4">
            <a:alphaModFix/>
          </a:blip>
          <a:stretch>
            <a:fillRect/>
          </a:stretch>
        </p:blipFill>
        <p:spPr>
          <a:xfrm>
            <a:off x="225576" y="1152475"/>
            <a:ext cx="3419850" cy="2445775"/>
          </a:xfrm>
          <a:prstGeom prst="rect">
            <a:avLst/>
          </a:prstGeom>
          <a:noFill/>
          <a:ln>
            <a:noFill/>
          </a:ln>
        </p:spPr>
      </p:pic>
      <p:pic>
        <p:nvPicPr>
          <p:cNvPr id="293" name="Google Shape;293;p37"/>
          <p:cNvPicPr preferRelativeResize="0"/>
          <p:nvPr/>
        </p:nvPicPr>
        <p:blipFill>
          <a:blip r:embed="rId5">
            <a:alphaModFix/>
          </a:blip>
          <a:stretch>
            <a:fillRect/>
          </a:stretch>
        </p:blipFill>
        <p:spPr>
          <a:xfrm>
            <a:off x="3870875" y="2518726"/>
            <a:ext cx="4252274" cy="2161951"/>
          </a:xfrm>
          <a:prstGeom prst="rect">
            <a:avLst/>
          </a:prstGeom>
          <a:noFill/>
          <a:ln>
            <a:noFill/>
          </a:ln>
        </p:spPr>
      </p:pic>
      <p:sp>
        <p:nvSpPr>
          <p:cNvPr id="294" name="Google Shape;294;p37"/>
          <p:cNvSpPr/>
          <p:nvPr/>
        </p:nvSpPr>
        <p:spPr>
          <a:xfrm>
            <a:off x="4314975" y="3387025"/>
            <a:ext cx="1484700" cy="145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txBox="1"/>
          <p:nvPr/>
        </p:nvSpPr>
        <p:spPr>
          <a:xfrm>
            <a:off x="414375" y="3778050"/>
            <a:ext cx="2644500" cy="9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Direct path missing “skb_reset_mac_header” call.</a:t>
            </a:r>
            <a:endParaRPr/>
          </a:p>
          <a:p>
            <a:pPr marL="0" lvl="0" indent="0" algn="l" rtl="0">
              <a:spcBef>
                <a:spcPts val="0"/>
              </a:spcBef>
              <a:spcAft>
                <a:spcPts val="0"/>
              </a:spcAft>
              <a:buNone/>
            </a:pPr>
            <a:r>
              <a:rPr lang="en"/>
              <a:t>Inconsistency between direct path and queue path.</a:t>
            </a:r>
            <a:endParaRPr/>
          </a:p>
        </p:txBody>
      </p:sp>
      <p:sp>
        <p:nvSpPr>
          <p:cNvPr id="296" name="Google Shape;296;p37"/>
          <p:cNvSpPr/>
          <p:nvPr/>
        </p:nvSpPr>
        <p:spPr>
          <a:xfrm>
            <a:off x="3817850" y="450725"/>
            <a:ext cx="5014500" cy="6693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OOB and UAF</a:t>
            </a:r>
            <a:endParaRPr/>
          </a:p>
        </p:txBody>
      </p:sp>
      <p:sp>
        <p:nvSpPr>
          <p:cNvPr id="302" name="Google Shape;302;p38"/>
          <p:cNvSpPr txBox="1">
            <a:spLocks noGrp="1"/>
          </p:cNvSpPr>
          <p:nvPr>
            <p:ph type="body" idx="1"/>
          </p:nvPr>
        </p:nvSpPr>
        <p:spPr>
          <a:xfrm>
            <a:off x="311700" y="1152475"/>
            <a:ext cx="8520600" cy="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memory layout at runtime. The same PoC and VM, different behaviors in each run</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the same bug</a:t>
            </a:r>
            <a:endParaRPr/>
          </a:p>
        </p:txBody>
      </p:sp>
      <p:pic>
        <p:nvPicPr>
          <p:cNvPr id="308" name="Google Shape;308;p39"/>
          <p:cNvPicPr preferRelativeResize="0"/>
          <p:nvPr/>
        </p:nvPicPr>
        <p:blipFill>
          <a:blip r:embed="rId3">
            <a:alphaModFix/>
          </a:blip>
          <a:stretch>
            <a:fillRect/>
          </a:stretch>
        </p:blipFill>
        <p:spPr>
          <a:xfrm>
            <a:off x="0" y="1152475"/>
            <a:ext cx="4459549" cy="1575700"/>
          </a:xfrm>
          <a:prstGeom prst="rect">
            <a:avLst/>
          </a:prstGeom>
          <a:noFill/>
          <a:ln w="9525" cap="flat" cmpd="sng">
            <a:solidFill>
              <a:srgbClr val="000000"/>
            </a:solidFill>
            <a:prstDash val="solid"/>
            <a:round/>
            <a:headEnd type="none" w="sm" len="sm"/>
            <a:tailEnd type="none" w="sm" len="sm"/>
          </a:ln>
        </p:spPr>
      </p:pic>
      <p:pic>
        <p:nvPicPr>
          <p:cNvPr id="309" name="Google Shape;309;p39"/>
          <p:cNvPicPr preferRelativeResize="0"/>
          <p:nvPr/>
        </p:nvPicPr>
        <p:blipFill>
          <a:blip r:embed="rId4">
            <a:alphaModFix/>
          </a:blip>
          <a:stretch>
            <a:fillRect/>
          </a:stretch>
        </p:blipFill>
        <p:spPr>
          <a:xfrm>
            <a:off x="0" y="3094851"/>
            <a:ext cx="4459551" cy="596349"/>
          </a:xfrm>
          <a:prstGeom prst="rect">
            <a:avLst/>
          </a:prstGeom>
          <a:noFill/>
          <a:ln>
            <a:noFill/>
          </a:ln>
        </p:spPr>
      </p:pic>
      <p:pic>
        <p:nvPicPr>
          <p:cNvPr id="310" name="Google Shape;310;p39"/>
          <p:cNvPicPr preferRelativeResize="0"/>
          <p:nvPr/>
        </p:nvPicPr>
        <p:blipFill>
          <a:blip r:embed="rId5">
            <a:alphaModFix/>
          </a:blip>
          <a:stretch>
            <a:fillRect/>
          </a:stretch>
        </p:blipFill>
        <p:spPr>
          <a:xfrm>
            <a:off x="0" y="3977775"/>
            <a:ext cx="4695270" cy="1103150"/>
          </a:xfrm>
          <a:prstGeom prst="rect">
            <a:avLst/>
          </a:prstGeom>
          <a:noFill/>
          <a:ln w="9525" cap="flat" cmpd="sng">
            <a:solidFill>
              <a:srgbClr val="FF0000"/>
            </a:solidFill>
            <a:prstDash val="solid"/>
            <a:round/>
            <a:headEnd type="none" w="sm" len="sm"/>
            <a:tailEnd type="none" w="sm" len="sm"/>
          </a:ln>
        </p:spPr>
      </p:pic>
      <p:pic>
        <p:nvPicPr>
          <p:cNvPr id="311" name="Google Shape;311;p39"/>
          <p:cNvPicPr preferRelativeResize="0"/>
          <p:nvPr/>
        </p:nvPicPr>
        <p:blipFill>
          <a:blip r:embed="rId6">
            <a:alphaModFix/>
          </a:blip>
          <a:stretch>
            <a:fillRect/>
          </a:stretch>
        </p:blipFill>
        <p:spPr>
          <a:xfrm>
            <a:off x="4572000" y="1017725"/>
            <a:ext cx="4549600" cy="2909130"/>
          </a:xfrm>
          <a:prstGeom prst="rect">
            <a:avLst/>
          </a:prstGeom>
          <a:noFill/>
          <a:ln>
            <a:noFill/>
          </a:ln>
        </p:spPr>
      </p:pic>
      <p:sp>
        <p:nvSpPr>
          <p:cNvPr id="312" name="Google Shape;312;p39"/>
          <p:cNvSpPr/>
          <p:nvPr/>
        </p:nvSpPr>
        <p:spPr>
          <a:xfrm>
            <a:off x="6583975" y="3724850"/>
            <a:ext cx="1025700" cy="291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3" name="Google Shape;313;p39"/>
          <p:cNvPicPr preferRelativeResize="0"/>
          <p:nvPr/>
        </p:nvPicPr>
        <p:blipFill>
          <a:blip r:embed="rId7">
            <a:alphaModFix/>
          </a:blip>
          <a:stretch>
            <a:fillRect/>
          </a:stretch>
        </p:blipFill>
        <p:spPr>
          <a:xfrm>
            <a:off x="4770035" y="3977775"/>
            <a:ext cx="4351564" cy="1103150"/>
          </a:xfrm>
          <a:prstGeom prst="rect">
            <a:avLst/>
          </a:prstGeom>
          <a:noFill/>
          <a:ln>
            <a:noFill/>
          </a:ln>
        </p:spPr>
      </p:pic>
      <p:cxnSp>
        <p:nvCxnSpPr>
          <p:cNvPr id="314" name="Google Shape;314;p39"/>
          <p:cNvCxnSpPr/>
          <p:nvPr/>
        </p:nvCxnSpPr>
        <p:spPr>
          <a:xfrm>
            <a:off x="5972850" y="3732125"/>
            <a:ext cx="509400" cy="269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t>
            </a:r>
            <a:r>
              <a:rPr lang="en">
                <a:solidFill>
                  <a:srgbClr val="FF0000"/>
                </a:solidFill>
              </a:rPr>
              <a:t>d9d4b1e4</a:t>
            </a:r>
            <a:endParaRPr>
              <a:solidFill>
                <a:srgbClr val="FF0000"/>
              </a:solidFill>
            </a:endParaRPr>
          </a:p>
        </p:txBody>
      </p:sp>
      <p:graphicFrame>
        <p:nvGraphicFramePr>
          <p:cNvPr id="320" name="Google Shape;320;p40"/>
          <p:cNvGraphicFramePr/>
          <p:nvPr/>
        </p:nvGraphicFramePr>
        <p:xfrm>
          <a:off x="2543175" y="2487325"/>
          <a:ext cx="4057650" cy="728540"/>
        </p:xfrm>
        <a:graphic>
          <a:graphicData uri="http://schemas.openxmlformats.org/drawingml/2006/table">
            <a:tbl>
              <a:tblPr>
                <a:noFill/>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lg4ff_set_autocenter_default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Write in ga_probe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326" name="Google Shape;326;p41"/>
          <p:cNvSpPr txBox="1">
            <a:spLocks noGrp="1"/>
          </p:cNvSpPr>
          <p:nvPr>
            <p:ph type="body" idx="1"/>
          </p:nvPr>
        </p:nvSpPr>
        <p:spPr>
          <a:xfrm>
            <a:off x="311700" y="1152475"/>
            <a:ext cx="8520600" cy="106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syzbot fuzzer found a slab-out-of-bounds write bug in the hid-gaff driver.  The problem is caused by the driver's assumption that the device must have an input report.</a:t>
            </a:r>
            <a:endParaRPr/>
          </a:p>
        </p:txBody>
      </p:sp>
      <p:pic>
        <p:nvPicPr>
          <p:cNvPr id="327" name="Google Shape;327;p41"/>
          <p:cNvPicPr preferRelativeResize="0"/>
          <p:nvPr/>
        </p:nvPicPr>
        <p:blipFill>
          <a:blip r:embed="rId3">
            <a:alphaModFix/>
          </a:blip>
          <a:stretch>
            <a:fillRect/>
          </a:stretch>
        </p:blipFill>
        <p:spPr>
          <a:xfrm>
            <a:off x="413550" y="2218975"/>
            <a:ext cx="4784484" cy="26197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pic>
        <p:nvPicPr>
          <p:cNvPr id="333" name="Google Shape;333;p42"/>
          <p:cNvPicPr preferRelativeResize="0"/>
          <p:nvPr/>
        </p:nvPicPr>
        <p:blipFill>
          <a:blip r:embed="rId3">
            <a:alphaModFix/>
          </a:blip>
          <a:stretch>
            <a:fillRect/>
          </a:stretch>
        </p:blipFill>
        <p:spPr>
          <a:xfrm>
            <a:off x="43650" y="1497475"/>
            <a:ext cx="4393050" cy="1412325"/>
          </a:xfrm>
          <a:prstGeom prst="rect">
            <a:avLst/>
          </a:prstGeom>
          <a:noFill/>
          <a:ln w="9525" cap="flat" cmpd="sng">
            <a:solidFill>
              <a:srgbClr val="FF0000"/>
            </a:solidFill>
            <a:prstDash val="solid"/>
            <a:round/>
            <a:headEnd type="none" w="sm" len="sm"/>
            <a:tailEnd type="none" w="sm" len="sm"/>
          </a:ln>
        </p:spPr>
      </p:pic>
      <p:pic>
        <p:nvPicPr>
          <p:cNvPr id="334" name="Google Shape;334;p42"/>
          <p:cNvPicPr preferRelativeResize="0"/>
          <p:nvPr/>
        </p:nvPicPr>
        <p:blipFill>
          <a:blip r:embed="rId4">
            <a:alphaModFix/>
          </a:blip>
          <a:stretch>
            <a:fillRect/>
          </a:stretch>
        </p:blipFill>
        <p:spPr>
          <a:xfrm>
            <a:off x="4470075" y="1497475"/>
            <a:ext cx="4621389" cy="1412325"/>
          </a:xfrm>
          <a:prstGeom prst="rect">
            <a:avLst/>
          </a:prstGeom>
          <a:noFill/>
          <a:ln w="9525" cap="flat" cmpd="sng">
            <a:solidFill>
              <a:srgbClr val="FF0000"/>
            </a:solidFill>
            <a:prstDash val="solid"/>
            <a:round/>
            <a:headEnd type="none" w="sm" len="sm"/>
            <a:tailEnd type="none" w="sm" len="sm"/>
          </a:ln>
        </p:spPr>
      </p:pic>
      <p:sp>
        <p:nvSpPr>
          <p:cNvPr id="335" name="Google Shape;335;p42"/>
          <p:cNvSpPr txBox="1"/>
          <p:nvPr/>
        </p:nvSpPr>
        <p:spPr>
          <a:xfrm>
            <a:off x="43650" y="1133725"/>
            <a:ext cx="4392900" cy="26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KASAN: slab-out-of-bounds Write in ga_probe</a:t>
            </a:r>
            <a:endParaRPr>
              <a:solidFill>
                <a:srgbClr val="FF0000"/>
              </a:solidFill>
            </a:endParaRPr>
          </a:p>
        </p:txBody>
      </p:sp>
      <p:sp>
        <p:nvSpPr>
          <p:cNvPr id="336" name="Google Shape;336;p42"/>
          <p:cNvSpPr txBox="1"/>
          <p:nvPr/>
        </p:nvSpPr>
        <p:spPr>
          <a:xfrm>
            <a:off x="4470075" y="1133725"/>
            <a:ext cx="4392900" cy="26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KMSAN: uninit-value in lg4ff_set_autocenter_default</a:t>
            </a:r>
            <a:endParaRPr>
              <a:solidFill>
                <a:srgbClr val="FF0000"/>
              </a:solidFill>
            </a:endParaRPr>
          </a:p>
        </p:txBody>
      </p:sp>
      <p:pic>
        <p:nvPicPr>
          <p:cNvPr id="337" name="Google Shape;337;p42"/>
          <p:cNvPicPr preferRelativeResize="0"/>
          <p:nvPr/>
        </p:nvPicPr>
        <p:blipFill>
          <a:blip r:embed="rId5">
            <a:alphaModFix/>
          </a:blip>
          <a:stretch>
            <a:fillRect/>
          </a:stretch>
        </p:blipFill>
        <p:spPr>
          <a:xfrm>
            <a:off x="0" y="3011650"/>
            <a:ext cx="4436550" cy="1485591"/>
          </a:xfrm>
          <a:prstGeom prst="rect">
            <a:avLst/>
          </a:prstGeom>
          <a:noFill/>
          <a:ln w="9525" cap="flat" cmpd="sng">
            <a:solidFill>
              <a:srgbClr val="000000"/>
            </a:solidFill>
            <a:prstDash val="solid"/>
            <a:round/>
            <a:headEnd type="none" w="sm" len="sm"/>
            <a:tailEnd type="none" w="sm" len="sm"/>
          </a:ln>
        </p:spPr>
      </p:pic>
      <p:pic>
        <p:nvPicPr>
          <p:cNvPr id="338" name="Google Shape;338;p42"/>
          <p:cNvPicPr preferRelativeResize="0"/>
          <p:nvPr/>
        </p:nvPicPr>
        <p:blipFill>
          <a:blip r:embed="rId6">
            <a:alphaModFix/>
          </a:blip>
          <a:stretch>
            <a:fillRect/>
          </a:stretch>
        </p:blipFill>
        <p:spPr>
          <a:xfrm>
            <a:off x="2290200" y="4518150"/>
            <a:ext cx="6853799" cy="6253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Uninit-value and Info-leak</a:t>
            </a:r>
            <a:endParaRPr/>
          </a:p>
        </p:txBody>
      </p:sp>
      <p:pic>
        <p:nvPicPr>
          <p:cNvPr id="252" name="Google Shape;252;p37"/>
          <p:cNvPicPr preferRelativeResize="0"/>
          <p:nvPr/>
        </p:nvPicPr>
        <p:blipFill>
          <a:blip r:embed="rId3">
            <a:alphaModFix/>
          </a:blip>
          <a:stretch>
            <a:fillRect/>
          </a:stretch>
        </p:blipFill>
        <p:spPr>
          <a:xfrm>
            <a:off x="472500" y="1498400"/>
            <a:ext cx="5582726" cy="465875"/>
          </a:xfrm>
          <a:prstGeom prst="rect">
            <a:avLst/>
          </a:prstGeom>
          <a:noFill/>
          <a:ln w="9525" cap="flat" cmpd="sng">
            <a:solidFill>
              <a:srgbClr val="FF0000"/>
            </a:solidFill>
            <a:prstDash val="solid"/>
            <a:round/>
            <a:headEnd type="none" w="sm" len="sm"/>
            <a:tailEnd type="none" w="sm" len="sm"/>
          </a:ln>
        </p:spPr>
      </p:pic>
      <p:pic>
        <p:nvPicPr>
          <p:cNvPr id="253" name="Google Shape;253;p37"/>
          <p:cNvPicPr preferRelativeResize="0"/>
          <p:nvPr/>
        </p:nvPicPr>
        <p:blipFill>
          <a:blip r:embed="rId4">
            <a:alphaModFix/>
          </a:blip>
          <a:stretch>
            <a:fillRect/>
          </a:stretch>
        </p:blipFill>
        <p:spPr>
          <a:xfrm>
            <a:off x="472500" y="2145775"/>
            <a:ext cx="8010525" cy="2324100"/>
          </a:xfrm>
          <a:prstGeom prst="rect">
            <a:avLst/>
          </a:prstGeom>
          <a:noFill/>
          <a:ln w="9525" cap="flat" cmpd="sng">
            <a:solidFill>
              <a:srgbClr val="FF0000"/>
            </a:solidFill>
            <a:prstDash val="solid"/>
            <a:round/>
            <a:headEnd type="none" w="sm" len="sm"/>
            <a:tailEnd type="none" w="sm" len="sm"/>
          </a:ln>
        </p:spPr>
      </p:pic>
      <p:sp>
        <p:nvSpPr>
          <p:cNvPr id="254" name="Google Shape;254;p37"/>
          <p:cNvSpPr/>
          <p:nvPr/>
        </p:nvSpPr>
        <p:spPr>
          <a:xfrm>
            <a:off x="5492700" y="4239425"/>
            <a:ext cx="26991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highlight>
                  <a:srgbClr val="FFFFFF"/>
                </a:highlight>
              </a:rPr>
              <a:t>Different Implementation</a:t>
            </a:r>
            <a:endParaRPr>
              <a:solidFill>
                <a:srgbClr val="FF0000"/>
              </a:solidFill>
              <a:highlight>
                <a:srgbClr val="FFFFFF"/>
              </a:highlight>
            </a:endParaRPr>
          </a:p>
          <a:p>
            <a:pPr marL="0" lvl="0" indent="0" algn="ctr" rtl="0">
              <a:spcBef>
                <a:spcPts val="0"/>
              </a:spcBef>
              <a:spcAft>
                <a:spcPts val="0"/>
              </a:spcAft>
              <a:buNone/>
            </a:pPr>
            <a:r>
              <a:rPr lang="en">
                <a:solidFill>
                  <a:srgbClr val="FF0000"/>
                </a:solidFill>
                <a:highlight>
                  <a:srgbClr val="FFFFFF"/>
                </a:highlight>
              </a:rPr>
              <a:t>Of Kernel Memory Sanitizer</a:t>
            </a:r>
            <a:endParaRPr>
              <a:solidFill>
                <a:srgbClr val="FF0000"/>
              </a:solidFill>
              <a:highlight>
                <a:srgbClr val="FFFFFF"/>
              </a:highlight>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pic>
        <p:nvPicPr>
          <p:cNvPr id="344" name="Google Shape;344;p43"/>
          <p:cNvPicPr preferRelativeResize="0"/>
          <p:nvPr/>
        </p:nvPicPr>
        <p:blipFill>
          <a:blip r:embed="rId3">
            <a:alphaModFix/>
          </a:blip>
          <a:stretch>
            <a:fillRect/>
          </a:stretch>
        </p:blipFill>
        <p:spPr>
          <a:xfrm>
            <a:off x="311700" y="1184675"/>
            <a:ext cx="7791450" cy="1028700"/>
          </a:xfrm>
          <a:prstGeom prst="rect">
            <a:avLst/>
          </a:prstGeom>
          <a:noFill/>
          <a:ln w="9525" cap="flat" cmpd="sng">
            <a:solidFill>
              <a:srgbClr val="000000"/>
            </a:solidFill>
            <a:prstDash val="solid"/>
            <a:round/>
            <a:headEnd type="none" w="sm" len="sm"/>
            <a:tailEnd type="none" w="sm" len="sm"/>
          </a:ln>
        </p:spPr>
      </p:pic>
      <p:pic>
        <p:nvPicPr>
          <p:cNvPr id="345" name="Google Shape;345;p43"/>
          <p:cNvPicPr preferRelativeResize="0"/>
          <p:nvPr/>
        </p:nvPicPr>
        <p:blipFill>
          <a:blip r:embed="rId4">
            <a:alphaModFix/>
          </a:blip>
          <a:stretch>
            <a:fillRect/>
          </a:stretch>
        </p:blipFill>
        <p:spPr>
          <a:xfrm>
            <a:off x="945600" y="2343950"/>
            <a:ext cx="7886700" cy="733425"/>
          </a:xfrm>
          <a:prstGeom prst="rect">
            <a:avLst/>
          </a:prstGeom>
          <a:noFill/>
          <a:ln w="9525" cap="flat" cmpd="sng">
            <a:solidFill>
              <a:srgbClr val="000000"/>
            </a:solidFill>
            <a:prstDash val="solid"/>
            <a:round/>
            <a:headEnd type="none" w="sm" len="sm"/>
            <a:tailEnd type="none" w="sm" len="sm"/>
          </a:ln>
        </p:spPr>
      </p:pic>
      <p:pic>
        <p:nvPicPr>
          <p:cNvPr id="346" name="Google Shape;346;p43"/>
          <p:cNvPicPr preferRelativeResize="0"/>
          <p:nvPr/>
        </p:nvPicPr>
        <p:blipFill>
          <a:blip r:embed="rId5">
            <a:alphaModFix/>
          </a:blip>
          <a:stretch>
            <a:fillRect/>
          </a:stretch>
        </p:blipFill>
        <p:spPr>
          <a:xfrm>
            <a:off x="311700" y="3324350"/>
            <a:ext cx="5048250" cy="371475"/>
          </a:xfrm>
          <a:prstGeom prst="rect">
            <a:avLst/>
          </a:prstGeom>
          <a:noFill/>
          <a:ln>
            <a:noFill/>
          </a:ln>
        </p:spPr>
      </p:pic>
      <p:pic>
        <p:nvPicPr>
          <p:cNvPr id="347" name="Google Shape;347;p43"/>
          <p:cNvPicPr preferRelativeResize="0"/>
          <p:nvPr/>
        </p:nvPicPr>
        <p:blipFill>
          <a:blip r:embed="rId6">
            <a:alphaModFix/>
          </a:blip>
          <a:stretch>
            <a:fillRect/>
          </a:stretch>
        </p:blipFill>
        <p:spPr>
          <a:xfrm>
            <a:off x="4041225" y="3819125"/>
            <a:ext cx="4791075" cy="552450"/>
          </a:xfrm>
          <a:prstGeom prst="rect">
            <a:avLst/>
          </a:prstGeom>
          <a:noFill/>
          <a:ln>
            <a:noFill/>
          </a:ln>
        </p:spPr>
      </p:pic>
      <p:cxnSp>
        <p:nvCxnSpPr>
          <p:cNvPr id="348" name="Google Shape;348;p43"/>
          <p:cNvCxnSpPr>
            <a:endCxn id="346" idx="0"/>
          </p:cNvCxnSpPr>
          <p:nvPr/>
        </p:nvCxnSpPr>
        <p:spPr>
          <a:xfrm flipH="1">
            <a:off x="2835825" y="1476950"/>
            <a:ext cx="4519200" cy="1847400"/>
          </a:xfrm>
          <a:prstGeom prst="straightConnector1">
            <a:avLst/>
          </a:prstGeom>
          <a:noFill/>
          <a:ln w="9525" cap="flat" cmpd="sng">
            <a:solidFill>
              <a:srgbClr val="FF0000"/>
            </a:solidFill>
            <a:prstDash val="solid"/>
            <a:round/>
            <a:headEnd type="none" w="med" len="med"/>
            <a:tailEnd type="triangle" w="med" len="med"/>
          </a:ln>
        </p:spPr>
      </p:cxnSp>
      <p:cxnSp>
        <p:nvCxnSpPr>
          <p:cNvPr id="349" name="Google Shape;349;p43"/>
          <p:cNvCxnSpPr>
            <a:endCxn id="347" idx="0"/>
          </p:cNvCxnSpPr>
          <p:nvPr/>
        </p:nvCxnSpPr>
        <p:spPr>
          <a:xfrm flipH="1">
            <a:off x="6436763" y="2640725"/>
            <a:ext cx="1638600" cy="1178400"/>
          </a:xfrm>
          <a:prstGeom prst="straightConnector1">
            <a:avLst/>
          </a:prstGeom>
          <a:noFill/>
          <a:ln w="9525" cap="flat" cmpd="sng">
            <a:solidFill>
              <a:srgbClr val="FF0000"/>
            </a:solidFill>
            <a:prstDash val="solid"/>
            <a:round/>
            <a:headEnd type="none" w="med" len="med"/>
            <a:tailEnd type="triangle" w="med" len="med"/>
          </a:ln>
        </p:spPr>
      </p:cxnSp>
      <p:sp>
        <p:nvSpPr>
          <p:cNvPr id="350" name="Google Shape;350;p43"/>
          <p:cNvSpPr txBox="1"/>
          <p:nvPr/>
        </p:nvSpPr>
        <p:spPr>
          <a:xfrm>
            <a:off x="873000" y="3695825"/>
            <a:ext cx="822000" cy="26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gaff_init</a:t>
            </a:r>
            <a:endParaRPr>
              <a:solidFill>
                <a:srgbClr val="FF0000"/>
              </a:solidFill>
            </a:endParaRPr>
          </a:p>
        </p:txBody>
      </p:sp>
      <p:sp>
        <p:nvSpPr>
          <p:cNvPr id="351" name="Google Shape;351;p43"/>
          <p:cNvSpPr txBox="1"/>
          <p:nvPr/>
        </p:nvSpPr>
        <p:spPr>
          <a:xfrm>
            <a:off x="5085300" y="4372350"/>
            <a:ext cx="10185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lg4ff_init</a:t>
            </a:r>
            <a:endParaRPr>
              <a:solidFill>
                <a:srgbClr val="FF0000"/>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#f5cb779b</a:t>
            </a:r>
            <a:endParaRPr/>
          </a:p>
        </p:txBody>
      </p:sp>
      <p:graphicFrame>
        <p:nvGraphicFramePr>
          <p:cNvPr id="357" name="Google Shape;357;p44"/>
          <p:cNvGraphicFramePr/>
          <p:nvPr/>
        </p:nvGraphicFramePr>
        <p:xfrm>
          <a:off x="2543175" y="2198400"/>
          <a:ext cx="3000000" cy="3000000"/>
        </p:xfrm>
        <a:graphic>
          <a:graphicData uri="http://schemas.openxmlformats.org/drawingml/2006/table">
            <a:tbl>
              <a:tblPr>
                <a:noFill/>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__lock_acquire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WARNING in register_lock_class</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363" name="Google Shape;363;p45"/>
          <p:cNvSpPr txBox="1">
            <a:spLocks noGrp="1"/>
          </p:cNvSpPr>
          <p:nvPr>
            <p:ph type="body" idx="1"/>
          </p:nvPr>
        </p:nvSpPr>
        <p:spPr>
          <a:xfrm>
            <a:off x="311700" y="1152475"/>
            <a:ext cx="8520600" cy="124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binder_poll() passes the </a:t>
            </a:r>
            <a:r>
              <a:rPr lang="en" sz="1500" b="1">
                <a:solidFill>
                  <a:srgbClr val="FF0000"/>
                </a:solidFill>
              </a:rPr>
              <a:t>thread-&gt;wait </a:t>
            </a:r>
            <a:r>
              <a:rPr lang="en" sz="1500">
                <a:solidFill>
                  <a:srgbClr val="FF0000"/>
                </a:solidFill>
              </a:rPr>
              <a:t>waitqueue</a:t>
            </a:r>
            <a:r>
              <a:rPr lang="en" sz="1500"/>
              <a:t> that can be slept on for work. When a thread that uses epoll explicitly exits using BINDER_THREAD_EXIT, the waitqueue is freed, but it is never removed from </a:t>
            </a:r>
            <a:r>
              <a:rPr lang="en" sz="1500" i="1">
                <a:solidFill>
                  <a:srgbClr val="FF0000"/>
                </a:solidFill>
              </a:rPr>
              <a:t>the corresponding epoll data structure</a:t>
            </a:r>
            <a:r>
              <a:rPr lang="en" sz="1500"/>
              <a:t>. When the process subsequently exits, the epoll cleanup code tries to access the waitlist, which results in a use-after-free.</a:t>
            </a:r>
            <a:endParaRPr sz="1500"/>
          </a:p>
        </p:txBody>
      </p:sp>
      <p:pic>
        <p:nvPicPr>
          <p:cNvPr id="364" name="Google Shape;364;p45"/>
          <p:cNvPicPr preferRelativeResize="0"/>
          <p:nvPr/>
        </p:nvPicPr>
        <p:blipFill>
          <a:blip r:embed="rId3">
            <a:alphaModFix/>
          </a:blip>
          <a:stretch>
            <a:fillRect/>
          </a:stretch>
        </p:blipFill>
        <p:spPr>
          <a:xfrm>
            <a:off x="311700" y="2393579"/>
            <a:ext cx="8044024" cy="983700"/>
          </a:xfrm>
          <a:prstGeom prst="rect">
            <a:avLst/>
          </a:prstGeom>
          <a:noFill/>
          <a:ln w="9525" cap="flat" cmpd="sng">
            <a:solidFill>
              <a:srgbClr val="FF0000"/>
            </a:solidFill>
            <a:prstDash val="solid"/>
            <a:round/>
            <a:headEnd type="none" w="sm" len="sm"/>
            <a:tailEnd type="none" w="sm" len="sm"/>
          </a:ln>
        </p:spPr>
      </p:pic>
      <p:pic>
        <p:nvPicPr>
          <p:cNvPr id="365" name="Google Shape;365;p45"/>
          <p:cNvPicPr preferRelativeResize="0"/>
          <p:nvPr/>
        </p:nvPicPr>
        <p:blipFill>
          <a:blip r:embed="rId4">
            <a:alphaModFix/>
          </a:blip>
          <a:stretch>
            <a:fillRect/>
          </a:stretch>
        </p:blipFill>
        <p:spPr>
          <a:xfrm>
            <a:off x="4950200" y="3142850"/>
            <a:ext cx="4193800" cy="2000650"/>
          </a:xfrm>
          <a:prstGeom prst="rect">
            <a:avLst/>
          </a:prstGeom>
          <a:noFill/>
          <a:ln>
            <a:noFill/>
          </a:ln>
        </p:spPr>
      </p:pic>
      <p:sp>
        <p:nvSpPr>
          <p:cNvPr id="366" name="Google Shape;366;p45"/>
          <p:cNvSpPr/>
          <p:nvPr/>
        </p:nvSpPr>
        <p:spPr>
          <a:xfrm>
            <a:off x="5289000" y="4503300"/>
            <a:ext cx="1593300" cy="13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__lock_acquire</a:t>
            </a:r>
            <a:endParaRPr/>
          </a:p>
        </p:txBody>
      </p:sp>
      <p:pic>
        <p:nvPicPr>
          <p:cNvPr id="372" name="Google Shape;372;p46"/>
          <p:cNvPicPr preferRelativeResize="0"/>
          <p:nvPr/>
        </p:nvPicPr>
        <p:blipFill>
          <a:blip r:embed="rId3">
            <a:alphaModFix/>
          </a:blip>
          <a:stretch>
            <a:fillRect/>
          </a:stretch>
        </p:blipFill>
        <p:spPr>
          <a:xfrm>
            <a:off x="-12" y="3245200"/>
            <a:ext cx="4391335" cy="1898300"/>
          </a:xfrm>
          <a:prstGeom prst="rect">
            <a:avLst/>
          </a:prstGeom>
          <a:noFill/>
          <a:ln w="9525" cap="flat" cmpd="sng">
            <a:solidFill>
              <a:srgbClr val="000000"/>
            </a:solidFill>
            <a:prstDash val="solid"/>
            <a:round/>
            <a:headEnd type="none" w="sm" len="sm"/>
            <a:tailEnd type="none" w="sm" len="sm"/>
          </a:ln>
        </p:spPr>
      </p:pic>
      <p:pic>
        <p:nvPicPr>
          <p:cNvPr id="373" name="Google Shape;373;p46"/>
          <p:cNvPicPr preferRelativeResize="0"/>
          <p:nvPr/>
        </p:nvPicPr>
        <p:blipFill>
          <a:blip r:embed="rId4">
            <a:alphaModFix/>
          </a:blip>
          <a:stretch>
            <a:fillRect/>
          </a:stretch>
        </p:blipFill>
        <p:spPr>
          <a:xfrm>
            <a:off x="0" y="1131899"/>
            <a:ext cx="4391325" cy="1948700"/>
          </a:xfrm>
          <a:prstGeom prst="rect">
            <a:avLst/>
          </a:prstGeom>
          <a:noFill/>
          <a:ln w="9525" cap="flat" cmpd="sng">
            <a:solidFill>
              <a:srgbClr val="000000"/>
            </a:solidFill>
            <a:prstDash val="solid"/>
            <a:round/>
            <a:headEnd type="none" w="sm" len="sm"/>
            <a:tailEnd type="none" w="sm" len="sm"/>
          </a:ln>
        </p:spPr>
      </p:pic>
      <p:pic>
        <p:nvPicPr>
          <p:cNvPr id="374" name="Google Shape;374;p46"/>
          <p:cNvPicPr preferRelativeResize="0"/>
          <p:nvPr/>
        </p:nvPicPr>
        <p:blipFill>
          <a:blip r:embed="rId5">
            <a:alphaModFix/>
          </a:blip>
          <a:stretch>
            <a:fillRect/>
          </a:stretch>
        </p:blipFill>
        <p:spPr>
          <a:xfrm>
            <a:off x="4391338" y="1441153"/>
            <a:ext cx="4752676" cy="1399297"/>
          </a:xfrm>
          <a:prstGeom prst="rect">
            <a:avLst/>
          </a:prstGeom>
          <a:noFill/>
          <a:ln w="9525" cap="flat" cmpd="sng">
            <a:solidFill>
              <a:srgbClr val="FF0000"/>
            </a:solidFill>
            <a:prstDash val="solid"/>
            <a:round/>
            <a:headEnd type="none" w="sm" len="sm"/>
            <a:tailEnd type="none" w="sm" len="sm"/>
          </a:ln>
        </p:spPr>
      </p:pic>
      <p:sp>
        <p:nvSpPr>
          <p:cNvPr id="375" name="Google Shape;375;p46"/>
          <p:cNvSpPr txBox="1"/>
          <p:nvPr/>
        </p:nvSpPr>
        <p:spPr>
          <a:xfrm>
            <a:off x="6243863" y="1172050"/>
            <a:ext cx="1047600" cy="26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Final Use:</a:t>
            </a:r>
            <a:endParaRPr>
              <a:solidFill>
                <a:srgbClr val="FF0000"/>
              </a:solidFill>
            </a:endParaRPr>
          </a:p>
        </p:txBody>
      </p:sp>
      <p:pic>
        <p:nvPicPr>
          <p:cNvPr id="376" name="Google Shape;376;p46"/>
          <p:cNvPicPr preferRelativeResize="0"/>
          <p:nvPr/>
        </p:nvPicPr>
        <p:blipFill>
          <a:blip r:embed="rId6">
            <a:alphaModFix/>
          </a:blip>
          <a:stretch>
            <a:fillRect/>
          </a:stretch>
        </p:blipFill>
        <p:spPr>
          <a:xfrm>
            <a:off x="4613150" y="3080600"/>
            <a:ext cx="4309051" cy="2055625"/>
          </a:xfrm>
          <a:prstGeom prst="rect">
            <a:avLst/>
          </a:prstGeom>
          <a:noFill/>
          <a:ln>
            <a:noFill/>
          </a:ln>
        </p:spPr>
      </p:pic>
      <p:sp>
        <p:nvSpPr>
          <p:cNvPr id="377" name="Google Shape;377;p46"/>
          <p:cNvSpPr/>
          <p:nvPr/>
        </p:nvSpPr>
        <p:spPr>
          <a:xfrm>
            <a:off x="4990725" y="4481475"/>
            <a:ext cx="1593300" cy="13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WARNING in register_lock_class</a:t>
            </a:r>
            <a:endParaRPr/>
          </a:p>
        </p:txBody>
      </p:sp>
      <p:pic>
        <p:nvPicPr>
          <p:cNvPr id="383" name="Google Shape;383;p47"/>
          <p:cNvPicPr preferRelativeResize="0"/>
          <p:nvPr/>
        </p:nvPicPr>
        <p:blipFill>
          <a:blip r:embed="rId3">
            <a:alphaModFix/>
          </a:blip>
          <a:stretch>
            <a:fillRect/>
          </a:stretch>
        </p:blipFill>
        <p:spPr>
          <a:xfrm>
            <a:off x="2441188" y="2535375"/>
            <a:ext cx="6155100" cy="2510525"/>
          </a:xfrm>
          <a:prstGeom prst="rect">
            <a:avLst/>
          </a:prstGeom>
          <a:noFill/>
          <a:ln>
            <a:noFill/>
          </a:ln>
        </p:spPr>
      </p:pic>
      <p:pic>
        <p:nvPicPr>
          <p:cNvPr id="384" name="Google Shape;384;p47"/>
          <p:cNvPicPr preferRelativeResize="0"/>
          <p:nvPr/>
        </p:nvPicPr>
        <p:blipFill>
          <a:blip r:embed="rId4">
            <a:alphaModFix/>
          </a:blip>
          <a:stretch>
            <a:fillRect/>
          </a:stretch>
        </p:blipFill>
        <p:spPr>
          <a:xfrm>
            <a:off x="547675" y="1068638"/>
            <a:ext cx="8048625" cy="1381125"/>
          </a:xfrm>
          <a:prstGeom prst="rect">
            <a:avLst/>
          </a:prstGeom>
          <a:noFill/>
          <a:ln>
            <a:noFill/>
          </a:ln>
        </p:spPr>
      </p:pic>
      <p:sp>
        <p:nvSpPr>
          <p:cNvPr id="385" name="Google Shape;385;p47"/>
          <p:cNvSpPr txBox="1"/>
          <p:nvPr/>
        </p:nvSpPr>
        <p:spPr>
          <a:xfrm>
            <a:off x="0" y="2535375"/>
            <a:ext cx="2408100" cy="1680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_raw_spin_lock_irqsave</a:t>
            </a:r>
            <a:endParaRPr>
              <a:solidFill>
                <a:srgbClr val="FF0000"/>
              </a:solidFill>
            </a:endParaRPr>
          </a:p>
          <a:p>
            <a:pPr marL="0" lvl="0" indent="0" algn="l" rtl="0">
              <a:spcBef>
                <a:spcPts val="0"/>
              </a:spcBef>
              <a:spcAft>
                <a:spcPts val="0"/>
              </a:spcAft>
              <a:buNone/>
            </a:pPr>
            <a:endParaRPr>
              <a:solidFill>
                <a:srgbClr val="FF0000"/>
              </a:solidFill>
            </a:endParaRPr>
          </a:p>
          <a:p>
            <a:pPr marL="0" lvl="0" indent="0" algn="l" rtl="0">
              <a:spcBef>
                <a:spcPts val="0"/>
              </a:spcBef>
              <a:spcAft>
                <a:spcPts val="0"/>
              </a:spcAft>
              <a:buNone/>
            </a:pPr>
            <a:r>
              <a:rPr lang="en">
                <a:solidFill>
                  <a:srgbClr val="FF0000"/>
                </a:solidFill>
              </a:rPr>
              <a:t>__raw_spin_lock_irqsave</a:t>
            </a:r>
            <a:endParaRPr>
              <a:solidFill>
                <a:srgbClr val="FF0000"/>
              </a:solidFill>
            </a:endParaRPr>
          </a:p>
          <a:p>
            <a:pPr marL="0" lvl="0" indent="0" algn="l" rtl="0">
              <a:spcBef>
                <a:spcPts val="0"/>
              </a:spcBef>
              <a:spcAft>
                <a:spcPts val="0"/>
              </a:spcAft>
              <a:buNone/>
            </a:pPr>
            <a:endParaRPr>
              <a:solidFill>
                <a:srgbClr val="FF0000"/>
              </a:solidFill>
            </a:endParaRPr>
          </a:p>
          <a:p>
            <a:pPr marL="0" lvl="0" indent="0" algn="l" rtl="0">
              <a:spcBef>
                <a:spcPts val="0"/>
              </a:spcBef>
              <a:spcAft>
                <a:spcPts val="0"/>
              </a:spcAft>
              <a:buNone/>
            </a:pPr>
            <a:r>
              <a:rPr lang="en">
                <a:solidFill>
                  <a:srgbClr val="FF0000"/>
                </a:solidFill>
              </a:rPr>
              <a:t>lock_acquire</a:t>
            </a:r>
            <a:endParaRPr>
              <a:solidFill>
                <a:srgbClr val="FF0000"/>
              </a:solidFill>
            </a:endParaRPr>
          </a:p>
          <a:p>
            <a:pPr marL="0" lvl="0" indent="0" algn="l" rtl="0">
              <a:spcBef>
                <a:spcPts val="0"/>
              </a:spcBef>
              <a:spcAft>
                <a:spcPts val="0"/>
              </a:spcAft>
              <a:buClr>
                <a:schemeClr val="dk1"/>
              </a:buClr>
              <a:buSzPts val="1100"/>
              <a:buFont typeface="Arial"/>
              <a:buNone/>
            </a:pPr>
            <a:endParaRPr>
              <a:solidFill>
                <a:srgbClr val="FF0000"/>
              </a:solidFill>
            </a:endParaRPr>
          </a:p>
          <a:p>
            <a:pPr marL="0" lvl="0" indent="0" algn="l" rtl="0">
              <a:spcBef>
                <a:spcPts val="0"/>
              </a:spcBef>
              <a:spcAft>
                <a:spcPts val="0"/>
              </a:spcAft>
              <a:buClr>
                <a:schemeClr val="dk1"/>
              </a:buClr>
              <a:buSzPts val="1100"/>
              <a:buFont typeface="Arial"/>
              <a:buNone/>
            </a:pPr>
            <a:r>
              <a:rPr lang="en">
                <a:solidFill>
                  <a:srgbClr val="FF0000"/>
                </a:solidFill>
              </a:rPr>
              <a:t>__lock_acquire</a:t>
            </a:r>
            <a:endParaRPr>
              <a:solidFill>
                <a:srgbClr val="FF0000"/>
              </a:solidFill>
            </a:endParaRPr>
          </a:p>
        </p:txBody>
      </p:sp>
      <p:cxnSp>
        <p:nvCxnSpPr>
          <p:cNvPr id="386" name="Google Shape;386;p47"/>
          <p:cNvCxnSpPr>
            <a:endCxn id="385" idx="0"/>
          </p:cNvCxnSpPr>
          <p:nvPr/>
        </p:nvCxnSpPr>
        <p:spPr>
          <a:xfrm flipH="1">
            <a:off x="1204050" y="1884375"/>
            <a:ext cx="430800" cy="651000"/>
          </a:xfrm>
          <a:prstGeom prst="straightConnector1">
            <a:avLst/>
          </a:prstGeom>
          <a:noFill/>
          <a:ln w="9525" cap="flat" cmpd="sng">
            <a:solidFill>
              <a:srgbClr val="FF0000"/>
            </a:solidFill>
            <a:prstDash val="solid"/>
            <a:round/>
            <a:headEnd type="none" w="med" len="med"/>
            <a:tailEnd type="triangle" w="med" len="med"/>
          </a:ln>
        </p:spPr>
      </p:cxnSp>
      <p:cxnSp>
        <p:nvCxnSpPr>
          <p:cNvPr id="387" name="Google Shape;387;p47"/>
          <p:cNvCxnSpPr/>
          <p:nvPr/>
        </p:nvCxnSpPr>
        <p:spPr>
          <a:xfrm rot="10800000" flipH="1">
            <a:off x="1316800" y="2691650"/>
            <a:ext cx="2349900" cy="1324200"/>
          </a:xfrm>
          <a:prstGeom prst="straightConnector1">
            <a:avLst/>
          </a:prstGeom>
          <a:noFill/>
          <a:ln w="9525" cap="flat" cmpd="sng">
            <a:solidFill>
              <a:srgbClr val="FF0000"/>
            </a:solidFill>
            <a:prstDash val="solid"/>
            <a:round/>
            <a:headEnd type="none" w="med" len="med"/>
            <a:tailEnd type="triangle" w="med" len="med"/>
          </a:ln>
        </p:spPr>
      </p:cxnSp>
      <p:sp>
        <p:nvSpPr>
          <p:cNvPr id="388" name="Google Shape;388;p47"/>
          <p:cNvSpPr/>
          <p:nvPr/>
        </p:nvSpPr>
        <p:spPr>
          <a:xfrm>
            <a:off x="6984100" y="4779750"/>
            <a:ext cx="880200" cy="26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Warning</a:t>
            </a:r>
            <a:endParaRPr>
              <a:solidFill>
                <a:srgbClr val="FF0000"/>
              </a:solidFill>
            </a:endParaRPr>
          </a:p>
        </p:txBody>
      </p:sp>
      <p:sp>
        <p:nvSpPr>
          <p:cNvPr id="389" name="Google Shape;389;p47"/>
          <p:cNvSpPr/>
          <p:nvPr/>
        </p:nvSpPr>
        <p:spPr>
          <a:xfrm>
            <a:off x="7716100" y="3418925"/>
            <a:ext cx="555600" cy="26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UAF</a:t>
            </a:r>
            <a:endParaRPr>
              <a:solidFill>
                <a:srgbClr val="FF0000"/>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#62dcb4f4</a:t>
            </a:r>
            <a:endParaRPr/>
          </a:p>
        </p:txBody>
      </p:sp>
      <p:graphicFrame>
        <p:nvGraphicFramePr>
          <p:cNvPr id="395" name="Google Shape;395;p48"/>
          <p:cNvGraphicFramePr/>
          <p:nvPr/>
        </p:nvGraphicFramePr>
        <p:xfrm>
          <a:off x="2543175" y="2011725"/>
          <a:ext cx="3000000" cy="3000000"/>
        </p:xfrm>
        <a:graphic>
          <a:graphicData uri="http://schemas.openxmlformats.org/drawingml/2006/table">
            <a:tbl>
              <a:tblPr>
                <a:noFill/>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null-ptr-deref Read in refcount_sub_and_test_checked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WARNING in dma_buf_vunmap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general protection fault in __vb2_queue_free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401" name="Google Shape;401;p49"/>
          <p:cNvSpPr txBox="1">
            <a:spLocks noGrp="1"/>
          </p:cNvSpPr>
          <p:nvPr>
            <p:ph type="body" idx="1"/>
          </p:nvPr>
        </p:nvSpPr>
        <p:spPr>
          <a:xfrm>
            <a:off x="311700" y="1152475"/>
            <a:ext cx="8520600" cy="10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vb2_core_create_bufs did not check if the memory model for newly added buffers is the same as for already existing buffers. It should return an error if they aren't the same.</a:t>
            </a:r>
            <a:endParaRPr/>
          </a:p>
          <a:p>
            <a:pPr marL="0" lvl="0" indent="0" algn="l" rtl="0">
              <a:spcBef>
                <a:spcPts val="1600"/>
              </a:spcBef>
              <a:spcAft>
                <a:spcPts val="1600"/>
              </a:spcAft>
              <a:buNone/>
            </a:pPr>
            <a:endParaRPr/>
          </a:p>
        </p:txBody>
      </p:sp>
      <p:pic>
        <p:nvPicPr>
          <p:cNvPr id="402" name="Google Shape;402;p49"/>
          <p:cNvPicPr preferRelativeResize="0"/>
          <p:nvPr/>
        </p:nvPicPr>
        <p:blipFill>
          <a:blip r:embed="rId3">
            <a:alphaModFix/>
          </a:blip>
          <a:stretch>
            <a:fillRect/>
          </a:stretch>
        </p:blipFill>
        <p:spPr>
          <a:xfrm>
            <a:off x="0" y="2175175"/>
            <a:ext cx="4731626" cy="2422700"/>
          </a:xfrm>
          <a:prstGeom prst="rect">
            <a:avLst/>
          </a:prstGeom>
          <a:noFill/>
          <a:ln>
            <a:noFill/>
          </a:ln>
        </p:spPr>
      </p:pic>
      <p:pic>
        <p:nvPicPr>
          <p:cNvPr id="403" name="Google Shape;403;p49"/>
          <p:cNvPicPr preferRelativeResize="0"/>
          <p:nvPr/>
        </p:nvPicPr>
        <p:blipFill>
          <a:blip r:embed="rId4">
            <a:alphaModFix/>
          </a:blip>
          <a:stretch>
            <a:fillRect/>
          </a:stretch>
        </p:blipFill>
        <p:spPr>
          <a:xfrm>
            <a:off x="4731625" y="2175175"/>
            <a:ext cx="4435966" cy="2422700"/>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409" name="Google Shape;409;p50"/>
          <p:cNvPicPr preferRelativeResize="0"/>
          <p:nvPr/>
        </p:nvPicPr>
        <p:blipFill>
          <a:blip r:embed="rId3">
            <a:alphaModFix/>
          </a:blip>
          <a:stretch>
            <a:fillRect/>
          </a:stretch>
        </p:blipFill>
        <p:spPr>
          <a:xfrm>
            <a:off x="311700" y="3098400"/>
            <a:ext cx="7591425" cy="1657350"/>
          </a:xfrm>
          <a:prstGeom prst="rect">
            <a:avLst/>
          </a:prstGeom>
          <a:noFill/>
          <a:ln w="9525" cap="flat" cmpd="sng">
            <a:solidFill>
              <a:srgbClr val="000000"/>
            </a:solidFill>
            <a:prstDash val="solid"/>
            <a:round/>
            <a:headEnd type="none" w="sm" len="sm"/>
            <a:tailEnd type="none" w="sm" len="sm"/>
          </a:ln>
        </p:spPr>
      </p:pic>
      <p:pic>
        <p:nvPicPr>
          <p:cNvPr id="410" name="Google Shape;410;p50"/>
          <p:cNvPicPr preferRelativeResize="0"/>
          <p:nvPr/>
        </p:nvPicPr>
        <p:blipFill>
          <a:blip r:embed="rId4">
            <a:alphaModFix/>
          </a:blip>
          <a:stretch>
            <a:fillRect/>
          </a:stretch>
        </p:blipFill>
        <p:spPr>
          <a:xfrm>
            <a:off x="311700" y="1119200"/>
            <a:ext cx="5327624" cy="1775875"/>
          </a:xfrm>
          <a:prstGeom prst="rect">
            <a:avLst/>
          </a:prstGeom>
          <a:noFill/>
          <a:ln w="9525" cap="flat" cmpd="sng">
            <a:solidFill>
              <a:srgbClr val="000000"/>
            </a:solidFill>
            <a:prstDash val="solid"/>
            <a:round/>
            <a:headEnd type="none" w="sm" len="sm"/>
            <a:tailEnd type="none" w="sm" len="sm"/>
          </a:ln>
        </p:spPr>
      </p:pic>
      <p:sp>
        <p:nvSpPr>
          <p:cNvPr id="411" name="Google Shape;411;p50"/>
          <p:cNvSpPr txBox="1"/>
          <p:nvPr/>
        </p:nvSpPr>
        <p:spPr>
          <a:xfrm>
            <a:off x="5754600" y="1592388"/>
            <a:ext cx="3033900" cy="8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Only when q-&gt;num_buffers is zero, q-&gt;memory will be set by the memory argument.</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__vb2_queue_free</a:t>
            </a:r>
            <a:endParaRPr/>
          </a:p>
        </p:txBody>
      </p:sp>
      <p:pic>
        <p:nvPicPr>
          <p:cNvPr id="417" name="Google Shape;417;p51"/>
          <p:cNvPicPr preferRelativeResize="0"/>
          <p:nvPr/>
        </p:nvPicPr>
        <p:blipFill>
          <a:blip r:embed="rId3">
            <a:alphaModFix/>
          </a:blip>
          <a:stretch>
            <a:fillRect/>
          </a:stretch>
        </p:blipFill>
        <p:spPr>
          <a:xfrm>
            <a:off x="311700" y="1162850"/>
            <a:ext cx="6972300" cy="581025"/>
          </a:xfrm>
          <a:prstGeom prst="rect">
            <a:avLst/>
          </a:prstGeom>
          <a:noFill/>
          <a:ln w="9525" cap="flat" cmpd="sng">
            <a:solidFill>
              <a:srgbClr val="FF0000"/>
            </a:solidFill>
            <a:prstDash val="solid"/>
            <a:round/>
            <a:headEnd type="none" w="sm" len="sm"/>
            <a:tailEnd type="none" w="sm" len="sm"/>
          </a:ln>
        </p:spPr>
      </p:pic>
      <p:sp>
        <p:nvSpPr>
          <p:cNvPr id="418" name="Google Shape;418;p51"/>
          <p:cNvSpPr/>
          <p:nvPr/>
        </p:nvSpPr>
        <p:spPr>
          <a:xfrm>
            <a:off x="5521800" y="1389550"/>
            <a:ext cx="385500" cy="232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1"/>
          <p:cNvSpPr/>
          <p:nvPr/>
        </p:nvSpPr>
        <p:spPr>
          <a:xfrm>
            <a:off x="6758575" y="1527775"/>
            <a:ext cx="472800" cy="261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 name="Google Shape;420;p51"/>
          <p:cNvPicPr preferRelativeResize="0"/>
          <p:nvPr/>
        </p:nvPicPr>
        <p:blipFill>
          <a:blip r:embed="rId4">
            <a:alphaModFix/>
          </a:blip>
          <a:stretch>
            <a:fillRect/>
          </a:stretch>
        </p:blipFill>
        <p:spPr>
          <a:xfrm>
            <a:off x="311700" y="1889000"/>
            <a:ext cx="2628900" cy="1057275"/>
          </a:xfrm>
          <a:prstGeom prst="rect">
            <a:avLst/>
          </a:prstGeom>
          <a:noFill/>
          <a:ln>
            <a:noFill/>
          </a:ln>
        </p:spPr>
      </p:pic>
      <p:sp>
        <p:nvSpPr>
          <p:cNvPr id="421" name="Google Shape;421;p51"/>
          <p:cNvSpPr txBox="1"/>
          <p:nvPr/>
        </p:nvSpPr>
        <p:spPr>
          <a:xfrm>
            <a:off x="311700" y="2946275"/>
            <a:ext cx="3893400" cy="3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q-&gt;memory = VB2_MEMORY_USERPTR = 2</a:t>
            </a:r>
            <a:endParaRPr>
              <a:solidFill>
                <a:srgbClr val="FF0000"/>
              </a:solidFill>
            </a:endParaRPr>
          </a:p>
        </p:txBody>
      </p:sp>
      <p:pic>
        <p:nvPicPr>
          <p:cNvPr id="422" name="Google Shape;422;p51"/>
          <p:cNvPicPr preferRelativeResize="0"/>
          <p:nvPr/>
        </p:nvPicPr>
        <p:blipFill>
          <a:blip r:embed="rId5">
            <a:alphaModFix/>
          </a:blip>
          <a:stretch>
            <a:fillRect/>
          </a:stretch>
        </p:blipFill>
        <p:spPr>
          <a:xfrm>
            <a:off x="311700" y="3382400"/>
            <a:ext cx="6108126" cy="1608325"/>
          </a:xfrm>
          <a:prstGeom prst="rect">
            <a:avLst/>
          </a:prstGeom>
          <a:noFill/>
          <a:ln w="9525" cap="flat" cmpd="sng">
            <a:solidFill>
              <a:srgbClr val="000000"/>
            </a:solidFill>
            <a:prstDash val="solid"/>
            <a:round/>
            <a:headEnd type="none" w="sm" len="sm"/>
            <a:tailEnd type="none" w="sm" len="sm"/>
          </a:ln>
        </p:spPr>
      </p:pic>
      <p:pic>
        <p:nvPicPr>
          <p:cNvPr id="423" name="Google Shape;423;p51"/>
          <p:cNvPicPr preferRelativeResize="0"/>
          <p:nvPr/>
        </p:nvPicPr>
        <p:blipFill>
          <a:blip r:embed="rId6">
            <a:alphaModFix/>
          </a:blip>
          <a:stretch>
            <a:fillRect/>
          </a:stretch>
        </p:blipFill>
        <p:spPr>
          <a:xfrm>
            <a:off x="4536513" y="1915425"/>
            <a:ext cx="4295775" cy="1295400"/>
          </a:xfrm>
          <a:prstGeom prst="rect">
            <a:avLst/>
          </a:prstGeom>
          <a:noFill/>
          <a:ln>
            <a:noFill/>
          </a:ln>
        </p:spPr>
      </p:pic>
      <p:sp>
        <p:nvSpPr>
          <p:cNvPr id="424" name="Google Shape;424;p51"/>
          <p:cNvSpPr/>
          <p:nvPr/>
        </p:nvSpPr>
        <p:spPr>
          <a:xfrm>
            <a:off x="378300" y="3528425"/>
            <a:ext cx="1535100" cy="15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KASAN: null-ptr-deref Read in refcount_sub_and_test_checked</a:t>
            </a:r>
            <a:endParaRPr sz="2200"/>
          </a:p>
        </p:txBody>
      </p:sp>
      <p:pic>
        <p:nvPicPr>
          <p:cNvPr id="430" name="Google Shape;430;p52"/>
          <p:cNvPicPr preferRelativeResize="0"/>
          <p:nvPr/>
        </p:nvPicPr>
        <p:blipFill>
          <a:blip r:embed="rId3">
            <a:alphaModFix/>
          </a:blip>
          <a:stretch>
            <a:fillRect/>
          </a:stretch>
        </p:blipFill>
        <p:spPr>
          <a:xfrm>
            <a:off x="311700" y="1053725"/>
            <a:ext cx="8239125" cy="609600"/>
          </a:xfrm>
          <a:prstGeom prst="rect">
            <a:avLst/>
          </a:prstGeom>
          <a:noFill/>
          <a:ln w="9525" cap="flat" cmpd="sng">
            <a:solidFill>
              <a:srgbClr val="FF0000"/>
            </a:solidFill>
            <a:prstDash val="solid"/>
            <a:round/>
            <a:headEnd type="none" w="sm" len="sm"/>
            <a:tailEnd type="none" w="sm" len="sm"/>
          </a:ln>
        </p:spPr>
      </p:pic>
      <p:pic>
        <p:nvPicPr>
          <p:cNvPr id="431" name="Google Shape;431;p52"/>
          <p:cNvPicPr preferRelativeResize="0"/>
          <p:nvPr/>
        </p:nvPicPr>
        <p:blipFill>
          <a:blip r:embed="rId4">
            <a:alphaModFix/>
          </a:blip>
          <a:stretch>
            <a:fillRect/>
          </a:stretch>
        </p:blipFill>
        <p:spPr>
          <a:xfrm>
            <a:off x="311700" y="1776163"/>
            <a:ext cx="2628900" cy="1057275"/>
          </a:xfrm>
          <a:prstGeom prst="rect">
            <a:avLst/>
          </a:prstGeom>
          <a:noFill/>
          <a:ln>
            <a:noFill/>
          </a:ln>
        </p:spPr>
      </p:pic>
      <p:sp>
        <p:nvSpPr>
          <p:cNvPr id="432" name="Google Shape;432;p52"/>
          <p:cNvSpPr txBox="1"/>
          <p:nvPr/>
        </p:nvSpPr>
        <p:spPr>
          <a:xfrm>
            <a:off x="311700" y="2793875"/>
            <a:ext cx="3893400" cy="3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q-&gt;memory = VB2_MEMORY_MMAP = 1</a:t>
            </a:r>
            <a:endParaRPr>
              <a:solidFill>
                <a:srgbClr val="FF0000"/>
              </a:solidFill>
            </a:endParaRPr>
          </a:p>
        </p:txBody>
      </p:sp>
      <p:pic>
        <p:nvPicPr>
          <p:cNvPr id="433" name="Google Shape;433;p52"/>
          <p:cNvPicPr preferRelativeResize="0"/>
          <p:nvPr/>
        </p:nvPicPr>
        <p:blipFill>
          <a:blip r:embed="rId5">
            <a:alphaModFix/>
          </a:blip>
          <a:stretch>
            <a:fillRect/>
          </a:stretch>
        </p:blipFill>
        <p:spPr>
          <a:xfrm>
            <a:off x="4536513" y="1778763"/>
            <a:ext cx="4295775" cy="1295400"/>
          </a:xfrm>
          <a:prstGeom prst="rect">
            <a:avLst/>
          </a:prstGeom>
          <a:noFill/>
          <a:ln>
            <a:noFill/>
          </a:ln>
        </p:spPr>
      </p:pic>
      <p:sp>
        <p:nvSpPr>
          <p:cNvPr id="434" name="Google Shape;434;p52"/>
          <p:cNvSpPr/>
          <p:nvPr/>
        </p:nvSpPr>
        <p:spPr>
          <a:xfrm>
            <a:off x="5725525" y="1513225"/>
            <a:ext cx="472800" cy="261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2"/>
          <p:cNvSpPr/>
          <p:nvPr/>
        </p:nvSpPr>
        <p:spPr>
          <a:xfrm>
            <a:off x="5463225" y="1335625"/>
            <a:ext cx="472800" cy="261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52"/>
          <p:cNvPicPr preferRelativeResize="0"/>
          <p:nvPr/>
        </p:nvPicPr>
        <p:blipFill>
          <a:blip r:embed="rId6">
            <a:alphaModFix/>
          </a:blip>
          <a:stretch>
            <a:fillRect/>
          </a:stretch>
        </p:blipFill>
        <p:spPr>
          <a:xfrm>
            <a:off x="275325" y="3285050"/>
            <a:ext cx="5624775" cy="1858475"/>
          </a:xfrm>
          <a:prstGeom prst="rect">
            <a:avLst/>
          </a:prstGeom>
          <a:noFill/>
          <a:ln w="9525" cap="flat" cmpd="sng">
            <a:solidFill>
              <a:srgbClr val="000000"/>
            </a:solidFill>
            <a:prstDash val="solid"/>
            <a:round/>
            <a:headEnd type="none" w="sm" len="sm"/>
            <a:tailEnd type="none" w="sm" len="sm"/>
          </a:ln>
        </p:spPr>
      </p:pic>
      <p:sp>
        <p:nvSpPr>
          <p:cNvPr id="437" name="Google Shape;437;p52"/>
          <p:cNvSpPr/>
          <p:nvPr/>
        </p:nvSpPr>
        <p:spPr>
          <a:xfrm>
            <a:off x="312825" y="3768500"/>
            <a:ext cx="1193100" cy="15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#3619dec5</a:t>
            </a:r>
            <a:endParaRPr/>
          </a:p>
        </p:txBody>
      </p:sp>
      <p:graphicFrame>
        <p:nvGraphicFramePr>
          <p:cNvPr id="260" name="Google Shape;260;p38"/>
          <p:cNvGraphicFramePr/>
          <p:nvPr/>
        </p:nvGraphicFramePr>
        <p:xfrm>
          <a:off x="2102125" y="1083200"/>
          <a:ext cx="4352925" cy="3387015"/>
        </p:xfrm>
        <a:graphic>
          <a:graphicData uri="http://schemas.openxmlformats.org/drawingml/2006/table">
            <a:tbl>
              <a:tblPr>
                <a:noFill/>
                <a:tableStyleId>{90451CF9-6E87-49CF-A4E6-B44C3E17D55F}</a:tableStyleId>
              </a:tblPr>
              <a:tblGrid>
                <a:gridCol w="43529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KASAN: slab-out-of-bounds Write in sha512_final</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KASAN: slab-out-of-bounds Write in rmd320_final</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5"/>
                        </a:rPr>
                        <a:t>KASAN: slab-out-of-bounds Write in tgr192_final</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6"/>
                        </a:rPr>
                        <a:t>KASAN: slab-out-of-bounds Write in wp384_final</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7"/>
                        </a:rPr>
                        <a:t>KASAN: slab-out-of-bounds Write in crypto_sha3_final</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8"/>
                        </a:rPr>
                        <a:t>KASAN: slab-out-of-bounds Write in sha1_finup</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9"/>
                        </a:rPr>
                        <a:t>KASAN: slab-out-of-bounds Write in sha1_final</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0"/>
                        </a:rPr>
                        <a:t>KASAN: slab-out-of-bounds Write in tgr160_final</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1"/>
                        </a:rPr>
                        <a:t>KASAN: slab-out-of-bounds Write in sha512_finup</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WARNING in dma_buf_vunmap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443" name="Google Shape;443;p53"/>
          <p:cNvPicPr preferRelativeResize="0"/>
          <p:nvPr/>
        </p:nvPicPr>
        <p:blipFill>
          <a:blip r:embed="rId3">
            <a:alphaModFix/>
          </a:blip>
          <a:stretch>
            <a:fillRect/>
          </a:stretch>
        </p:blipFill>
        <p:spPr>
          <a:xfrm>
            <a:off x="311700" y="1151250"/>
            <a:ext cx="8364068" cy="826762"/>
          </a:xfrm>
          <a:prstGeom prst="rect">
            <a:avLst/>
          </a:prstGeom>
          <a:noFill/>
          <a:ln>
            <a:noFill/>
          </a:ln>
        </p:spPr>
      </p:pic>
      <p:pic>
        <p:nvPicPr>
          <p:cNvPr id="444" name="Google Shape;444;p53"/>
          <p:cNvPicPr preferRelativeResize="0"/>
          <p:nvPr/>
        </p:nvPicPr>
        <p:blipFill>
          <a:blip r:embed="rId4">
            <a:alphaModFix/>
          </a:blip>
          <a:stretch>
            <a:fillRect/>
          </a:stretch>
        </p:blipFill>
        <p:spPr>
          <a:xfrm>
            <a:off x="311700" y="3552100"/>
            <a:ext cx="6486750" cy="1591400"/>
          </a:xfrm>
          <a:prstGeom prst="rect">
            <a:avLst/>
          </a:prstGeom>
          <a:noFill/>
          <a:ln>
            <a:noFill/>
          </a:ln>
        </p:spPr>
      </p:pic>
      <p:pic>
        <p:nvPicPr>
          <p:cNvPr id="445" name="Google Shape;445;p53"/>
          <p:cNvPicPr preferRelativeResize="0"/>
          <p:nvPr/>
        </p:nvPicPr>
        <p:blipFill>
          <a:blip r:embed="rId5">
            <a:alphaModFix/>
          </a:blip>
          <a:stretch>
            <a:fillRect/>
          </a:stretch>
        </p:blipFill>
        <p:spPr>
          <a:xfrm>
            <a:off x="311700" y="2113063"/>
            <a:ext cx="2628900" cy="1057275"/>
          </a:xfrm>
          <a:prstGeom prst="rect">
            <a:avLst/>
          </a:prstGeom>
          <a:noFill/>
          <a:ln>
            <a:noFill/>
          </a:ln>
        </p:spPr>
      </p:pic>
      <p:sp>
        <p:nvSpPr>
          <p:cNvPr id="446" name="Google Shape;446;p53"/>
          <p:cNvSpPr txBox="1"/>
          <p:nvPr/>
        </p:nvSpPr>
        <p:spPr>
          <a:xfrm>
            <a:off x="311700" y="3130775"/>
            <a:ext cx="3893400" cy="3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q-&gt;memory = VB2_MEMORY_DMABUF = 4</a:t>
            </a:r>
            <a:endParaRPr>
              <a:solidFill>
                <a:srgbClr val="FF0000"/>
              </a:solidFill>
            </a:endParaRPr>
          </a:p>
        </p:txBody>
      </p:sp>
      <p:pic>
        <p:nvPicPr>
          <p:cNvPr id="447" name="Google Shape;447;p53"/>
          <p:cNvPicPr preferRelativeResize="0"/>
          <p:nvPr/>
        </p:nvPicPr>
        <p:blipFill>
          <a:blip r:embed="rId6">
            <a:alphaModFix/>
          </a:blip>
          <a:stretch>
            <a:fillRect/>
          </a:stretch>
        </p:blipFill>
        <p:spPr>
          <a:xfrm>
            <a:off x="4310838" y="2060913"/>
            <a:ext cx="4295775" cy="1295400"/>
          </a:xfrm>
          <a:prstGeom prst="rect">
            <a:avLst/>
          </a:prstGeom>
          <a:noFill/>
          <a:ln>
            <a:noFill/>
          </a:ln>
        </p:spPr>
      </p:pic>
      <p:sp>
        <p:nvSpPr>
          <p:cNvPr id="448" name="Google Shape;448;p53"/>
          <p:cNvSpPr/>
          <p:nvPr/>
        </p:nvSpPr>
        <p:spPr>
          <a:xfrm>
            <a:off x="6309475" y="1720775"/>
            <a:ext cx="554700" cy="334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3"/>
          <p:cNvSpPr/>
          <p:nvPr/>
        </p:nvSpPr>
        <p:spPr>
          <a:xfrm>
            <a:off x="6798450" y="1397225"/>
            <a:ext cx="554700" cy="334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#32c72165</a:t>
            </a:r>
            <a:endParaRPr dirty="0"/>
          </a:p>
        </p:txBody>
      </p:sp>
      <p:graphicFrame>
        <p:nvGraphicFramePr>
          <p:cNvPr id="455" name="Google Shape;455;p54"/>
          <p:cNvGraphicFramePr/>
          <p:nvPr/>
        </p:nvGraphicFramePr>
        <p:xfrm>
          <a:off x="701275" y="1294600"/>
          <a:ext cx="7741450" cy="3278430"/>
        </p:xfrm>
        <a:graphic>
          <a:graphicData uri="http://schemas.openxmlformats.org/drawingml/2006/table">
            <a:tbl>
              <a:tblPr>
                <a:noFill/>
              </a:tblPr>
              <a:tblGrid>
                <a:gridCol w="3870725">
                  <a:extLst>
                    <a:ext uri="{9D8B030D-6E8A-4147-A177-3AD203B41FA5}">
                      <a16:colId xmlns:a16="http://schemas.microsoft.com/office/drawing/2014/main" val="20000"/>
                    </a:ext>
                  </a:extLst>
                </a:gridCol>
                <a:gridCol w="3870725">
                  <a:extLst>
                    <a:ext uri="{9D8B030D-6E8A-4147-A177-3AD203B41FA5}">
                      <a16:colId xmlns:a16="http://schemas.microsoft.com/office/drawing/2014/main" val="20001"/>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slab-out-of-bounds Read in bitmap_ip_add</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Write in bitmap_ip_del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slab-out-of-bounds Read in bitmap_ip_ext_cleanup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KASAN: use-after-free Read in bitmap_ip_destroy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7"/>
                        </a:rPr>
                        <a:t>KASAN: slab-out-of-bounds Read in bitmap_port_ext_cleanup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8"/>
                        </a:rPr>
                        <a:t>KASAN: slab-out-of-bounds Read in bitmap_port_gc</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9"/>
                        </a:rPr>
                        <a:t>KASAN: slab-out-of-bounds Read in bitmap_ipmac_destroy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0"/>
                        </a:rPr>
                        <a:t>KASAN: slab-out-of-bounds Read in bitmap_ip_list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1"/>
                        </a:rPr>
                        <a:t>KASAN: slab-out-of-bounds Read in bitmap_ipmac_gc</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2"/>
                        </a:rPr>
                        <a:t>KASAN: slab-out-of-bounds Read in bitmap_ipmac_list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3"/>
                        </a:rPr>
                        <a:t>KASAN: slab-out-of-bounds Read in bitmap_ipmac_ext_cleanup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4"/>
                        </a:rPr>
                        <a:t>KASAN: slab-out-of-bounds Read in bitmap_ip_gc</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5"/>
                        </a:rPr>
                        <a:t>KASAN: slab-out-of-bounds Read in bitmap_port_destroy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6"/>
                        </a:rPr>
                        <a:t>KASAN: slab-out-of-bounds Read in bitmap_port_add</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7"/>
                        </a:rPr>
                        <a:t>KASAN: use-after-free Read in bitmap_ip_ext_cleanup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8"/>
                        </a:rPr>
                        <a:t>KASAN: slab-out-of-bounds Read in bitmap_ip_test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9"/>
                        </a:rPr>
                        <a:t>KASAN: use-after-free Read in bitmap_ipmac_ext_cleanup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20"/>
                        </a:rPr>
                        <a:t>KASAN: slab-out-of-bounds Read in bitmap_port_list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461" name="Google Shape;461;p55"/>
          <p:cNvPicPr preferRelativeResize="0"/>
          <p:nvPr/>
        </p:nvPicPr>
        <p:blipFill>
          <a:blip r:embed="rId3">
            <a:alphaModFix/>
          </a:blip>
          <a:stretch>
            <a:fillRect/>
          </a:stretch>
        </p:blipFill>
        <p:spPr>
          <a:xfrm>
            <a:off x="0" y="1017725"/>
            <a:ext cx="6337631" cy="1619525"/>
          </a:xfrm>
          <a:prstGeom prst="rect">
            <a:avLst/>
          </a:prstGeom>
          <a:noFill/>
          <a:ln>
            <a:noFill/>
          </a:ln>
        </p:spPr>
      </p:pic>
      <p:pic>
        <p:nvPicPr>
          <p:cNvPr id="462" name="Google Shape;462;p55"/>
          <p:cNvPicPr preferRelativeResize="0"/>
          <p:nvPr/>
        </p:nvPicPr>
        <p:blipFill>
          <a:blip r:embed="rId4">
            <a:alphaModFix/>
          </a:blip>
          <a:stretch>
            <a:fillRect/>
          </a:stretch>
        </p:blipFill>
        <p:spPr>
          <a:xfrm>
            <a:off x="0" y="2695451"/>
            <a:ext cx="3934276" cy="1358987"/>
          </a:xfrm>
          <a:prstGeom prst="rect">
            <a:avLst/>
          </a:prstGeom>
          <a:noFill/>
          <a:ln>
            <a:noFill/>
          </a:ln>
        </p:spPr>
      </p:pic>
      <p:pic>
        <p:nvPicPr>
          <p:cNvPr id="463" name="Google Shape;463;p55"/>
          <p:cNvPicPr preferRelativeResize="0"/>
          <p:nvPr/>
        </p:nvPicPr>
        <p:blipFill>
          <a:blip r:embed="rId5">
            <a:alphaModFix/>
          </a:blip>
          <a:stretch>
            <a:fillRect/>
          </a:stretch>
        </p:blipFill>
        <p:spPr>
          <a:xfrm>
            <a:off x="-3" y="4122122"/>
            <a:ext cx="5607151" cy="1021375"/>
          </a:xfrm>
          <a:prstGeom prst="rect">
            <a:avLst/>
          </a:prstGeom>
          <a:noFill/>
          <a:ln>
            <a:noFill/>
          </a:ln>
        </p:spPr>
      </p:pic>
      <p:pic>
        <p:nvPicPr>
          <p:cNvPr id="464" name="Google Shape;464;p55"/>
          <p:cNvPicPr preferRelativeResize="0"/>
          <p:nvPr/>
        </p:nvPicPr>
        <p:blipFill>
          <a:blip r:embed="rId6">
            <a:alphaModFix/>
          </a:blip>
          <a:stretch>
            <a:fillRect/>
          </a:stretch>
        </p:blipFill>
        <p:spPr>
          <a:xfrm>
            <a:off x="4073600" y="2925387"/>
            <a:ext cx="5070400" cy="899150"/>
          </a:xfrm>
          <a:prstGeom prst="rect">
            <a:avLst/>
          </a:prstGeom>
          <a:noFill/>
          <a:ln w="9525" cap="flat" cmpd="sng">
            <a:solidFill>
              <a:srgbClr val="FF0000"/>
            </a:solidFill>
            <a:prstDash val="solid"/>
            <a:round/>
            <a:headEnd type="none" w="sm" len="sm"/>
            <a:tailEnd type="none" w="sm" len="sm"/>
          </a:ln>
        </p:spPr>
      </p:pic>
      <p:cxnSp>
        <p:nvCxnSpPr>
          <p:cNvPr id="465" name="Google Shape;465;p55"/>
          <p:cNvCxnSpPr/>
          <p:nvPr/>
        </p:nvCxnSpPr>
        <p:spPr>
          <a:xfrm flipH="1">
            <a:off x="800200" y="2102500"/>
            <a:ext cx="458400" cy="611100"/>
          </a:xfrm>
          <a:prstGeom prst="straightConnector1">
            <a:avLst/>
          </a:prstGeom>
          <a:noFill/>
          <a:ln w="9525" cap="flat" cmpd="sng">
            <a:solidFill>
              <a:srgbClr val="FF0000"/>
            </a:solidFill>
            <a:prstDash val="solid"/>
            <a:round/>
            <a:headEnd type="none" w="med" len="med"/>
            <a:tailEnd type="stealth" w="med" len="med"/>
          </a:ln>
        </p:spPr>
      </p:cxnSp>
      <p:cxnSp>
        <p:nvCxnSpPr>
          <p:cNvPr id="466" name="Google Shape;466;p55"/>
          <p:cNvCxnSpPr/>
          <p:nvPr/>
        </p:nvCxnSpPr>
        <p:spPr>
          <a:xfrm flipH="1">
            <a:off x="894850" y="3390200"/>
            <a:ext cx="960300" cy="749400"/>
          </a:xfrm>
          <a:prstGeom prst="straightConnector1">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472" name="Google Shape;472;p56"/>
          <p:cNvPicPr preferRelativeResize="0"/>
          <p:nvPr/>
        </p:nvPicPr>
        <p:blipFill>
          <a:blip r:embed="rId3">
            <a:alphaModFix/>
          </a:blip>
          <a:stretch>
            <a:fillRect/>
          </a:stretch>
        </p:blipFill>
        <p:spPr>
          <a:xfrm>
            <a:off x="311700" y="1038100"/>
            <a:ext cx="7065993" cy="1643800"/>
          </a:xfrm>
          <a:prstGeom prst="rect">
            <a:avLst/>
          </a:prstGeom>
          <a:noFill/>
          <a:ln>
            <a:noFill/>
          </a:ln>
        </p:spPr>
      </p:pic>
      <p:pic>
        <p:nvPicPr>
          <p:cNvPr id="473" name="Google Shape;473;p56"/>
          <p:cNvPicPr preferRelativeResize="0"/>
          <p:nvPr/>
        </p:nvPicPr>
        <p:blipFill>
          <a:blip r:embed="rId4">
            <a:alphaModFix/>
          </a:blip>
          <a:stretch>
            <a:fillRect/>
          </a:stretch>
        </p:blipFill>
        <p:spPr>
          <a:xfrm>
            <a:off x="4073600" y="2734787"/>
            <a:ext cx="5070400" cy="899150"/>
          </a:xfrm>
          <a:prstGeom prst="rect">
            <a:avLst/>
          </a:prstGeom>
          <a:noFill/>
          <a:ln w="9525" cap="flat" cmpd="sng">
            <a:solidFill>
              <a:srgbClr val="FF0000"/>
            </a:solidFill>
            <a:prstDash val="solid"/>
            <a:round/>
            <a:headEnd type="none" w="sm" len="sm"/>
            <a:tailEnd type="none" w="sm" len="sm"/>
          </a:ln>
        </p:spPr>
      </p:pic>
      <p:pic>
        <p:nvPicPr>
          <p:cNvPr id="474" name="Google Shape;474;p56"/>
          <p:cNvPicPr preferRelativeResize="0"/>
          <p:nvPr/>
        </p:nvPicPr>
        <p:blipFill>
          <a:blip r:embed="rId5">
            <a:alphaModFix/>
          </a:blip>
          <a:stretch>
            <a:fillRect/>
          </a:stretch>
        </p:blipFill>
        <p:spPr>
          <a:xfrm>
            <a:off x="311700" y="3686800"/>
            <a:ext cx="5820326" cy="789075"/>
          </a:xfrm>
          <a:prstGeom prst="rect">
            <a:avLst/>
          </a:prstGeom>
          <a:noFill/>
          <a:ln>
            <a:noFill/>
          </a:ln>
        </p:spPr>
      </p:pic>
      <p:sp>
        <p:nvSpPr>
          <p:cNvPr id="475" name="Google Shape;475;p56"/>
          <p:cNvSpPr/>
          <p:nvPr/>
        </p:nvSpPr>
        <p:spPr>
          <a:xfrm>
            <a:off x="3644825" y="3892175"/>
            <a:ext cx="1040400" cy="378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p56"/>
          <p:cNvPicPr preferRelativeResize="0"/>
          <p:nvPr/>
        </p:nvPicPr>
        <p:blipFill>
          <a:blip r:embed="rId6">
            <a:alphaModFix/>
          </a:blip>
          <a:stretch>
            <a:fillRect/>
          </a:stretch>
        </p:blipFill>
        <p:spPr>
          <a:xfrm>
            <a:off x="4859375" y="4175500"/>
            <a:ext cx="4284625" cy="968000"/>
          </a:xfrm>
          <a:prstGeom prst="rect">
            <a:avLst/>
          </a:prstGeom>
          <a:noFill/>
          <a:ln w="9525" cap="flat" cmpd="sng">
            <a:solidFill>
              <a:srgbClr val="000000"/>
            </a:solidFill>
            <a:prstDash val="solid"/>
            <a:round/>
            <a:headEnd type="none" w="sm" len="sm"/>
            <a:tailEnd type="none" w="sm" len="sm"/>
          </a:ln>
        </p:spPr>
      </p:pic>
      <p:sp>
        <p:nvSpPr>
          <p:cNvPr id="477" name="Google Shape;477;p56"/>
          <p:cNvSpPr/>
          <p:nvPr/>
        </p:nvSpPr>
        <p:spPr>
          <a:xfrm>
            <a:off x="6074725" y="4475875"/>
            <a:ext cx="793200" cy="245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483" name="Google Shape;483;p57"/>
          <p:cNvPicPr preferRelativeResize="0"/>
          <p:nvPr/>
        </p:nvPicPr>
        <p:blipFill>
          <a:blip r:embed="rId3">
            <a:alphaModFix/>
          </a:blip>
          <a:stretch>
            <a:fillRect/>
          </a:stretch>
        </p:blipFill>
        <p:spPr>
          <a:xfrm>
            <a:off x="585350" y="1017725"/>
            <a:ext cx="7973293" cy="41257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489" name="Google Shape;489;p58"/>
          <p:cNvPicPr preferRelativeResize="0"/>
          <p:nvPr/>
        </p:nvPicPr>
        <p:blipFill>
          <a:blip r:embed="rId3">
            <a:alphaModFix/>
          </a:blip>
          <a:stretch>
            <a:fillRect/>
          </a:stretch>
        </p:blipFill>
        <p:spPr>
          <a:xfrm>
            <a:off x="311700" y="1152475"/>
            <a:ext cx="5082254" cy="3991025"/>
          </a:xfrm>
          <a:prstGeom prst="rect">
            <a:avLst/>
          </a:prstGeom>
          <a:noFill/>
          <a:ln>
            <a:noFill/>
          </a:ln>
        </p:spPr>
      </p:pic>
      <p:pic>
        <p:nvPicPr>
          <p:cNvPr id="490" name="Google Shape;490;p58"/>
          <p:cNvPicPr preferRelativeResize="0"/>
          <p:nvPr/>
        </p:nvPicPr>
        <p:blipFill>
          <a:blip r:embed="rId4">
            <a:alphaModFix/>
          </a:blip>
          <a:stretch>
            <a:fillRect/>
          </a:stretch>
        </p:blipFill>
        <p:spPr>
          <a:xfrm>
            <a:off x="5524529" y="1237500"/>
            <a:ext cx="2814714" cy="3820974"/>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in bitmap_*_ext_cleanup/destroy</a:t>
            </a:r>
            <a:endParaRPr/>
          </a:p>
        </p:txBody>
      </p:sp>
      <p:sp>
        <p:nvSpPr>
          <p:cNvPr id="496" name="Google Shape;496;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KASAN: slab-out-of-bounds Read in bitmap_ip_ext_cleanup</a:t>
            </a:r>
            <a:endParaRPr/>
          </a:p>
          <a:p>
            <a:pPr marL="0" lvl="0" indent="0" algn="l" rtl="0">
              <a:lnSpc>
                <a:spcPct val="100000"/>
              </a:lnSpc>
              <a:spcBef>
                <a:spcPts val="1200"/>
              </a:spcBef>
              <a:spcAft>
                <a:spcPts val="0"/>
              </a:spcAft>
              <a:buClr>
                <a:schemeClr val="dk1"/>
              </a:buClr>
              <a:buSzPts val="1100"/>
              <a:buFont typeface="Arial"/>
              <a:buNone/>
            </a:pPr>
            <a:r>
              <a:rPr lang="en"/>
              <a:t>KASAN: slab-out-of-bounds Read in bitmap_port_ext_cleanup</a:t>
            </a:r>
            <a:endParaRPr/>
          </a:p>
          <a:p>
            <a:pPr marL="0" lvl="0" indent="0" algn="l" rtl="0">
              <a:lnSpc>
                <a:spcPct val="100000"/>
              </a:lnSpc>
              <a:spcBef>
                <a:spcPts val="1200"/>
              </a:spcBef>
              <a:spcAft>
                <a:spcPts val="0"/>
              </a:spcAft>
              <a:buClr>
                <a:schemeClr val="dk1"/>
              </a:buClr>
              <a:buSzPts val="1100"/>
              <a:buFont typeface="Arial"/>
              <a:buNone/>
            </a:pPr>
            <a:r>
              <a:rPr lang="en"/>
              <a:t>KASAN: slab-out-of-bounds Read in bitmap_ipmac_destroy</a:t>
            </a:r>
            <a:endParaRPr/>
          </a:p>
          <a:p>
            <a:pPr marL="0" lvl="0" indent="0" algn="l" rtl="0">
              <a:lnSpc>
                <a:spcPct val="100000"/>
              </a:lnSpc>
              <a:spcBef>
                <a:spcPts val="1200"/>
              </a:spcBef>
              <a:spcAft>
                <a:spcPts val="0"/>
              </a:spcAft>
              <a:buClr>
                <a:schemeClr val="dk1"/>
              </a:buClr>
              <a:buSzPts val="1100"/>
              <a:buFont typeface="Arial"/>
              <a:buNone/>
            </a:pPr>
            <a:r>
              <a:rPr lang="en"/>
              <a:t>KASAN: slab-out-of-bounds Read in bitmap_ipmac_ext_cleanup</a:t>
            </a:r>
            <a:endParaRPr/>
          </a:p>
          <a:p>
            <a:pPr marL="0" lvl="0" indent="0" algn="l" rtl="0">
              <a:lnSpc>
                <a:spcPct val="100000"/>
              </a:lnSpc>
              <a:spcBef>
                <a:spcPts val="1200"/>
              </a:spcBef>
              <a:spcAft>
                <a:spcPts val="1200"/>
              </a:spcAft>
              <a:buNone/>
            </a:pPr>
            <a:r>
              <a:rPr lang="en"/>
              <a:t>KASAN: slab-out-of-bounds Read in bitmap_port_destroy</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in bitmap_*_ext_cleanup/destroy</a:t>
            </a:r>
            <a:endParaRPr/>
          </a:p>
        </p:txBody>
      </p:sp>
      <p:sp>
        <p:nvSpPr>
          <p:cNvPr id="502" name="Google Shape;502;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KASAN: use-after-free Read in bitmap_ip_ext_cleanup</a:t>
            </a:r>
            <a:endParaRPr/>
          </a:p>
          <a:p>
            <a:pPr marL="0" lvl="0" indent="0" algn="l" rtl="0">
              <a:lnSpc>
                <a:spcPct val="100000"/>
              </a:lnSpc>
              <a:spcBef>
                <a:spcPts val="1200"/>
              </a:spcBef>
              <a:spcAft>
                <a:spcPts val="0"/>
              </a:spcAft>
              <a:buNone/>
            </a:pPr>
            <a:r>
              <a:rPr lang="en"/>
              <a:t>KASAN: use-after-free Read in bitmap_ipmac_ext_cleanup</a:t>
            </a:r>
            <a:endParaRPr/>
          </a:p>
          <a:p>
            <a:pPr marL="0" lvl="0" indent="0" algn="l" rtl="0">
              <a:lnSpc>
                <a:spcPct val="100000"/>
              </a:lnSpc>
              <a:spcBef>
                <a:spcPts val="1200"/>
              </a:spcBef>
              <a:spcAft>
                <a:spcPts val="1200"/>
              </a:spcAft>
              <a:buNone/>
            </a:pPr>
            <a:r>
              <a:rPr lang="en"/>
              <a:t>KASAN: use-after-free Read in bitmap_ip_destroy</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Inline vs non-inline</a:t>
            </a:r>
            <a:endParaRPr/>
          </a:p>
        </p:txBody>
      </p:sp>
      <p:pic>
        <p:nvPicPr>
          <p:cNvPr id="508" name="Google Shape;508;p61"/>
          <p:cNvPicPr preferRelativeResize="0"/>
          <p:nvPr/>
        </p:nvPicPr>
        <p:blipFill>
          <a:blip r:embed="rId3">
            <a:alphaModFix/>
          </a:blip>
          <a:stretch>
            <a:fillRect/>
          </a:stretch>
        </p:blipFill>
        <p:spPr>
          <a:xfrm>
            <a:off x="348075" y="1068650"/>
            <a:ext cx="5410425" cy="1861746"/>
          </a:xfrm>
          <a:prstGeom prst="rect">
            <a:avLst/>
          </a:prstGeom>
          <a:noFill/>
          <a:ln w="9525" cap="flat" cmpd="sng">
            <a:solidFill>
              <a:srgbClr val="000000"/>
            </a:solidFill>
            <a:prstDash val="solid"/>
            <a:round/>
            <a:headEnd type="none" w="sm" len="sm"/>
            <a:tailEnd type="none" w="sm" len="sm"/>
          </a:ln>
        </p:spPr>
      </p:pic>
      <p:pic>
        <p:nvPicPr>
          <p:cNvPr id="509" name="Google Shape;509;p61"/>
          <p:cNvPicPr preferRelativeResize="0"/>
          <p:nvPr/>
        </p:nvPicPr>
        <p:blipFill>
          <a:blip r:embed="rId4">
            <a:alphaModFix/>
          </a:blip>
          <a:stretch>
            <a:fillRect/>
          </a:stretch>
        </p:blipFill>
        <p:spPr>
          <a:xfrm>
            <a:off x="348075" y="3097075"/>
            <a:ext cx="5410425" cy="1792150"/>
          </a:xfrm>
          <a:prstGeom prst="rect">
            <a:avLst/>
          </a:prstGeom>
          <a:noFill/>
          <a:ln w="9525" cap="flat" cmpd="sng">
            <a:solidFill>
              <a:srgbClr val="000000"/>
            </a:solidFill>
            <a:prstDash val="solid"/>
            <a:round/>
            <a:headEnd type="none" w="sm" len="sm"/>
            <a:tailEnd type="none" w="sm" len="sm"/>
          </a:ln>
        </p:spPr>
      </p:pic>
      <p:sp>
        <p:nvSpPr>
          <p:cNvPr id="510" name="Google Shape;510;p61"/>
          <p:cNvSpPr/>
          <p:nvPr/>
        </p:nvSpPr>
        <p:spPr>
          <a:xfrm>
            <a:off x="421950" y="2364400"/>
            <a:ext cx="5336700" cy="298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1"/>
          <p:cNvSpPr/>
          <p:nvPr/>
        </p:nvSpPr>
        <p:spPr>
          <a:xfrm>
            <a:off x="421938" y="4350150"/>
            <a:ext cx="5336700" cy="298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OOB/UAF Read in bitmap_ip/ipmac/port</a:t>
            </a:r>
            <a:endParaRPr/>
          </a:p>
        </p:txBody>
      </p:sp>
      <p:pic>
        <p:nvPicPr>
          <p:cNvPr id="517" name="Google Shape;517;p62"/>
          <p:cNvPicPr preferRelativeResize="0"/>
          <p:nvPr/>
        </p:nvPicPr>
        <p:blipFill>
          <a:blip r:embed="rId3">
            <a:alphaModFix/>
          </a:blip>
          <a:stretch>
            <a:fillRect/>
          </a:stretch>
        </p:blipFill>
        <p:spPr>
          <a:xfrm>
            <a:off x="311700" y="1162850"/>
            <a:ext cx="6000750" cy="723900"/>
          </a:xfrm>
          <a:prstGeom prst="rect">
            <a:avLst/>
          </a:prstGeom>
          <a:noFill/>
          <a:ln w="9525" cap="flat" cmpd="sng">
            <a:solidFill>
              <a:srgbClr val="000000"/>
            </a:solidFill>
            <a:prstDash val="solid"/>
            <a:round/>
            <a:headEnd type="none" w="sm" len="sm"/>
            <a:tailEnd type="none" w="sm" len="sm"/>
          </a:ln>
        </p:spPr>
      </p:pic>
      <p:pic>
        <p:nvPicPr>
          <p:cNvPr id="518" name="Google Shape;518;p62"/>
          <p:cNvPicPr preferRelativeResize="0"/>
          <p:nvPr/>
        </p:nvPicPr>
        <p:blipFill>
          <a:blip r:embed="rId4">
            <a:alphaModFix/>
          </a:blip>
          <a:stretch>
            <a:fillRect/>
          </a:stretch>
        </p:blipFill>
        <p:spPr>
          <a:xfrm>
            <a:off x="313975" y="1930025"/>
            <a:ext cx="6000750" cy="738111"/>
          </a:xfrm>
          <a:prstGeom prst="rect">
            <a:avLst/>
          </a:prstGeom>
          <a:noFill/>
          <a:ln w="9525" cap="flat" cmpd="sng">
            <a:solidFill>
              <a:srgbClr val="000000"/>
            </a:solidFill>
            <a:prstDash val="solid"/>
            <a:round/>
            <a:headEnd type="none" w="sm" len="sm"/>
            <a:tailEnd type="none" w="sm" len="sm"/>
          </a:ln>
        </p:spPr>
      </p:pic>
      <p:pic>
        <p:nvPicPr>
          <p:cNvPr id="519" name="Google Shape;519;p62"/>
          <p:cNvPicPr preferRelativeResize="0"/>
          <p:nvPr/>
        </p:nvPicPr>
        <p:blipFill>
          <a:blip r:embed="rId5">
            <a:alphaModFix/>
          </a:blip>
          <a:stretch>
            <a:fillRect/>
          </a:stretch>
        </p:blipFill>
        <p:spPr>
          <a:xfrm>
            <a:off x="311700" y="2711400"/>
            <a:ext cx="5967284" cy="723900"/>
          </a:xfrm>
          <a:prstGeom prst="rect">
            <a:avLst/>
          </a:prstGeom>
          <a:noFill/>
          <a:ln w="9525" cap="flat" cmpd="sng">
            <a:solidFill>
              <a:srgbClr val="000000"/>
            </a:solidFill>
            <a:prstDash val="solid"/>
            <a:round/>
            <a:headEnd type="none" w="sm" len="sm"/>
            <a:tailEnd type="none" w="sm" len="sm"/>
          </a:ln>
        </p:spPr>
      </p:pic>
      <p:pic>
        <p:nvPicPr>
          <p:cNvPr id="520" name="Google Shape;520;p62"/>
          <p:cNvPicPr preferRelativeResize="0"/>
          <p:nvPr/>
        </p:nvPicPr>
        <p:blipFill>
          <a:blip r:embed="rId6">
            <a:alphaModFix/>
          </a:blip>
          <a:stretch>
            <a:fillRect/>
          </a:stretch>
        </p:blipFill>
        <p:spPr>
          <a:xfrm>
            <a:off x="6409000" y="1383488"/>
            <a:ext cx="2548986" cy="1204375"/>
          </a:xfrm>
          <a:prstGeom prst="rect">
            <a:avLst/>
          </a:prstGeom>
          <a:noFill/>
          <a:ln>
            <a:noFill/>
          </a:ln>
        </p:spPr>
      </p:pic>
      <p:pic>
        <p:nvPicPr>
          <p:cNvPr id="521" name="Google Shape;521;p62"/>
          <p:cNvPicPr preferRelativeResize="0"/>
          <p:nvPr/>
        </p:nvPicPr>
        <p:blipFill>
          <a:blip r:embed="rId7">
            <a:alphaModFix/>
          </a:blip>
          <a:stretch>
            <a:fillRect/>
          </a:stretch>
        </p:blipFill>
        <p:spPr>
          <a:xfrm>
            <a:off x="5056150" y="3266525"/>
            <a:ext cx="3974575" cy="1872986"/>
          </a:xfrm>
          <a:prstGeom prst="rect">
            <a:avLst/>
          </a:prstGeom>
          <a:noFill/>
          <a:ln>
            <a:noFill/>
          </a:ln>
        </p:spPr>
      </p:pic>
      <p:sp>
        <p:nvSpPr>
          <p:cNvPr id="522" name="Google Shape;522;p62"/>
          <p:cNvSpPr txBox="1"/>
          <p:nvPr/>
        </p:nvSpPr>
        <p:spPr>
          <a:xfrm>
            <a:off x="6333600" y="2953650"/>
            <a:ext cx="28104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net/netfilter/ipset/ip_set_bitmap_gen.h</a:t>
            </a:r>
            <a:endParaRPr sz="1200"/>
          </a:p>
        </p:txBody>
      </p:sp>
      <p:sp>
        <p:nvSpPr>
          <p:cNvPr id="523" name="Google Shape;523;p62"/>
          <p:cNvSpPr txBox="1"/>
          <p:nvPr/>
        </p:nvSpPr>
        <p:spPr>
          <a:xfrm>
            <a:off x="311700" y="3550250"/>
            <a:ext cx="4575900" cy="15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ipset_type = "list:set", "bitmap:ip", "bitmap:port", "hash:net,port,net", "hash:net,port", "hash:net,net", "hash:net,iface", "hash:net", "hash:mac", "hash:ip,port,net", "hash:ip,port,ip", "hash:ip,port", "hash:ip,mark", "hash:ip", "hash:ip,mac", "hash:ip", "bitmap:ip,mac"</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266" name="Google Shape;266;p39"/>
          <p:cNvSpPr txBox="1">
            <a:spLocks noGrp="1"/>
          </p:cNvSpPr>
          <p:nvPr>
            <p:ph type="body" idx="1"/>
          </p:nvPr>
        </p:nvSpPr>
        <p:spPr>
          <a:xfrm>
            <a:off x="311700" y="1152475"/>
            <a:ext cx="8198100" cy="10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24292E"/>
                </a:solidFill>
                <a:highlight>
                  <a:srgbClr val="FFFFFF"/>
                </a:highlight>
              </a:rPr>
              <a:t>Commit 383203eff718 ("dh key: get rid of stack allocated array") changed kdf_ctr() to assume that the length of key material to derive is a multiple of the digest size. The length was supposed to be rounded up accordingly. However, the round_up() macro was used which only gives the correct result on power-of-2 arguments, whereas not all hash algorithms have power-of-2 digest sizes. In some cases this resulted in a write past the end of the 'outbuf' buffer.</a:t>
            </a:r>
            <a:endParaRPr/>
          </a:p>
        </p:txBody>
      </p:sp>
      <p:pic>
        <p:nvPicPr>
          <p:cNvPr id="267" name="Google Shape;267;p39"/>
          <p:cNvPicPr preferRelativeResize="0"/>
          <p:nvPr/>
        </p:nvPicPr>
        <p:blipFill>
          <a:blip r:embed="rId3">
            <a:alphaModFix/>
          </a:blip>
          <a:stretch>
            <a:fillRect/>
          </a:stretch>
        </p:blipFill>
        <p:spPr>
          <a:xfrm>
            <a:off x="2829093" y="2270363"/>
            <a:ext cx="6314908" cy="1969163"/>
          </a:xfrm>
          <a:prstGeom prst="rect">
            <a:avLst/>
          </a:prstGeom>
          <a:noFill/>
          <a:ln>
            <a:noFill/>
          </a:ln>
        </p:spPr>
      </p:pic>
      <p:pic>
        <p:nvPicPr>
          <p:cNvPr id="268" name="Google Shape;268;p39"/>
          <p:cNvPicPr preferRelativeResize="0"/>
          <p:nvPr/>
        </p:nvPicPr>
        <p:blipFill>
          <a:blip r:embed="rId4">
            <a:alphaModFix/>
          </a:blip>
          <a:stretch>
            <a:fillRect/>
          </a:stretch>
        </p:blipFill>
        <p:spPr>
          <a:xfrm>
            <a:off x="2829100" y="4269616"/>
            <a:ext cx="6314899" cy="846609"/>
          </a:xfrm>
          <a:prstGeom prst="rect">
            <a:avLst/>
          </a:prstGeom>
          <a:noFill/>
          <a:ln>
            <a:noFill/>
          </a:ln>
        </p:spPr>
      </p:pic>
      <p:sp>
        <p:nvSpPr>
          <p:cNvPr id="269" name="Google Shape;269;p39"/>
          <p:cNvSpPr/>
          <p:nvPr/>
        </p:nvSpPr>
        <p:spPr>
          <a:xfrm>
            <a:off x="7099350" y="4316025"/>
            <a:ext cx="1109700" cy="291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311700" y="3661725"/>
            <a:ext cx="2240700" cy="94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With buflen unchanged, different encryption schemes have different bytes to overflow.</a:t>
            </a:r>
            <a:endParaRPr>
              <a:solidFill>
                <a:srgbClr val="FF0000"/>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vs UAF</a:t>
            </a:r>
            <a:endParaRPr/>
          </a:p>
        </p:txBody>
      </p:sp>
      <p:pic>
        <p:nvPicPr>
          <p:cNvPr id="529" name="Google Shape;529;p63"/>
          <p:cNvPicPr preferRelativeResize="0"/>
          <p:nvPr/>
        </p:nvPicPr>
        <p:blipFill>
          <a:blip r:embed="rId3">
            <a:alphaModFix/>
          </a:blip>
          <a:stretch>
            <a:fillRect/>
          </a:stretch>
        </p:blipFill>
        <p:spPr>
          <a:xfrm>
            <a:off x="311700" y="1017725"/>
            <a:ext cx="4845600" cy="1981175"/>
          </a:xfrm>
          <a:prstGeom prst="rect">
            <a:avLst/>
          </a:prstGeom>
          <a:noFill/>
          <a:ln>
            <a:noFill/>
          </a:ln>
        </p:spPr>
      </p:pic>
      <p:pic>
        <p:nvPicPr>
          <p:cNvPr id="530" name="Google Shape;530;p63"/>
          <p:cNvPicPr preferRelativeResize="0"/>
          <p:nvPr/>
        </p:nvPicPr>
        <p:blipFill>
          <a:blip r:embed="rId4">
            <a:alphaModFix/>
          </a:blip>
          <a:stretch>
            <a:fillRect/>
          </a:stretch>
        </p:blipFill>
        <p:spPr>
          <a:xfrm>
            <a:off x="268050" y="3048298"/>
            <a:ext cx="4809975" cy="2095200"/>
          </a:xfrm>
          <a:prstGeom prst="rect">
            <a:avLst/>
          </a:prstGeom>
          <a:noFill/>
          <a:ln>
            <a:noFill/>
          </a:ln>
        </p:spPr>
      </p:pic>
      <p:sp>
        <p:nvSpPr>
          <p:cNvPr id="531" name="Google Shape;531;p63"/>
          <p:cNvSpPr/>
          <p:nvPr/>
        </p:nvSpPr>
        <p:spPr>
          <a:xfrm>
            <a:off x="1069450" y="2248000"/>
            <a:ext cx="2262600" cy="371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3"/>
          <p:cNvSpPr/>
          <p:nvPr/>
        </p:nvSpPr>
        <p:spPr>
          <a:xfrm>
            <a:off x="1127275" y="4124600"/>
            <a:ext cx="2262600" cy="633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3"/>
          <p:cNvSpPr txBox="1"/>
          <p:nvPr/>
        </p:nvSpPr>
        <p:spPr>
          <a:xfrm>
            <a:off x="4823400" y="2873675"/>
            <a:ext cx="39720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Different implementation of mtype_destroy</a:t>
            </a:r>
            <a:endParaRPr/>
          </a:p>
        </p:txBody>
      </p:sp>
      <p:sp>
        <p:nvSpPr>
          <p:cNvPr id="534" name="Google Shape;534;p63"/>
          <p:cNvSpPr txBox="1"/>
          <p:nvPr/>
        </p:nvSpPr>
        <p:spPr>
          <a:xfrm>
            <a:off x="5577550" y="1634925"/>
            <a:ext cx="484800" cy="4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oob</a:t>
            </a:r>
            <a:endParaRPr/>
          </a:p>
        </p:txBody>
      </p:sp>
      <p:sp>
        <p:nvSpPr>
          <p:cNvPr id="535" name="Google Shape;535;p63"/>
          <p:cNvSpPr txBox="1"/>
          <p:nvPr/>
        </p:nvSpPr>
        <p:spPr>
          <a:xfrm>
            <a:off x="5679325" y="3914175"/>
            <a:ext cx="484800" cy="4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uaf</a:t>
            </a:r>
            <a:endParaRPr/>
          </a:p>
        </p:txBody>
      </p:sp>
      <p:sp>
        <p:nvSpPr>
          <p:cNvPr id="536" name="Google Shape;536;p63"/>
          <p:cNvSpPr txBox="1"/>
          <p:nvPr/>
        </p:nvSpPr>
        <p:spPr>
          <a:xfrm>
            <a:off x="-78575" y="4019325"/>
            <a:ext cx="6357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free</a:t>
            </a:r>
            <a:endParaRPr/>
          </a:p>
        </p:txBody>
      </p:sp>
      <p:sp>
        <p:nvSpPr>
          <p:cNvPr id="537" name="Google Shape;537;p63"/>
          <p:cNvSpPr txBox="1"/>
          <p:nvPr/>
        </p:nvSpPr>
        <p:spPr>
          <a:xfrm>
            <a:off x="-80979" y="4281697"/>
            <a:ext cx="6357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Read in bitmap_*_gc</a:t>
            </a:r>
            <a:endParaRPr/>
          </a:p>
        </p:txBody>
      </p:sp>
      <p:sp>
        <p:nvSpPr>
          <p:cNvPr id="543" name="Google Shape;543;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slab-out-of-bounds Read in bitmap_ipmac_gc</a:t>
            </a:r>
            <a:endParaRPr/>
          </a:p>
          <a:p>
            <a:pPr marL="0" lvl="0" indent="0" algn="l" rtl="0">
              <a:spcBef>
                <a:spcPts val="1600"/>
              </a:spcBef>
              <a:spcAft>
                <a:spcPts val="0"/>
              </a:spcAft>
              <a:buNone/>
            </a:pPr>
            <a:r>
              <a:rPr lang="en"/>
              <a:t>KASAN: slab-out-of-bounds Read in bitmap_port_gc</a:t>
            </a:r>
            <a:endParaRPr/>
          </a:p>
          <a:p>
            <a:pPr marL="0" lvl="0" indent="0" algn="l" rtl="0">
              <a:spcBef>
                <a:spcPts val="1600"/>
              </a:spcBef>
              <a:spcAft>
                <a:spcPts val="0"/>
              </a:spcAft>
              <a:buNone/>
            </a:pPr>
            <a:r>
              <a:rPr lang="en"/>
              <a:t>KASAN: slab-out-of-bounds Read in bitmap_ip_gc</a:t>
            </a:r>
            <a:endParaRPr/>
          </a:p>
          <a:p>
            <a:pPr marL="0" lvl="0" indent="0" algn="l" rtl="0">
              <a:spcBef>
                <a:spcPts val="1600"/>
              </a:spcBef>
              <a:spcAft>
                <a:spcPts val="1600"/>
              </a:spcAft>
              <a:buNone/>
            </a:pPr>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bitmap_ip/ipmac/port_gc</a:t>
            </a:r>
            <a:endParaRPr/>
          </a:p>
        </p:txBody>
      </p:sp>
      <p:pic>
        <p:nvPicPr>
          <p:cNvPr id="549" name="Google Shape;549;p65"/>
          <p:cNvPicPr preferRelativeResize="0"/>
          <p:nvPr/>
        </p:nvPicPr>
        <p:blipFill>
          <a:blip r:embed="rId3">
            <a:alphaModFix/>
          </a:blip>
          <a:stretch>
            <a:fillRect/>
          </a:stretch>
        </p:blipFill>
        <p:spPr>
          <a:xfrm>
            <a:off x="0" y="1105025"/>
            <a:ext cx="4567050" cy="1185490"/>
          </a:xfrm>
          <a:prstGeom prst="rect">
            <a:avLst/>
          </a:prstGeom>
          <a:noFill/>
          <a:ln>
            <a:noFill/>
          </a:ln>
        </p:spPr>
      </p:pic>
      <p:pic>
        <p:nvPicPr>
          <p:cNvPr id="550" name="Google Shape;550;p65"/>
          <p:cNvPicPr preferRelativeResize="0"/>
          <p:nvPr/>
        </p:nvPicPr>
        <p:blipFill>
          <a:blip r:embed="rId4">
            <a:alphaModFix/>
          </a:blip>
          <a:stretch>
            <a:fillRect/>
          </a:stretch>
        </p:blipFill>
        <p:spPr>
          <a:xfrm>
            <a:off x="311700" y="2444050"/>
            <a:ext cx="4255350" cy="1476209"/>
          </a:xfrm>
          <a:prstGeom prst="rect">
            <a:avLst/>
          </a:prstGeom>
          <a:noFill/>
          <a:ln w="9525" cap="flat" cmpd="sng">
            <a:solidFill>
              <a:srgbClr val="000000"/>
            </a:solidFill>
            <a:prstDash val="solid"/>
            <a:round/>
            <a:headEnd type="none" w="sm" len="sm"/>
            <a:tailEnd type="none" w="sm" len="sm"/>
          </a:ln>
        </p:spPr>
      </p:pic>
      <p:pic>
        <p:nvPicPr>
          <p:cNvPr id="551" name="Google Shape;551;p65"/>
          <p:cNvPicPr preferRelativeResize="0"/>
          <p:nvPr/>
        </p:nvPicPr>
        <p:blipFill>
          <a:blip r:embed="rId5">
            <a:alphaModFix/>
          </a:blip>
          <a:stretch>
            <a:fillRect/>
          </a:stretch>
        </p:blipFill>
        <p:spPr>
          <a:xfrm>
            <a:off x="4668900" y="2444050"/>
            <a:ext cx="4268428" cy="1476200"/>
          </a:xfrm>
          <a:prstGeom prst="rect">
            <a:avLst/>
          </a:prstGeom>
          <a:noFill/>
          <a:ln w="9525" cap="flat" cmpd="sng">
            <a:solidFill>
              <a:srgbClr val="000000"/>
            </a:solidFill>
            <a:prstDash val="solid"/>
            <a:round/>
            <a:headEnd type="none" w="sm" len="sm"/>
            <a:tailEnd type="none" w="sm" len="sm"/>
          </a:ln>
        </p:spPr>
      </p:pic>
      <p:pic>
        <p:nvPicPr>
          <p:cNvPr id="552" name="Google Shape;552;p65"/>
          <p:cNvPicPr preferRelativeResize="0"/>
          <p:nvPr/>
        </p:nvPicPr>
        <p:blipFill>
          <a:blip r:embed="rId6">
            <a:alphaModFix/>
          </a:blip>
          <a:stretch>
            <a:fillRect/>
          </a:stretch>
        </p:blipFill>
        <p:spPr>
          <a:xfrm>
            <a:off x="4668900" y="1138150"/>
            <a:ext cx="4476977" cy="1119250"/>
          </a:xfrm>
          <a:prstGeom prst="rect">
            <a:avLst/>
          </a:prstGeom>
          <a:noFill/>
          <a:ln>
            <a:noFill/>
          </a:ln>
        </p:spPr>
      </p:pic>
      <p:sp>
        <p:nvSpPr>
          <p:cNvPr id="553" name="Google Shape;553;p65"/>
          <p:cNvSpPr txBox="1"/>
          <p:nvPr/>
        </p:nvSpPr>
        <p:spPr>
          <a:xfrm>
            <a:off x="311700" y="4146800"/>
            <a:ext cx="8625600" cy="9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ipset_type = "list:set", "bitmap:ip", "bitmap:port", "hash:net,port,net", "hash:net,port", "hash:net,net", "hash:net,iface", "hash:net", "hash:mac", "hash:ip,port,net", "hash:ip,port,ip", "hash:ip,port", "hash:ip,mark", "hash:ip", "hash:ip,mac", "hash:ip", "bitmap:ip,mac"</a:t>
            </a:r>
            <a:endParaRPr sz="160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Read in bitmap_*_add/del/list/test</a:t>
            </a:r>
            <a:endParaRPr/>
          </a:p>
        </p:txBody>
      </p:sp>
      <p:sp>
        <p:nvSpPr>
          <p:cNvPr id="559" name="Google Shape;559;p66"/>
          <p:cNvSpPr txBox="1">
            <a:spLocks noGrp="1"/>
          </p:cNvSpPr>
          <p:nvPr>
            <p:ph type="body" idx="1"/>
          </p:nvPr>
        </p:nvSpPr>
        <p:spPr>
          <a:xfrm>
            <a:off x="311700" y="1152475"/>
            <a:ext cx="8520600" cy="2943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0000"/>
                </a:solidFill>
              </a:rPr>
              <a:t>KASAN: slab-out-of-bounds Read in bitmap_ip_add</a:t>
            </a:r>
            <a:endParaRPr>
              <a:solidFill>
                <a:srgbClr val="FF0000"/>
              </a:solidFill>
            </a:endParaRPr>
          </a:p>
          <a:p>
            <a:pPr marL="0" lvl="0" indent="0" algn="l" rtl="0">
              <a:lnSpc>
                <a:spcPct val="100000"/>
              </a:lnSpc>
              <a:spcBef>
                <a:spcPts val="1200"/>
              </a:spcBef>
              <a:spcAft>
                <a:spcPts val="0"/>
              </a:spcAft>
              <a:buNone/>
            </a:pPr>
            <a:r>
              <a:rPr lang="en">
                <a:solidFill>
                  <a:srgbClr val="FF0000"/>
                </a:solidFill>
              </a:rPr>
              <a:t>KASAN: slab-out-of-bounds Read in bitmap_ip_list</a:t>
            </a:r>
            <a:endParaRPr>
              <a:solidFill>
                <a:srgbClr val="FF0000"/>
              </a:solidFill>
            </a:endParaRPr>
          </a:p>
          <a:p>
            <a:pPr marL="0" lvl="0" indent="0" algn="l" rtl="0">
              <a:lnSpc>
                <a:spcPct val="100000"/>
              </a:lnSpc>
              <a:spcBef>
                <a:spcPts val="1200"/>
              </a:spcBef>
              <a:spcAft>
                <a:spcPts val="0"/>
              </a:spcAft>
              <a:buNone/>
            </a:pPr>
            <a:r>
              <a:rPr lang="en">
                <a:solidFill>
                  <a:srgbClr val="FF0000"/>
                </a:solidFill>
              </a:rPr>
              <a:t>KASAN: slab-out-of-bounds Read in bitmap_ip_test</a:t>
            </a:r>
            <a:endParaRPr>
              <a:solidFill>
                <a:srgbClr val="FF0000"/>
              </a:solidFill>
            </a:endParaRPr>
          </a:p>
          <a:p>
            <a:pPr marL="0" lvl="0" indent="0" algn="l" rtl="0">
              <a:lnSpc>
                <a:spcPct val="100000"/>
              </a:lnSpc>
              <a:spcBef>
                <a:spcPts val="1200"/>
              </a:spcBef>
              <a:spcAft>
                <a:spcPts val="0"/>
              </a:spcAft>
              <a:buNone/>
            </a:pPr>
            <a:r>
              <a:rPr lang="en">
                <a:solidFill>
                  <a:srgbClr val="FF0000"/>
                </a:solidFill>
              </a:rPr>
              <a:t>KASAN: slab-out-of-bounds Write in bitmap_ip_del</a:t>
            </a:r>
            <a:endParaRPr>
              <a:solidFill>
                <a:srgbClr val="FF0000"/>
              </a:solidFill>
            </a:endParaRPr>
          </a:p>
          <a:p>
            <a:pPr marL="0" lvl="0" indent="0" algn="l" rtl="0">
              <a:lnSpc>
                <a:spcPct val="100000"/>
              </a:lnSpc>
              <a:spcBef>
                <a:spcPts val="1200"/>
              </a:spcBef>
              <a:spcAft>
                <a:spcPts val="0"/>
              </a:spcAft>
              <a:buNone/>
            </a:pPr>
            <a:r>
              <a:rPr lang="en"/>
              <a:t>KASAN: slab-out-of-bounds Read in bitmap_ipmac_list</a:t>
            </a:r>
            <a:endParaRPr/>
          </a:p>
          <a:p>
            <a:pPr marL="0" lvl="0" indent="0" algn="l" rtl="0">
              <a:lnSpc>
                <a:spcPct val="100000"/>
              </a:lnSpc>
              <a:spcBef>
                <a:spcPts val="1200"/>
              </a:spcBef>
              <a:spcAft>
                <a:spcPts val="0"/>
              </a:spcAft>
              <a:buNone/>
            </a:pPr>
            <a:r>
              <a:rPr lang="en"/>
              <a:t>KASAN: slab-out-of-bounds Read in bitmap_port_add</a:t>
            </a:r>
            <a:endParaRPr/>
          </a:p>
          <a:p>
            <a:pPr marL="0" lvl="0" indent="0" algn="l" rtl="0">
              <a:lnSpc>
                <a:spcPct val="100000"/>
              </a:lnSpc>
              <a:spcBef>
                <a:spcPts val="1200"/>
              </a:spcBef>
              <a:spcAft>
                <a:spcPts val="0"/>
              </a:spcAft>
              <a:buNone/>
            </a:pPr>
            <a:r>
              <a:rPr lang="en"/>
              <a:t>KASAN: slab-out-of-bounds Read in bitmap_port_list</a:t>
            </a:r>
            <a:endParaRPr/>
          </a:p>
          <a:p>
            <a:pPr marL="0" lvl="0" indent="0" algn="l" rtl="0">
              <a:lnSpc>
                <a:spcPct val="100000"/>
              </a:lnSpc>
              <a:spcBef>
                <a:spcPts val="1200"/>
              </a:spcBef>
              <a:spcAft>
                <a:spcPts val="1600"/>
              </a:spcAft>
              <a:buNone/>
            </a:pPr>
            <a:endParaRPr/>
          </a:p>
        </p:txBody>
      </p:sp>
      <p:sp>
        <p:nvSpPr>
          <p:cNvPr id="560" name="Google Shape;560;p66"/>
          <p:cNvSpPr txBox="1"/>
          <p:nvPr/>
        </p:nvSpPr>
        <p:spPr>
          <a:xfrm>
            <a:off x="311700" y="4230525"/>
            <a:ext cx="8625600" cy="9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ipset_type = "list:set", "bitmap:ip", "bitmap:port", "hash:net,port,net", "hash:net,port", "hash:net,net", "hash:net,iface", "hash:net", "hash:mac", "hash:ip,port,net", "hash:ip,port,ip", "hash:ip,port", "hash:ip,mark", "hash:ip", "hash:ip,mac", "hash:ip", "bitmap:ip,mac"</a:t>
            </a:r>
            <a:endParaRPr sz="160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slab-out-of-bounds Read in bitmap_ip_add</a:t>
            </a:r>
            <a:endParaRPr/>
          </a:p>
        </p:txBody>
      </p:sp>
      <p:pic>
        <p:nvPicPr>
          <p:cNvPr id="566" name="Google Shape;566;p67"/>
          <p:cNvPicPr preferRelativeResize="0"/>
          <p:nvPr/>
        </p:nvPicPr>
        <p:blipFill>
          <a:blip r:embed="rId3">
            <a:alphaModFix/>
          </a:blip>
          <a:stretch>
            <a:fillRect/>
          </a:stretch>
        </p:blipFill>
        <p:spPr>
          <a:xfrm>
            <a:off x="311700" y="1191950"/>
            <a:ext cx="8483899" cy="842950"/>
          </a:xfrm>
          <a:prstGeom prst="rect">
            <a:avLst/>
          </a:prstGeom>
          <a:noFill/>
          <a:ln w="9525" cap="flat" cmpd="sng">
            <a:solidFill>
              <a:srgbClr val="FF0000"/>
            </a:solidFill>
            <a:prstDash val="solid"/>
            <a:round/>
            <a:headEnd type="none" w="sm" len="sm"/>
            <a:tailEnd type="none" w="sm" len="sm"/>
          </a:ln>
        </p:spPr>
      </p:pic>
      <p:sp>
        <p:nvSpPr>
          <p:cNvPr id="567" name="Google Shape;567;p67"/>
          <p:cNvSpPr/>
          <p:nvPr/>
        </p:nvSpPr>
        <p:spPr>
          <a:xfrm>
            <a:off x="7595200" y="1265875"/>
            <a:ext cx="371100" cy="24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7"/>
          <p:cNvSpPr/>
          <p:nvPr/>
        </p:nvSpPr>
        <p:spPr>
          <a:xfrm>
            <a:off x="8504200" y="1672900"/>
            <a:ext cx="371100" cy="24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9" name="Google Shape;569;p67"/>
          <p:cNvPicPr preferRelativeResize="0"/>
          <p:nvPr/>
        </p:nvPicPr>
        <p:blipFill>
          <a:blip r:embed="rId4">
            <a:alphaModFix/>
          </a:blip>
          <a:stretch>
            <a:fillRect/>
          </a:stretch>
        </p:blipFill>
        <p:spPr>
          <a:xfrm>
            <a:off x="311700" y="2165475"/>
            <a:ext cx="4602156" cy="2803800"/>
          </a:xfrm>
          <a:prstGeom prst="rect">
            <a:avLst/>
          </a:prstGeom>
          <a:noFill/>
          <a:ln>
            <a:noFill/>
          </a:ln>
        </p:spPr>
      </p:pic>
      <p:sp>
        <p:nvSpPr>
          <p:cNvPr id="570" name="Google Shape;570;p67"/>
          <p:cNvSpPr/>
          <p:nvPr/>
        </p:nvSpPr>
        <p:spPr>
          <a:xfrm>
            <a:off x="683850" y="3783050"/>
            <a:ext cx="1091400" cy="16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slab-out-of-bounds Read in bitmap_ip_list</a:t>
            </a:r>
            <a:endParaRPr/>
          </a:p>
        </p:txBody>
      </p:sp>
      <p:pic>
        <p:nvPicPr>
          <p:cNvPr id="576" name="Google Shape;576;p68"/>
          <p:cNvPicPr preferRelativeResize="0"/>
          <p:nvPr/>
        </p:nvPicPr>
        <p:blipFill>
          <a:blip r:embed="rId3">
            <a:alphaModFix/>
          </a:blip>
          <a:stretch>
            <a:fillRect/>
          </a:stretch>
        </p:blipFill>
        <p:spPr>
          <a:xfrm>
            <a:off x="311700" y="1067213"/>
            <a:ext cx="8243175" cy="1048775"/>
          </a:xfrm>
          <a:prstGeom prst="rect">
            <a:avLst/>
          </a:prstGeom>
          <a:noFill/>
          <a:ln w="9525" cap="flat" cmpd="sng">
            <a:solidFill>
              <a:srgbClr val="FF0000"/>
            </a:solidFill>
            <a:prstDash val="solid"/>
            <a:round/>
            <a:headEnd type="none" w="sm" len="sm"/>
            <a:tailEnd type="none" w="sm" len="sm"/>
          </a:ln>
        </p:spPr>
      </p:pic>
      <p:pic>
        <p:nvPicPr>
          <p:cNvPr id="577" name="Google Shape;577;p68"/>
          <p:cNvPicPr preferRelativeResize="0"/>
          <p:nvPr/>
        </p:nvPicPr>
        <p:blipFill>
          <a:blip r:embed="rId4">
            <a:alphaModFix/>
          </a:blip>
          <a:stretch>
            <a:fillRect/>
          </a:stretch>
        </p:blipFill>
        <p:spPr>
          <a:xfrm>
            <a:off x="311700" y="2165475"/>
            <a:ext cx="4602156" cy="2803800"/>
          </a:xfrm>
          <a:prstGeom prst="rect">
            <a:avLst/>
          </a:prstGeom>
          <a:noFill/>
          <a:ln>
            <a:noFill/>
          </a:ln>
        </p:spPr>
      </p:pic>
      <p:sp>
        <p:nvSpPr>
          <p:cNvPr id="578" name="Google Shape;578;p68"/>
          <p:cNvSpPr/>
          <p:nvPr/>
        </p:nvSpPr>
        <p:spPr>
          <a:xfrm>
            <a:off x="720225" y="3487275"/>
            <a:ext cx="1091400" cy="16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8"/>
          <p:cNvSpPr/>
          <p:nvPr/>
        </p:nvSpPr>
        <p:spPr>
          <a:xfrm>
            <a:off x="7973125" y="1752925"/>
            <a:ext cx="371100" cy="24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8"/>
          <p:cNvSpPr/>
          <p:nvPr/>
        </p:nvSpPr>
        <p:spPr>
          <a:xfrm>
            <a:off x="8118250" y="1170550"/>
            <a:ext cx="371100" cy="24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slab-out-of-bounds Read in bitmap_ip_test</a:t>
            </a:r>
            <a:endParaRPr/>
          </a:p>
        </p:txBody>
      </p:sp>
      <p:pic>
        <p:nvPicPr>
          <p:cNvPr id="586" name="Google Shape;586;p69"/>
          <p:cNvPicPr preferRelativeResize="0"/>
          <p:nvPr/>
        </p:nvPicPr>
        <p:blipFill>
          <a:blip r:embed="rId3">
            <a:alphaModFix/>
          </a:blip>
          <a:stretch>
            <a:fillRect/>
          </a:stretch>
        </p:blipFill>
        <p:spPr>
          <a:xfrm>
            <a:off x="311700" y="1093925"/>
            <a:ext cx="8520599" cy="1099729"/>
          </a:xfrm>
          <a:prstGeom prst="rect">
            <a:avLst/>
          </a:prstGeom>
          <a:noFill/>
          <a:ln w="9525" cap="flat" cmpd="sng">
            <a:solidFill>
              <a:srgbClr val="FF0000"/>
            </a:solidFill>
            <a:prstDash val="solid"/>
            <a:round/>
            <a:headEnd type="none" w="sm" len="sm"/>
            <a:tailEnd type="none" w="sm" len="sm"/>
          </a:ln>
        </p:spPr>
      </p:pic>
      <p:pic>
        <p:nvPicPr>
          <p:cNvPr id="587" name="Google Shape;587;p69"/>
          <p:cNvPicPr preferRelativeResize="0"/>
          <p:nvPr/>
        </p:nvPicPr>
        <p:blipFill>
          <a:blip r:embed="rId4">
            <a:alphaModFix/>
          </a:blip>
          <a:stretch>
            <a:fillRect/>
          </a:stretch>
        </p:blipFill>
        <p:spPr>
          <a:xfrm>
            <a:off x="311700" y="2269850"/>
            <a:ext cx="4602156" cy="2803800"/>
          </a:xfrm>
          <a:prstGeom prst="rect">
            <a:avLst/>
          </a:prstGeom>
          <a:noFill/>
          <a:ln>
            <a:noFill/>
          </a:ln>
        </p:spPr>
      </p:pic>
      <p:sp>
        <p:nvSpPr>
          <p:cNvPr id="588" name="Google Shape;588;p69"/>
          <p:cNvSpPr/>
          <p:nvPr/>
        </p:nvSpPr>
        <p:spPr>
          <a:xfrm>
            <a:off x="705675" y="4166375"/>
            <a:ext cx="1091400" cy="16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9"/>
          <p:cNvSpPr/>
          <p:nvPr/>
        </p:nvSpPr>
        <p:spPr>
          <a:xfrm>
            <a:off x="8555125" y="1301875"/>
            <a:ext cx="371100" cy="24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9"/>
          <p:cNvSpPr/>
          <p:nvPr/>
        </p:nvSpPr>
        <p:spPr>
          <a:xfrm>
            <a:off x="7281600" y="1832575"/>
            <a:ext cx="371100" cy="24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slab-out-of-bounds Write in bitmap_ip_del</a:t>
            </a:r>
            <a:endParaRPr/>
          </a:p>
        </p:txBody>
      </p:sp>
      <p:pic>
        <p:nvPicPr>
          <p:cNvPr id="596" name="Google Shape;596;p70"/>
          <p:cNvPicPr preferRelativeResize="0"/>
          <p:nvPr/>
        </p:nvPicPr>
        <p:blipFill>
          <a:blip r:embed="rId3">
            <a:alphaModFix/>
          </a:blip>
          <a:stretch>
            <a:fillRect/>
          </a:stretch>
        </p:blipFill>
        <p:spPr>
          <a:xfrm>
            <a:off x="311700" y="1148300"/>
            <a:ext cx="8096250" cy="1038225"/>
          </a:xfrm>
          <a:prstGeom prst="rect">
            <a:avLst/>
          </a:prstGeom>
          <a:noFill/>
          <a:ln w="9525" cap="flat" cmpd="sng">
            <a:solidFill>
              <a:srgbClr val="FF0000"/>
            </a:solidFill>
            <a:prstDash val="solid"/>
            <a:round/>
            <a:headEnd type="none" w="sm" len="sm"/>
            <a:tailEnd type="none" w="sm" len="sm"/>
          </a:ln>
        </p:spPr>
      </p:pic>
      <p:sp>
        <p:nvSpPr>
          <p:cNvPr id="597" name="Google Shape;597;p70"/>
          <p:cNvSpPr/>
          <p:nvPr/>
        </p:nvSpPr>
        <p:spPr>
          <a:xfrm>
            <a:off x="7907650" y="1236400"/>
            <a:ext cx="371100" cy="24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0"/>
          <p:cNvSpPr/>
          <p:nvPr/>
        </p:nvSpPr>
        <p:spPr>
          <a:xfrm>
            <a:off x="7747225" y="1818025"/>
            <a:ext cx="371100" cy="24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0"/>
          <p:cNvSpPr/>
          <p:nvPr/>
        </p:nvSpPr>
        <p:spPr>
          <a:xfrm>
            <a:off x="960325" y="1765075"/>
            <a:ext cx="334500" cy="345900"/>
          </a:xfrm>
          <a:prstGeom prst="mathMultiply">
            <a:avLst>
              <a:gd name="adj1" fmla="val 2352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0" name="Google Shape;600;p70"/>
          <p:cNvPicPr preferRelativeResize="0"/>
          <p:nvPr/>
        </p:nvPicPr>
        <p:blipFill>
          <a:blip r:embed="rId4">
            <a:alphaModFix/>
          </a:blip>
          <a:stretch>
            <a:fillRect/>
          </a:stretch>
        </p:blipFill>
        <p:spPr>
          <a:xfrm>
            <a:off x="311700" y="2186525"/>
            <a:ext cx="4602156" cy="2803800"/>
          </a:xfrm>
          <a:prstGeom prst="rect">
            <a:avLst/>
          </a:prstGeom>
          <a:noFill/>
          <a:ln>
            <a:noFill/>
          </a:ln>
        </p:spPr>
      </p:pic>
      <p:sp>
        <p:nvSpPr>
          <p:cNvPr id="601" name="Google Shape;601;p70"/>
          <p:cNvSpPr/>
          <p:nvPr/>
        </p:nvSpPr>
        <p:spPr>
          <a:xfrm>
            <a:off x="712950" y="3944825"/>
            <a:ext cx="1091400" cy="16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#250f2da4</a:t>
            </a:r>
            <a:endParaRPr/>
          </a:p>
        </p:txBody>
      </p:sp>
      <p:graphicFrame>
        <p:nvGraphicFramePr>
          <p:cNvPr id="607" name="Google Shape;607;p71"/>
          <p:cNvGraphicFramePr/>
          <p:nvPr/>
        </p:nvGraphicFramePr>
        <p:xfrm>
          <a:off x="2543175" y="2198400"/>
          <a:ext cx="4057650" cy="728540"/>
        </p:xfrm>
        <a:graphic>
          <a:graphicData uri="http://schemas.openxmlformats.org/drawingml/2006/table">
            <a:tbl>
              <a:tblPr>
                <a:noFill/>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aa_fqlookupn_profile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stack-out-of-bounds Read in __aa_lookupn_ns</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613" name="Google Shape;613;p72"/>
          <p:cNvPicPr preferRelativeResize="0"/>
          <p:nvPr/>
        </p:nvPicPr>
        <p:blipFill>
          <a:blip r:embed="rId3">
            <a:alphaModFix/>
          </a:blip>
          <a:stretch>
            <a:fillRect/>
          </a:stretch>
        </p:blipFill>
        <p:spPr>
          <a:xfrm>
            <a:off x="311700" y="1017725"/>
            <a:ext cx="4994200" cy="2234250"/>
          </a:xfrm>
          <a:prstGeom prst="rect">
            <a:avLst/>
          </a:prstGeom>
          <a:noFill/>
          <a:ln>
            <a:noFill/>
          </a:ln>
        </p:spPr>
      </p:pic>
      <p:pic>
        <p:nvPicPr>
          <p:cNvPr id="614" name="Google Shape;614;p72"/>
          <p:cNvPicPr preferRelativeResize="0"/>
          <p:nvPr/>
        </p:nvPicPr>
        <p:blipFill>
          <a:blip r:embed="rId4">
            <a:alphaModFix/>
          </a:blip>
          <a:stretch>
            <a:fillRect/>
          </a:stretch>
        </p:blipFill>
        <p:spPr>
          <a:xfrm>
            <a:off x="311700" y="3364075"/>
            <a:ext cx="6898996" cy="1656125"/>
          </a:xfrm>
          <a:prstGeom prst="rect">
            <a:avLst/>
          </a:prstGeom>
          <a:noFill/>
          <a:ln>
            <a:noFill/>
          </a:ln>
        </p:spPr>
      </p:pic>
      <p:pic>
        <p:nvPicPr>
          <p:cNvPr id="615" name="Google Shape;615;p72"/>
          <p:cNvPicPr preferRelativeResize="0"/>
          <p:nvPr/>
        </p:nvPicPr>
        <p:blipFill>
          <a:blip r:embed="rId5">
            <a:alphaModFix/>
          </a:blip>
          <a:stretch>
            <a:fillRect/>
          </a:stretch>
        </p:blipFill>
        <p:spPr>
          <a:xfrm>
            <a:off x="4949425" y="1510312"/>
            <a:ext cx="4194574" cy="1249077"/>
          </a:xfrm>
          <a:prstGeom prst="rect">
            <a:avLst/>
          </a:prstGeom>
          <a:noFill/>
          <a:ln w="9525" cap="flat" cmpd="sng">
            <a:solidFill>
              <a:srgbClr val="FF0000"/>
            </a:solidFill>
            <a:prstDash val="solid"/>
            <a:round/>
            <a:headEnd type="none" w="sm" len="sm"/>
            <a:tailEnd type="none" w="sm" len="sm"/>
          </a:ln>
        </p:spPr>
      </p:pic>
      <p:cxnSp>
        <p:nvCxnSpPr>
          <p:cNvPr id="616" name="Google Shape;616;p72"/>
          <p:cNvCxnSpPr>
            <a:endCxn id="615" idx="2"/>
          </p:cNvCxnSpPr>
          <p:nvPr/>
        </p:nvCxnSpPr>
        <p:spPr>
          <a:xfrm rot="10800000" flipH="1">
            <a:off x="3135612" y="2759390"/>
            <a:ext cx="3911100" cy="1314600"/>
          </a:xfrm>
          <a:prstGeom prst="straightConnector1">
            <a:avLst/>
          </a:prstGeom>
          <a:noFill/>
          <a:ln w="9525" cap="flat" cmpd="sng">
            <a:solidFill>
              <a:srgbClr val="FF0000"/>
            </a:solidFill>
            <a:prstDash val="solid"/>
            <a:round/>
            <a:headEnd type="none" w="med" len="med"/>
            <a:tailEnd type="triangle" w="med" len="med"/>
          </a:ln>
        </p:spPr>
      </p:cxnSp>
      <p:cxnSp>
        <p:nvCxnSpPr>
          <p:cNvPr id="617" name="Google Shape;617;p72"/>
          <p:cNvCxnSpPr/>
          <p:nvPr/>
        </p:nvCxnSpPr>
        <p:spPr>
          <a:xfrm flipH="1">
            <a:off x="2124175" y="2342575"/>
            <a:ext cx="14700" cy="1040400"/>
          </a:xfrm>
          <a:prstGeom prst="straightConnector1">
            <a:avLst/>
          </a:prstGeom>
          <a:noFill/>
          <a:ln w="9525" cap="flat" cmpd="sng">
            <a:solidFill>
              <a:srgbClr val="FF0000"/>
            </a:solidFill>
            <a:prstDash val="solid"/>
            <a:round/>
            <a:headEnd type="none" w="med" len="med"/>
            <a:tailEnd type="triangle" w="med" len="med"/>
          </a:ln>
        </p:spPr>
      </p:cxnSp>
      <p:sp>
        <p:nvSpPr>
          <p:cNvPr id="618" name="Google Shape;618;p72"/>
          <p:cNvSpPr/>
          <p:nvPr/>
        </p:nvSpPr>
        <p:spPr>
          <a:xfrm>
            <a:off x="3564800" y="2448000"/>
            <a:ext cx="1178700" cy="247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2"/>
          <p:cNvSpPr txBox="1"/>
          <p:nvPr/>
        </p:nvSpPr>
        <p:spPr>
          <a:xfrm>
            <a:off x="3426575" y="2695500"/>
            <a:ext cx="1571400" cy="24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OBB occurs here</a:t>
            </a:r>
            <a:endParaRPr>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Write</a:t>
            </a:r>
            <a:endParaRPr/>
          </a:p>
        </p:txBody>
      </p:sp>
      <p:pic>
        <p:nvPicPr>
          <p:cNvPr id="276" name="Google Shape;276;p40"/>
          <p:cNvPicPr preferRelativeResize="0"/>
          <p:nvPr/>
        </p:nvPicPr>
        <p:blipFill>
          <a:blip r:embed="rId3">
            <a:alphaModFix/>
          </a:blip>
          <a:stretch>
            <a:fillRect/>
          </a:stretch>
        </p:blipFill>
        <p:spPr>
          <a:xfrm>
            <a:off x="311700" y="1017725"/>
            <a:ext cx="5501101" cy="2145400"/>
          </a:xfrm>
          <a:prstGeom prst="rect">
            <a:avLst/>
          </a:prstGeom>
          <a:noFill/>
          <a:ln w="9525" cap="flat" cmpd="sng">
            <a:solidFill>
              <a:srgbClr val="FF0000"/>
            </a:solidFill>
            <a:prstDash val="solid"/>
            <a:round/>
            <a:headEnd type="none" w="sm" len="sm"/>
            <a:tailEnd type="none" w="sm" len="sm"/>
          </a:ln>
        </p:spPr>
      </p:pic>
      <p:pic>
        <p:nvPicPr>
          <p:cNvPr id="277" name="Google Shape;277;p40"/>
          <p:cNvPicPr preferRelativeResize="0"/>
          <p:nvPr/>
        </p:nvPicPr>
        <p:blipFill>
          <a:blip r:embed="rId4">
            <a:alphaModFix/>
          </a:blip>
          <a:stretch>
            <a:fillRect/>
          </a:stretch>
        </p:blipFill>
        <p:spPr>
          <a:xfrm>
            <a:off x="4228875" y="1534125"/>
            <a:ext cx="4915125" cy="1944968"/>
          </a:xfrm>
          <a:prstGeom prst="rect">
            <a:avLst/>
          </a:prstGeom>
          <a:noFill/>
          <a:ln w="9525" cap="flat" cmpd="sng">
            <a:solidFill>
              <a:srgbClr val="FF0000"/>
            </a:solidFill>
            <a:prstDash val="solid"/>
            <a:round/>
            <a:headEnd type="none" w="sm" len="sm"/>
            <a:tailEnd type="none" w="sm" len="sm"/>
          </a:ln>
        </p:spPr>
      </p:pic>
      <p:pic>
        <p:nvPicPr>
          <p:cNvPr id="278" name="Google Shape;278;p40"/>
          <p:cNvPicPr preferRelativeResize="0"/>
          <p:nvPr/>
        </p:nvPicPr>
        <p:blipFill>
          <a:blip r:embed="rId5">
            <a:alphaModFix/>
          </a:blip>
          <a:stretch>
            <a:fillRect/>
          </a:stretch>
        </p:blipFill>
        <p:spPr>
          <a:xfrm>
            <a:off x="1046300" y="3479088"/>
            <a:ext cx="6038850" cy="1571625"/>
          </a:xfrm>
          <a:prstGeom prst="rect">
            <a:avLst/>
          </a:prstGeom>
          <a:noFill/>
          <a:ln w="9525" cap="flat" cmpd="sng">
            <a:solidFill>
              <a:srgbClr val="FF0000"/>
            </a:solidFill>
            <a:prstDash val="solid"/>
            <a:round/>
            <a:headEnd type="none" w="sm" len="sm"/>
            <a:tailEnd type="none" w="sm" len="sm"/>
          </a:ln>
        </p:spPr>
      </p:pic>
      <p:sp>
        <p:nvSpPr>
          <p:cNvPr id="279" name="Google Shape;279;p40"/>
          <p:cNvSpPr/>
          <p:nvPr/>
        </p:nvSpPr>
        <p:spPr>
          <a:xfrm>
            <a:off x="7493350" y="4743375"/>
            <a:ext cx="1650600" cy="307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OOB Write occurs</a:t>
            </a:r>
            <a:endParaRPr/>
          </a:p>
        </p:txBody>
      </p:sp>
      <p:cxnSp>
        <p:nvCxnSpPr>
          <p:cNvPr id="280" name="Google Shape;280;p40"/>
          <p:cNvCxnSpPr>
            <a:stCxn id="279" idx="1"/>
          </p:cNvCxnSpPr>
          <p:nvPr/>
        </p:nvCxnSpPr>
        <p:spPr>
          <a:xfrm flipH="1">
            <a:off x="5339950" y="4897125"/>
            <a:ext cx="2153400" cy="93600"/>
          </a:xfrm>
          <a:prstGeom prst="straightConnector1">
            <a:avLst/>
          </a:prstGeom>
          <a:noFill/>
          <a:ln w="9525" cap="flat" cmpd="sng">
            <a:solidFill>
              <a:srgbClr val="FF0000"/>
            </a:solidFill>
            <a:prstDash val="solid"/>
            <a:round/>
            <a:headEnd type="none" w="med" len="med"/>
            <a:tailEnd type="triangle" w="med" len="med"/>
          </a:ln>
        </p:spPr>
      </p:cxnSp>
      <p:sp>
        <p:nvSpPr>
          <p:cNvPr id="281" name="Google Shape;281;p40"/>
          <p:cNvSpPr txBox="1"/>
          <p:nvPr/>
        </p:nvSpPr>
        <p:spPr>
          <a:xfrm>
            <a:off x="6156175" y="673450"/>
            <a:ext cx="2644500" cy="786900"/>
          </a:xfrm>
          <a:prstGeom prst="rect">
            <a:avLst/>
          </a:prstGeom>
          <a:solidFill>
            <a:srgbClr val="D9D9D9"/>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Different crash locations are caused by different parameters in the same syscall</a:t>
            </a:r>
            <a:endParaRPr>
              <a:solidFill>
                <a:srgbClr val="FF0000"/>
              </a:solidFill>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behaviors</a:t>
            </a:r>
            <a:endParaRPr/>
          </a:p>
        </p:txBody>
      </p:sp>
      <p:sp>
        <p:nvSpPr>
          <p:cNvPr id="625" name="Google Shape;625;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Memory Sanitizer reports bug at Line 467</a:t>
            </a:r>
            <a:endParaRPr/>
          </a:p>
          <a:p>
            <a:pPr marL="0" lvl="0" indent="0" algn="l" rtl="0">
              <a:spcBef>
                <a:spcPts val="1600"/>
              </a:spcBef>
              <a:spcAft>
                <a:spcPts val="1600"/>
              </a:spcAft>
              <a:buNone/>
            </a:pPr>
            <a:r>
              <a:rPr lang="en"/>
              <a:t>Address Sanitizer reports bug at function call aa_lookupn_ns at Line 468</a:t>
            </a:r>
            <a:endParaRPr/>
          </a:p>
        </p:txBody>
      </p:sp>
      <p:pic>
        <p:nvPicPr>
          <p:cNvPr id="626" name="Google Shape;626;p73"/>
          <p:cNvPicPr preferRelativeResize="0"/>
          <p:nvPr/>
        </p:nvPicPr>
        <p:blipFill>
          <a:blip r:embed="rId3">
            <a:alphaModFix/>
          </a:blip>
          <a:stretch>
            <a:fillRect/>
          </a:stretch>
        </p:blipFill>
        <p:spPr>
          <a:xfrm>
            <a:off x="3838100" y="2334625"/>
            <a:ext cx="4994200" cy="2234250"/>
          </a:xfrm>
          <a:prstGeom prst="rect">
            <a:avLst/>
          </a:prstGeom>
          <a:noFill/>
          <a:ln>
            <a:noFill/>
          </a:ln>
        </p:spPr>
      </p:pic>
      <p:sp>
        <p:nvSpPr>
          <p:cNvPr id="627" name="Google Shape;627;p73"/>
          <p:cNvSpPr/>
          <p:nvPr/>
        </p:nvSpPr>
        <p:spPr>
          <a:xfrm>
            <a:off x="7093225" y="3757500"/>
            <a:ext cx="1178700" cy="247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3"/>
          <p:cNvSpPr/>
          <p:nvPr/>
        </p:nvSpPr>
        <p:spPr>
          <a:xfrm>
            <a:off x="4612050" y="3652100"/>
            <a:ext cx="553200" cy="1926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a:t>
            </a:r>
            <a:endParaRPr/>
          </a:p>
        </p:txBody>
      </p:sp>
      <p:pic>
        <p:nvPicPr>
          <p:cNvPr id="634" name="Google Shape;634;p74"/>
          <p:cNvPicPr preferRelativeResize="0"/>
          <p:nvPr/>
        </p:nvPicPr>
        <p:blipFill>
          <a:blip r:embed="rId3">
            <a:alphaModFix/>
          </a:blip>
          <a:stretch>
            <a:fillRect/>
          </a:stretch>
        </p:blipFill>
        <p:spPr>
          <a:xfrm>
            <a:off x="311700" y="1217150"/>
            <a:ext cx="8520601" cy="3099625"/>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t>
            </a:r>
            <a:r>
              <a:rPr lang="en">
                <a:solidFill>
                  <a:srgbClr val="000000"/>
                </a:solidFill>
              </a:rPr>
              <a:t>98938aa8</a:t>
            </a:r>
            <a:endParaRPr>
              <a:solidFill>
                <a:srgbClr val="000000"/>
              </a:solidFill>
            </a:endParaRPr>
          </a:p>
        </p:txBody>
      </p:sp>
      <p:graphicFrame>
        <p:nvGraphicFramePr>
          <p:cNvPr id="640" name="Google Shape;640;p75"/>
          <p:cNvGraphicFramePr/>
          <p:nvPr/>
        </p:nvGraphicFramePr>
        <p:xfrm>
          <a:off x="2543175" y="2487325"/>
          <a:ext cx="3000000" cy="3000000"/>
        </p:xfrm>
        <a:graphic>
          <a:graphicData uri="http://schemas.openxmlformats.org/drawingml/2006/table">
            <a:tbl>
              <a:tblPr>
                <a:noFill/>
              </a:tblPr>
              <a:tblGrid>
                <a:gridCol w="40576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kvm_clear_dirty_log_protect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kvm_clear_dirty_log_protect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646" name="Google Shape;646;p76"/>
          <p:cNvPicPr preferRelativeResize="0"/>
          <p:nvPr/>
        </p:nvPicPr>
        <p:blipFill>
          <a:blip r:embed="rId3">
            <a:alphaModFix/>
          </a:blip>
          <a:stretch>
            <a:fillRect/>
          </a:stretch>
        </p:blipFill>
        <p:spPr>
          <a:xfrm>
            <a:off x="311700" y="1604750"/>
            <a:ext cx="5907911" cy="415900"/>
          </a:xfrm>
          <a:prstGeom prst="rect">
            <a:avLst/>
          </a:prstGeom>
          <a:noFill/>
          <a:ln>
            <a:noFill/>
          </a:ln>
        </p:spPr>
      </p:pic>
      <p:pic>
        <p:nvPicPr>
          <p:cNvPr id="647" name="Google Shape;647;p76"/>
          <p:cNvPicPr preferRelativeResize="0"/>
          <p:nvPr/>
        </p:nvPicPr>
        <p:blipFill>
          <a:blip r:embed="rId4">
            <a:alphaModFix/>
          </a:blip>
          <a:stretch>
            <a:fillRect/>
          </a:stretch>
        </p:blipFill>
        <p:spPr>
          <a:xfrm>
            <a:off x="311700" y="1152475"/>
            <a:ext cx="8520600" cy="415900"/>
          </a:xfrm>
          <a:prstGeom prst="rect">
            <a:avLst/>
          </a:prstGeom>
          <a:noFill/>
          <a:ln>
            <a:noFill/>
          </a:ln>
        </p:spPr>
      </p:pic>
      <p:pic>
        <p:nvPicPr>
          <p:cNvPr id="648" name="Google Shape;648;p76"/>
          <p:cNvPicPr preferRelativeResize="0"/>
          <p:nvPr/>
        </p:nvPicPr>
        <p:blipFill>
          <a:blip r:embed="rId5">
            <a:alphaModFix/>
          </a:blip>
          <a:stretch>
            <a:fillRect/>
          </a:stretch>
        </p:blipFill>
        <p:spPr>
          <a:xfrm>
            <a:off x="311700" y="2057025"/>
            <a:ext cx="4540300" cy="1522725"/>
          </a:xfrm>
          <a:prstGeom prst="rect">
            <a:avLst/>
          </a:prstGeom>
          <a:noFill/>
          <a:ln>
            <a:noFill/>
          </a:ln>
        </p:spPr>
      </p:pic>
      <p:pic>
        <p:nvPicPr>
          <p:cNvPr id="649" name="Google Shape;649;p76"/>
          <p:cNvPicPr preferRelativeResize="0"/>
          <p:nvPr/>
        </p:nvPicPr>
        <p:blipFill>
          <a:blip r:embed="rId6">
            <a:alphaModFix/>
          </a:blip>
          <a:stretch>
            <a:fillRect/>
          </a:stretch>
        </p:blipFill>
        <p:spPr>
          <a:xfrm>
            <a:off x="5049450" y="2139637"/>
            <a:ext cx="3991100" cy="1396875"/>
          </a:xfrm>
          <a:prstGeom prst="rect">
            <a:avLst/>
          </a:prstGeom>
          <a:noFill/>
          <a:ln>
            <a:noFill/>
          </a:ln>
        </p:spPr>
      </p:pic>
      <p:sp>
        <p:nvSpPr>
          <p:cNvPr id="650" name="Google Shape;650;p76"/>
          <p:cNvSpPr txBox="1"/>
          <p:nvPr/>
        </p:nvSpPr>
        <p:spPr>
          <a:xfrm>
            <a:off x="554800" y="3579750"/>
            <a:ext cx="25257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kvm_clear_dirty_log_protect</a:t>
            </a:r>
            <a:endParaRPr/>
          </a:p>
        </p:txBody>
      </p:sp>
      <p:cxnSp>
        <p:nvCxnSpPr>
          <p:cNvPr id="651" name="Google Shape;651;p76"/>
          <p:cNvCxnSpPr>
            <a:endCxn id="650" idx="0"/>
          </p:cNvCxnSpPr>
          <p:nvPr/>
        </p:nvCxnSpPr>
        <p:spPr>
          <a:xfrm flipH="1">
            <a:off x="1817650" y="3188850"/>
            <a:ext cx="589500" cy="390900"/>
          </a:xfrm>
          <a:prstGeom prst="straightConnector1">
            <a:avLst/>
          </a:prstGeom>
          <a:noFill/>
          <a:ln w="9525" cap="flat" cmpd="sng">
            <a:solidFill>
              <a:srgbClr val="FF0000"/>
            </a:solidFill>
            <a:prstDash val="solid"/>
            <a:round/>
            <a:headEnd type="none" w="med" len="med"/>
            <a:tailEnd type="triangle" w="med" len="med"/>
          </a:ln>
        </p:spPr>
      </p:cxnSp>
      <p:pic>
        <p:nvPicPr>
          <p:cNvPr id="652" name="Google Shape;652;p76"/>
          <p:cNvPicPr preferRelativeResize="0"/>
          <p:nvPr/>
        </p:nvPicPr>
        <p:blipFill>
          <a:blip r:embed="rId7">
            <a:alphaModFix/>
          </a:blip>
          <a:stretch>
            <a:fillRect/>
          </a:stretch>
        </p:blipFill>
        <p:spPr>
          <a:xfrm>
            <a:off x="152400" y="4068400"/>
            <a:ext cx="8839203" cy="585204"/>
          </a:xfrm>
          <a:prstGeom prst="rect">
            <a:avLst/>
          </a:prstGeom>
          <a:noFill/>
          <a:ln>
            <a:noFill/>
          </a:ln>
        </p:spPr>
      </p:pic>
      <p:sp>
        <p:nvSpPr>
          <p:cNvPr id="653" name="Google Shape;653;p76"/>
          <p:cNvSpPr/>
          <p:nvPr/>
        </p:nvSpPr>
        <p:spPr>
          <a:xfrm>
            <a:off x="2934750" y="4284825"/>
            <a:ext cx="661800" cy="41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659" name="Google Shape;659;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60" name="Google Shape;660;p77"/>
          <p:cNvPicPr preferRelativeResize="0"/>
          <p:nvPr/>
        </p:nvPicPr>
        <p:blipFill>
          <a:blip r:embed="rId3">
            <a:alphaModFix/>
          </a:blip>
          <a:stretch>
            <a:fillRect/>
          </a:stretch>
        </p:blipFill>
        <p:spPr>
          <a:xfrm>
            <a:off x="311700" y="1017725"/>
            <a:ext cx="6128098" cy="4125776"/>
          </a:xfrm>
          <a:prstGeom prst="rect">
            <a:avLst/>
          </a:prstGeom>
          <a:noFill/>
          <a:ln>
            <a:noFill/>
          </a:ln>
        </p:spPr>
      </p:pic>
      <p:pic>
        <p:nvPicPr>
          <p:cNvPr id="661" name="Google Shape;661;p77"/>
          <p:cNvPicPr preferRelativeResize="0"/>
          <p:nvPr/>
        </p:nvPicPr>
        <p:blipFill>
          <a:blip r:embed="rId4">
            <a:alphaModFix/>
          </a:blip>
          <a:stretch>
            <a:fillRect/>
          </a:stretch>
        </p:blipFill>
        <p:spPr>
          <a:xfrm>
            <a:off x="3195650" y="1464371"/>
            <a:ext cx="5636651" cy="1701800"/>
          </a:xfrm>
          <a:prstGeom prst="rect">
            <a:avLst/>
          </a:prstGeom>
          <a:noFill/>
          <a:ln w="9525" cap="flat" cmpd="sng">
            <a:solidFill>
              <a:srgbClr val="FF0000"/>
            </a:solidFill>
            <a:prstDash val="solid"/>
            <a:round/>
            <a:headEnd type="none" w="sm" len="sm"/>
            <a:tailEnd type="none" w="sm" len="sm"/>
          </a:ln>
        </p:spPr>
      </p:pic>
      <p:pic>
        <p:nvPicPr>
          <p:cNvPr id="662" name="Google Shape;662;p77"/>
          <p:cNvPicPr preferRelativeResize="0"/>
          <p:nvPr/>
        </p:nvPicPr>
        <p:blipFill>
          <a:blip r:embed="rId5">
            <a:alphaModFix/>
          </a:blip>
          <a:stretch>
            <a:fillRect/>
          </a:stretch>
        </p:blipFill>
        <p:spPr>
          <a:xfrm>
            <a:off x="3281675" y="3949902"/>
            <a:ext cx="5862326" cy="78765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311700" y="445025"/>
            <a:ext cx="8520600" cy="572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Different Sanitizers</a:t>
            </a:r>
            <a:endParaRPr/>
          </a:p>
        </p:txBody>
      </p:sp>
      <p:sp>
        <p:nvSpPr>
          <p:cNvPr id="668" name="Google Shape;668;p78"/>
          <p:cNvSpPr/>
          <p:nvPr/>
        </p:nvSpPr>
        <p:spPr>
          <a:xfrm>
            <a:off x="5087075" y="4466600"/>
            <a:ext cx="1241100" cy="36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OOB Read</a:t>
            </a:r>
            <a:endParaRPr/>
          </a:p>
        </p:txBody>
      </p:sp>
      <p:sp>
        <p:nvSpPr>
          <p:cNvPr id="669" name="Google Shape;669;p78"/>
          <p:cNvSpPr/>
          <p:nvPr/>
        </p:nvSpPr>
        <p:spPr>
          <a:xfrm>
            <a:off x="352525" y="4410425"/>
            <a:ext cx="1241100" cy="36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Uninit value</a:t>
            </a:r>
            <a:endParaRPr/>
          </a:p>
        </p:txBody>
      </p:sp>
      <p:pic>
        <p:nvPicPr>
          <p:cNvPr id="670" name="Google Shape;670;p78"/>
          <p:cNvPicPr preferRelativeResize="0"/>
          <p:nvPr/>
        </p:nvPicPr>
        <p:blipFill>
          <a:blip r:embed="rId3">
            <a:alphaModFix/>
          </a:blip>
          <a:stretch>
            <a:fillRect/>
          </a:stretch>
        </p:blipFill>
        <p:spPr>
          <a:xfrm>
            <a:off x="152400" y="1170125"/>
            <a:ext cx="8839200" cy="2800971"/>
          </a:xfrm>
          <a:prstGeom prst="rect">
            <a:avLst/>
          </a:prstGeom>
          <a:noFill/>
          <a:ln>
            <a:noFill/>
          </a:ln>
        </p:spPr>
      </p:pic>
      <p:cxnSp>
        <p:nvCxnSpPr>
          <p:cNvPr id="671" name="Google Shape;671;p78"/>
          <p:cNvCxnSpPr>
            <a:stCxn id="668" idx="0"/>
          </p:cNvCxnSpPr>
          <p:nvPr/>
        </p:nvCxnSpPr>
        <p:spPr>
          <a:xfrm rot="10800000">
            <a:off x="3714425" y="3545000"/>
            <a:ext cx="1993200" cy="921600"/>
          </a:xfrm>
          <a:prstGeom prst="straightConnector1">
            <a:avLst/>
          </a:prstGeom>
          <a:noFill/>
          <a:ln w="9525" cap="flat" cmpd="sng">
            <a:solidFill>
              <a:srgbClr val="FF0000"/>
            </a:solidFill>
            <a:prstDash val="solid"/>
            <a:round/>
            <a:headEnd type="none" w="med" len="med"/>
            <a:tailEnd type="stealth" w="med" len="med"/>
          </a:ln>
        </p:spPr>
      </p:cxnSp>
      <p:cxnSp>
        <p:nvCxnSpPr>
          <p:cNvPr id="672" name="Google Shape;672;p78"/>
          <p:cNvCxnSpPr>
            <a:stCxn id="669" idx="0"/>
          </p:cNvCxnSpPr>
          <p:nvPr/>
        </p:nvCxnSpPr>
        <p:spPr>
          <a:xfrm rot="10800000" flipH="1">
            <a:off x="973075" y="3968225"/>
            <a:ext cx="446700" cy="442200"/>
          </a:xfrm>
          <a:prstGeom prst="straightConnector1">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Patch #</a:t>
            </a:r>
            <a:r>
              <a:rPr lang="en">
                <a:solidFill>
                  <a:srgbClr val="000000"/>
                </a:solidFill>
              </a:rPr>
              <a:t>c1209593</a:t>
            </a:r>
            <a:endParaRPr>
              <a:solidFill>
                <a:srgbClr val="000000"/>
              </a:solidFill>
            </a:endParaRPr>
          </a:p>
          <a:p>
            <a:pPr marL="0" lvl="0" indent="0" algn="l" rtl="0">
              <a:spcBef>
                <a:spcPts val="0"/>
              </a:spcBef>
              <a:spcAft>
                <a:spcPts val="0"/>
              </a:spcAft>
              <a:buNone/>
            </a:pPr>
            <a:endParaRPr/>
          </a:p>
        </p:txBody>
      </p:sp>
      <p:graphicFrame>
        <p:nvGraphicFramePr>
          <p:cNvPr id="678" name="Google Shape;678;p79"/>
          <p:cNvGraphicFramePr/>
          <p:nvPr/>
        </p:nvGraphicFramePr>
        <p:xfrm>
          <a:off x="703500" y="2238675"/>
          <a:ext cx="3000000" cy="3000000"/>
        </p:xfrm>
        <a:graphic>
          <a:graphicData uri="http://schemas.openxmlformats.org/drawingml/2006/table">
            <a:tbl>
              <a:tblPr>
                <a:noFill/>
              </a:tblPr>
              <a:tblGrid>
                <a:gridCol w="2105025">
                  <a:extLst>
                    <a:ext uri="{9D8B030D-6E8A-4147-A177-3AD203B41FA5}">
                      <a16:colId xmlns:a16="http://schemas.microsoft.com/office/drawing/2014/main" val="20000"/>
                    </a:ext>
                  </a:extLst>
                </a:gridCol>
                <a:gridCol w="4905375">
                  <a:extLst>
                    <a:ext uri="{9D8B030D-6E8A-4147-A177-3AD203B41FA5}">
                      <a16:colId xmlns:a16="http://schemas.microsoft.com/office/drawing/2014/main" val="20001"/>
                    </a:ext>
                  </a:extLst>
                </a:gridCol>
              </a:tblGrid>
              <a:tr h="20955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d463fb9bf88946c8b83d95b2f216f295b50c70de</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bitmap_port_ext_cleanup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0f2746000ef79b6516d9fe8b3221f1fb78964e87</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bitmap_port_destroy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0"/>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Analysis</a:t>
            </a:r>
            <a:endParaRPr/>
          </a:p>
          <a:p>
            <a:pPr marL="0" lvl="0" indent="0" algn="l" rtl="0">
              <a:spcBef>
                <a:spcPts val="0"/>
              </a:spcBef>
              <a:spcAft>
                <a:spcPts val="0"/>
              </a:spcAft>
              <a:buNone/>
            </a:pPr>
            <a:endParaRPr/>
          </a:p>
        </p:txBody>
      </p:sp>
      <p:sp>
        <p:nvSpPr>
          <p:cNvPr id="684" name="Google Shape;684;p80"/>
          <p:cNvSpPr txBox="1"/>
          <p:nvPr/>
        </p:nvSpPr>
        <p:spPr>
          <a:xfrm>
            <a:off x="3475050" y="62900"/>
            <a:ext cx="7337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85" name="Google Shape;685;p80"/>
          <p:cNvPicPr preferRelativeResize="0"/>
          <p:nvPr/>
        </p:nvPicPr>
        <p:blipFill>
          <a:blip r:embed="rId3">
            <a:alphaModFix/>
          </a:blip>
          <a:stretch>
            <a:fillRect/>
          </a:stretch>
        </p:blipFill>
        <p:spPr>
          <a:xfrm>
            <a:off x="1186021" y="1089075"/>
            <a:ext cx="4934630" cy="2233675"/>
          </a:xfrm>
          <a:prstGeom prst="rect">
            <a:avLst/>
          </a:prstGeom>
          <a:noFill/>
          <a:ln w="9525" cap="flat" cmpd="sng">
            <a:solidFill>
              <a:schemeClr val="dk2"/>
            </a:solidFill>
            <a:prstDash val="solid"/>
            <a:round/>
            <a:headEnd type="none" w="sm" len="sm"/>
            <a:tailEnd type="none" w="sm" len="sm"/>
          </a:ln>
        </p:spPr>
      </p:pic>
      <p:sp>
        <p:nvSpPr>
          <p:cNvPr id="686" name="Google Shape;686;p80"/>
          <p:cNvSpPr txBox="1"/>
          <p:nvPr/>
        </p:nvSpPr>
        <p:spPr>
          <a:xfrm>
            <a:off x="4020750" y="649825"/>
            <a:ext cx="46893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map-&gt;members would be used in mtype_ext_cleanup</a:t>
            </a:r>
            <a:endParaRPr>
              <a:solidFill>
                <a:srgbClr val="FF0000"/>
              </a:solidFill>
            </a:endParaRPr>
          </a:p>
        </p:txBody>
      </p:sp>
      <p:sp>
        <p:nvSpPr>
          <p:cNvPr id="687" name="Google Shape;687;p80"/>
          <p:cNvSpPr/>
          <p:nvPr/>
        </p:nvSpPr>
        <p:spPr>
          <a:xfrm>
            <a:off x="1771350" y="1522050"/>
            <a:ext cx="2322600" cy="21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0"/>
          <p:cNvSpPr/>
          <p:nvPr/>
        </p:nvSpPr>
        <p:spPr>
          <a:xfrm>
            <a:off x="1621950" y="2199300"/>
            <a:ext cx="2322600" cy="21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0"/>
          <p:cNvSpPr/>
          <p:nvPr/>
        </p:nvSpPr>
        <p:spPr>
          <a:xfrm>
            <a:off x="2141750" y="2571750"/>
            <a:ext cx="2322600" cy="117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80"/>
          <p:cNvPicPr preferRelativeResize="0"/>
          <p:nvPr/>
        </p:nvPicPr>
        <p:blipFill>
          <a:blip r:embed="rId4">
            <a:alphaModFix/>
          </a:blip>
          <a:stretch>
            <a:fillRect/>
          </a:stretch>
        </p:blipFill>
        <p:spPr>
          <a:xfrm>
            <a:off x="1186025" y="3493025"/>
            <a:ext cx="5620925" cy="1556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81"/>
          <p:cNvSpPr txBox="1">
            <a:spLocks noGrp="1"/>
          </p:cNvSpPr>
          <p:nvPr>
            <p:ph type="title"/>
          </p:nvPr>
        </p:nvSpPr>
        <p:spPr>
          <a:xfrm>
            <a:off x="193625" y="248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UAF in bitmap_port_ext_cleanup &amp; bitmap_port_destroy</a:t>
            </a:r>
            <a:endParaRPr sz="2400"/>
          </a:p>
          <a:p>
            <a:pPr marL="0" lvl="0" indent="0" algn="l" rtl="0">
              <a:spcBef>
                <a:spcPts val="0"/>
              </a:spcBef>
              <a:spcAft>
                <a:spcPts val="0"/>
              </a:spcAft>
              <a:buNone/>
            </a:pPr>
            <a:endParaRPr/>
          </a:p>
        </p:txBody>
      </p:sp>
      <p:pic>
        <p:nvPicPr>
          <p:cNvPr id="696" name="Google Shape;696;p81"/>
          <p:cNvPicPr preferRelativeResize="0"/>
          <p:nvPr/>
        </p:nvPicPr>
        <p:blipFill>
          <a:blip r:embed="rId3">
            <a:alphaModFix/>
          </a:blip>
          <a:stretch>
            <a:fillRect/>
          </a:stretch>
        </p:blipFill>
        <p:spPr>
          <a:xfrm>
            <a:off x="152400" y="1659100"/>
            <a:ext cx="8839202" cy="739979"/>
          </a:xfrm>
          <a:prstGeom prst="rect">
            <a:avLst/>
          </a:prstGeom>
          <a:noFill/>
          <a:ln>
            <a:noFill/>
          </a:ln>
        </p:spPr>
      </p:pic>
      <p:pic>
        <p:nvPicPr>
          <p:cNvPr id="697" name="Google Shape;697;p81"/>
          <p:cNvPicPr preferRelativeResize="0"/>
          <p:nvPr/>
        </p:nvPicPr>
        <p:blipFill>
          <a:blip r:embed="rId4">
            <a:alphaModFix/>
          </a:blip>
          <a:stretch>
            <a:fillRect/>
          </a:stretch>
        </p:blipFill>
        <p:spPr>
          <a:xfrm>
            <a:off x="152400" y="2761404"/>
            <a:ext cx="8839201" cy="727079"/>
          </a:xfrm>
          <a:prstGeom prst="rect">
            <a:avLst/>
          </a:prstGeom>
          <a:noFill/>
          <a:ln>
            <a:noFill/>
          </a:ln>
        </p:spPr>
      </p:pic>
      <p:sp>
        <p:nvSpPr>
          <p:cNvPr id="698" name="Google Shape;698;p81"/>
          <p:cNvSpPr txBox="1"/>
          <p:nvPr/>
        </p:nvSpPr>
        <p:spPr>
          <a:xfrm>
            <a:off x="8187600" y="2942650"/>
            <a:ext cx="721800" cy="196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#2bec445f</a:t>
            </a:r>
            <a:endParaRPr/>
          </a:p>
        </p:txBody>
      </p:sp>
      <p:graphicFrame>
        <p:nvGraphicFramePr>
          <p:cNvPr id="704" name="Google Shape;704;p82"/>
          <p:cNvGraphicFramePr/>
          <p:nvPr/>
        </p:nvGraphicFramePr>
        <p:xfrm>
          <a:off x="598525" y="2238650"/>
          <a:ext cx="3000000" cy="3000000"/>
        </p:xfrm>
        <a:graphic>
          <a:graphicData uri="http://schemas.openxmlformats.org/drawingml/2006/table">
            <a:tbl>
              <a:tblPr>
                <a:noFill/>
              </a:tblPr>
              <a:tblGrid>
                <a:gridCol w="2105025">
                  <a:extLst>
                    <a:ext uri="{9D8B030D-6E8A-4147-A177-3AD203B41FA5}">
                      <a16:colId xmlns:a16="http://schemas.microsoft.com/office/drawing/2014/main" val="20000"/>
                    </a:ext>
                  </a:extLst>
                </a:gridCol>
                <a:gridCol w="4905375">
                  <a:extLst>
                    <a:ext uri="{9D8B030D-6E8A-4147-A177-3AD203B41FA5}">
                      <a16:colId xmlns:a16="http://schemas.microsoft.com/office/drawing/2014/main" val="20001"/>
                    </a:ext>
                  </a:extLst>
                </a:gridCol>
              </a:tblGrid>
              <a:tr h="20955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7be8b464a3a27e6dc5c73d3ffe3b56dc0cf51e52</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tcp_fastretrans_alert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4fa11e2f5ab9a65a32c8366d39d0915b433b48af</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tcp_check_sack_reordering</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PoC comparison</a:t>
            </a:r>
            <a:endParaRPr/>
          </a:p>
        </p:txBody>
      </p:sp>
      <p:pic>
        <p:nvPicPr>
          <p:cNvPr id="287" name="Google Shape;287;p41"/>
          <p:cNvPicPr preferRelativeResize="0"/>
          <p:nvPr/>
        </p:nvPicPr>
        <p:blipFill>
          <a:blip r:embed="rId3">
            <a:alphaModFix/>
          </a:blip>
          <a:stretch>
            <a:fillRect/>
          </a:stretch>
        </p:blipFill>
        <p:spPr>
          <a:xfrm>
            <a:off x="152400" y="988800"/>
            <a:ext cx="8839199" cy="946512"/>
          </a:xfrm>
          <a:prstGeom prst="rect">
            <a:avLst/>
          </a:prstGeom>
          <a:noFill/>
          <a:ln w="9525" cap="flat" cmpd="sng">
            <a:solidFill>
              <a:srgbClr val="000000"/>
            </a:solidFill>
            <a:prstDash val="solid"/>
            <a:round/>
            <a:headEnd type="none" w="sm" len="sm"/>
            <a:tailEnd type="none" w="sm" len="sm"/>
          </a:ln>
        </p:spPr>
      </p:pic>
      <p:sp>
        <p:nvSpPr>
          <p:cNvPr id="288" name="Google Shape;288;p41"/>
          <p:cNvSpPr/>
          <p:nvPr/>
        </p:nvSpPr>
        <p:spPr>
          <a:xfrm>
            <a:off x="7611600" y="1751700"/>
            <a:ext cx="988200" cy="210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41"/>
          <p:cNvPicPr preferRelativeResize="0"/>
          <p:nvPr/>
        </p:nvPicPr>
        <p:blipFill>
          <a:blip r:embed="rId4">
            <a:alphaModFix/>
          </a:blip>
          <a:stretch>
            <a:fillRect/>
          </a:stretch>
        </p:blipFill>
        <p:spPr>
          <a:xfrm>
            <a:off x="152400" y="2940000"/>
            <a:ext cx="8839201" cy="1012490"/>
          </a:xfrm>
          <a:prstGeom prst="rect">
            <a:avLst/>
          </a:prstGeom>
          <a:noFill/>
          <a:ln w="9525" cap="flat" cmpd="sng">
            <a:solidFill>
              <a:srgbClr val="000000"/>
            </a:solidFill>
            <a:prstDash val="solid"/>
            <a:round/>
            <a:headEnd type="none" w="sm" len="sm"/>
            <a:tailEnd type="none" w="sm" len="sm"/>
          </a:ln>
        </p:spPr>
      </p:pic>
      <p:sp>
        <p:nvSpPr>
          <p:cNvPr id="290" name="Google Shape;290;p41"/>
          <p:cNvSpPr/>
          <p:nvPr/>
        </p:nvSpPr>
        <p:spPr>
          <a:xfrm>
            <a:off x="7997250" y="3742200"/>
            <a:ext cx="904500" cy="210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41"/>
          <p:cNvPicPr preferRelativeResize="0"/>
          <p:nvPr/>
        </p:nvPicPr>
        <p:blipFill>
          <a:blip r:embed="rId5">
            <a:alphaModFix/>
          </a:blip>
          <a:stretch>
            <a:fillRect/>
          </a:stretch>
        </p:blipFill>
        <p:spPr>
          <a:xfrm>
            <a:off x="152400" y="2004850"/>
            <a:ext cx="8839200" cy="890325"/>
          </a:xfrm>
          <a:prstGeom prst="rect">
            <a:avLst/>
          </a:prstGeom>
          <a:noFill/>
          <a:ln w="9525" cap="flat" cmpd="sng">
            <a:solidFill>
              <a:srgbClr val="000000"/>
            </a:solidFill>
            <a:prstDash val="solid"/>
            <a:round/>
            <a:headEnd type="none" w="sm" len="sm"/>
            <a:tailEnd type="none" w="sm" len="sm"/>
          </a:ln>
        </p:spPr>
      </p:pic>
      <p:sp>
        <p:nvSpPr>
          <p:cNvPr id="292" name="Google Shape;292;p41"/>
          <p:cNvSpPr/>
          <p:nvPr/>
        </p:nvSpPr>
        <p:spPr>
          <a:xfrm>
            <a:off x="6354500" y="2740900"/>
            <a:ext cx="780000" cy="180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41"/>
          <p:cNvPicPr preferRelativeResize="0"/>
          <p:nvPr/>
        </p:nvPicPr>
        <p:blipFill>
          <a:blip r:embed="rId6">
            <a:alphaModFix/>
          </a:blip>
          <a:stretch>
            <a:fillRect/>
          </a:stretch>
        </p:blipFill>
        <p:spPr>
          <a:xfrm>
            <a:off x="152400" y="3978950"/>
            <a:ext cx="8839201" cy="1055199"/>
          </a:xfrm>
          <a:prstGeom prst="rect">
            <a:avLst/>
          </a:prstGeom>
          <a:noFill/>
          <a:ln w="9525" cap="flat" cmpd="sng">
            <a:solidFill>
              <a:srgbClr val="000000"/>
            </a:solidFill>
            <a:prstDash val="solid"/>
            <a:round/>
            <a:headEnd type="none" w="sm" len="sm"/>
            <a:tailEnd type="none" w="sm" len="sm"/>
          </a:ln>
        </p:spPr>
      </p:pic>
      <p:sp>
        <p:nvSpPr>
          <p:cNvPr id="294" name="Google Shape;294;p41"/>
          <p:cNvSpPr/>
          <p:nvPr/>
        </p:nvSpPr>
        <p:spPr>
          <a:xfrm>
            <a:off x="7515200" y="4819000"/>
            <a:ext cx="1277400" cy="289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6261850" y="944825"/>
            <a:ext cx="1084500" cy="159000"/>
          </a:xfrm>
          <a:prstGeom prst="roundRect">
            <a:avLst>
              <a:gd name="adj" fmla="val 16667"/>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3"/>
          <p:cNvSpPr txBox="1">
            <a:spLocks noGrp="1"/>
          </p:cNvSpPr>
          <p:nvPr>
            <p:ph type="title"/>
          </p:nvPr>
        </p:nvSpPr>
        <p:spPr>
          <a:xfrm>
            <a:off x="311700" y="261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Analysis</a:t>
            </a:r>
            <a:endParaRPr/>
          </a:p>
          <a:p>
            <a:pPr marL="0" lvl="0" indent="0" algn="l" rtl="0">
              <a:spcBef>
                <a:spcPts val="0"/>
              </a:spcBef>
              <a:spcAft>
                <a:spcPts val="0"/>
              </a:spcAft>
              <a:buNone/>
            </a:pPr>
            <a:endParaRPr/>
          </a:p>
        </p:txBody>
      </p:sp>
      <p:sp>
        <p:nvSpPr>
          <p:cNvPr id="710" name="Google Shape;710;p83"/>
          <p:cNvSpPr/>
          <p:nvPr/>
        </p:nvSpPr>
        <p:spPr>
          <a:xfrm>
            <a:off x="1270225" y="2270925"/>
            <a:ext cx="1013400" cy="44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skb1</a:t>
            </a:r>
            <a:endParaRPr/>
          </a:p>
        </p:txBody>
      </p:sp>
      <p:sp>
        <p:nvSpPr>
          <p:cNvPr id="711" name="Google Shape;711;p83"/>
          <p:cNvSpPr txBox="1"/>
          <p:nvPr/>
        </p:nvSpPr>
        <p:spPr>
          <a:xfrm>
            <a:off x="2234575" y="1326400"/>
            <a:ext cx="2165100" cy="44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sk-&gt;tcp_rtx_queue</a:t>
            </a:r>
            <a:endParaRPr b="1"/>
          </a:p>
        </p:txBody>
      </p:sp>
      <p:sp>
        <p:nvSpPr>
          <p:cNvPr id="712" name="Google Shape;712;p83"/>
          <p:cNvSpPr/>
          <p:nvPr/>
        </p:nvSpPr>
        <p:spPr>
          <a:xfrm>
            <a:off x="2774100" y="2270925"/>
            <a:ext cx="1013400" cy="44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skb2</a:t>
            </a:r>
            <a:endParaRPr/>
          </a:p>
        </p:txBody>
      </p:sp>
      <p:sp>
        <p:nvSpPr>
          <p:cNvPr id="713" name="Google Shape;713;p83"/>
          <p:cNvSpPr/>
          <p:nvPr/>
        </p:nvSpPr>
        <p:spPr>
          <a:xfrm>
            <a:off x="4330475" y="2270925"/>
            <a:ext cx="1013400" cy="446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skb3</a:t>
            </a:r>
            <a:endParaRPr/>
          </a:p>
        </p:txBody>
      </p:sp>
      <p:sp>
        <p:nvSpPr>
          <p:cNvPr id="714" name="Google Shape;714;p83"/>
          <p:cNvSpPr txBox="1"/>
          <p:nvPr/>
        </p:nvSpPr>
        <p:spPr>
          <a:xfrm>
            <a:off x="5448275" y="2194725"/>
            <a:ext cx="1561500" cy="44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t>…...</a:t>
            </a:r>
            <a:endParaRPr sz="1700" b="1"/>
          </a:p>
        </p:txBody>
      </p:sp>
      <p:cxnSp>
        <p:nvCxnSpPr>
          <p:cNvPr id="715" name="Google Shape;715;p83"/>
          <p:cNvCxnSpPr>
            <a:stCxn id="710" idx="3"/>
            <a:endCxn id="712" idx="1"/>
          </p:cNvCxnSpPr>
          <p:nvPr/>
        </p:nvCxnSpPr>
        <p:spPr>
          <a:xfrm>
            <a:off x="2283625" y="2493975"/>
            <a:ext cx="490500" cy="0"/>
          </a:xfrm>
          <a:prstGeom prst="straightConnector1">
            <a:avLst/>
          </a:prstGeom>
          <a:noFill/>
          <a:ln w="9525" cap="flat" cmpd="sng">
            <a:solidFill>
              <a:schemeClr val="dk2"/>
            </a:solidFill>
            <a:prstDash val="solid"/>
            <a:round/>
            <a:headEnd type="none" w="med" len="med"/>
            <a:tailEnd type="triangle" w="med" len="med"/>
          </a:ln>
        </p:spPr>
      </p:cxnSp>
      <p:cxnSp>
        <p:nvCxnSpPr>
          <p:cNvPr id="716" name="Google Shape;716;p83"/>
          <p:cNvCxnSpPr>
            <a:stCxn id="712" idx="3"/>
            <a:endCxn id="713" idx="1"/>
          </p:cNvCxnSpPr>
          <p:nvPr/>
        </p:nvCxnSpPr>
        <p:spPr>
          <a:xfrm>
            <a:off x="3787500" y="2493975"/>
            <a:ext cx="543000" cy="0"/>
          </a:xfrm>
          <a:prstGeom prst="straightConnector1">
            <a:avLst/>
          </a:prstGeom>
          <a:noFill/>
          <a:ln w="9525" cap="flat" cmpd="sng">
            <a:solidFill>
              <a:schemeClr val="dk2"/>
            </a:solidFill>
            <a:prstDash val="solid"/>
            <a:round/>
            <a:headEnd type="none" w="med" len="med"/>
            <a:tailEnd type="triangle" w="med" len="med"/>
          </a:ln>
        </p:spPr>
      </p:cxnSp>
      <p:cxnSp>
        <p:nvCxnSpPr>
          <p:cNvPr id="717" name="Google Shape;717;p83"/>
          <p:cNvCxnSpPr/>
          <p:nvPr/>
        </p:nvCxnSpPr>
        <p:spPr>
          <a:xfrm rot="10800000">
            <a:off x="3280700" y="2779900"/>
            <a:ext cx="0" cy="385800"/>
          </a:xfrm>
          <a:prstGeom prst="straightConnector1">
            <a:avLst/>
          </a:prstGeom>
          <a:noFill/>
          <a:ln w="9525" cap="flat" cmpd="sng">
            <a:solidFill>
              <a:schemeClr val="dk2"/>
            </a:solidFill>
            <a:prstDash val="solid"/>
            <a:round/>
            <a:headEnd type="none" w="med" len="med"/>
            <a:tailEnd type="triangle" w="med" len="med"/>
          </a:ln>
        </p:spPr>
      </p:cxnSp>
      <p:sp>
        <p:nvSpPr>
          <p:cNvPr id="718" name="Google Shape;718;p83"/>
          <p:cNvSpPr txBox="1"/>
          <p:nvPr/>
        </p:nvSpPr>
        <p:spPr>
          <a:xfrm>
            <a:off x="2590975" y="3152375"/>
            <a:ext cx="2348700" cy="6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tp-&gt; highest_sack</a:t>
            </a:r>
            <a:endParaRPr b="1"/>
          </a:p>
        </p:txBody>
      </p:sp>
      <p:sp>
        <p:nvSpPr>
          <p:cNvPr id="719" name="Google Shape;719;p83"/>
          <p:cNvSpPr/>
          <p:nvPr/>
        </p:nvSpPr>
        <p:spPr>
          <a:xfrm>
            <a:off x="4711475" y="1240075"/>
            <a:ext cx="2808000" cy="671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tcp_rtx_queue_unlink_and_free()</a:t>
            </a:r>
            <a:endParaRPr/>
          </a:p>
        </p:txBody>
      </p:sp>
      <p:sp>
        <p:nvSpPr>
          <p:cNvPr id="720" name="Google Shape;720;p83"/>
          <p:cNvSpPr/>
          <p:nvPr/>
        </p:nvSpPr>
        <p:spPr>
          <a:xfrm>
            <a:off x="2611125" y="2112500"/>
            <a:ext cx="1417500" cy="67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 name="Google Shape;721;p83"/>
          <p:cNvCxnSpPr/>
          <p:nvPr/>
        </p:nvCxnSpPr>
        <p:spPr>
          <a:xfrm flipH="1">
            <a:off x="3925775" y="1499725"/>
            <a:ext cx="709500" cy="9300"/>
          </a:xfrm>
          <a:prstGeom prst="straightConnector1">
            <a:avLst/>
          </a:prstGeom>
          <a:noFill/>
          <a:ln w="9525" cap="flat" cmpd="sng">
            <a:solidFill>
              <a:schemeClr val="dk2"/>
            </a:solidFill>
            <a:prstDash val="solid"/>
            <a:round/>
            <a:headEnd type="none" w="med" len="med"/>
            <a:tailEnd type="triangle" w="med" len="med"/>
          </a:ln>
        </p:spPr>
      </p:cxnSp>
      <p:cxnSp>
        <p:nvCxnSpPr>
          <p:cNvPr id="722" name="Google Shape;722;p83"/>
          <p:cNvCxnSpPr/>
          <p:nvPr/>
        </p:nvCxnSpPr>
        <p:spPr>
          <a:xfrm>
            <a:off x="3240925" y="1666400"/>
            <a:ext cx="0" cy="380400"/>
          </a:xfrm>
          <a:prstGeom prst="straightConnector1">
            <a:avLst/>
          </a:prstGeom>
          <a:noFill/>
          <a:ln w="9525" cap="flat" cmpd="sng">
            <a:solidFill>
              <a:schemeClr val="dk2"/>
            </a:solidFill>
            <a:prstDash val="solid"/>
            <a:round/>
            <a:headEnd type="none" w="med" len="med"/>
            <a:tailEnd type="triangle" w="med" len="med"/>
          </a:ln>
        </p:spPr>
      </p:cxnSp>
      <p:sp>
        <p:nvSpPr>
          <p:cNvPr id="723" name="Google Shape;723;p83"/>
          <p:cNvSpPr txBox="1"/>
          <p:nvPr/>
        </p:nvSpPr>
        <p:spPr>
          <a:xfrm>
            <a:off x="4078175" y="1163875"/>
            <a:ext cx="11943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①</a:t>
            </a:r>
            <a:endParaRPr>
              <a:solidFill>
                <a:srgbClr val="FF0000"/>
              </a:solidFill>
            </a:endParaRPr>
          </a:p>
        </p:txBody>
      </p:sp>
      <p:sp>
        <p:nvSpPr>
          <p:cNvPr id="724" name="Google Shape;724;p83"/>
          <p:cNvSpPr txBox="1"/>
          <p:nvPr/>
        </p:nvSpPr>
        <p:spPr>
          <a:xfrm>
            <a:off x="2910525" y="1616500"/>
            <a:ext cx="11943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②</a:t>
            </a:r>
            <a:endParaRPr>
              <a:solidFill>
                <a:srgbClr val="FF0000"/>
              </a:solidFill>
            </a:endParaRPr>
          </a:p>
        </p:txBody>
      </p:sp>
      <p:sp>
        <p:nvSpPr>
          <p:cNvPr id="725" name="Google Shape;725;p83"/>
          <p:cNvSpPr/>
          <p:nvPr/>
        </p:nvSpPr>
        <p:spPr>
          <a:xfrm>
            <a:off x="3560900" y="1889450"/>
            <a:ext cx="490500" cy="446100"/>
          </a:xfrm>
          <a:prstGeom prst="mathMultiply">
            <a:avLst>
              <a:gd name="adj1" fmla="val 0"/>
            </a:avLst>
          </a:prstGeom>
          <a:solidFill>
            <a:srgbClr val="FF0000"/>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3"/>
          <p:cNvSpPr txBox="1"/>
          <p:nvPr/>
        </p:nvSpPr>
        <p:spPr>
          <a:xfrm>
            <a:off x="3607175" y="1654525"/>
            <a:ext cx="16653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③ delete and free</a:t>
            </a:r>
            <a:endParaRPr>
              <a:solidFill>
                <a:srgbClr val="FF0000"/>
              </a:solidFill>
            </a:endParaRPr>
          </a:p>
        </p:txBody>
      </p:sp>
      <p:pic>
        <p:nvPicPr>
          <p:cNvPr id="727" name="Google Shape;727;p83"/>
          <p:cNvPicPr preferRelativeResize="0"/>
          <p:nvPr/>
        </p:nvPicPr>
        <p:blipFill>
          <a:blip r:embed="rId3">
            <a:alphaModFix/>
          </a:blip>
          <a:stretch>
            <a:fillRect/>
          </a:stretch>
        </p:blipFill>
        <p:spPr>
          <a:xfrm>
            <a:off x="3939900" y="3746025"/>
            <a:ext cx="5071875" cy="1186550"/>
          </a:xfrm>
          <a:prstGeom prst="rect">
            <a:avLst/>
          </a:prstGeom>
          <a:noFill/>
          <a:ln w="9525" cap="flat" cmpd="sng">
            <a:solidFill>
              <a:schemeClr val="dk2"/>
            </a:solidFill>
            <a:prstDash val="solid"/>
            <a:round/>
            <a:headEnd type="none" w="sm" len="sm"/>
            <a:tailEnd type="none" w="sm" len="sm"/>
          </a:ln>
        </p:spPr>
      </p:pic>
      <p:cxnSp>
        <p:nvCxnSpPr>
          <p:cNvPr id="728" name="Google Shape;728;p83"/>
          <p:cNvCxnSpPr/>
          <p:nvPr/>
        </p:nvCxnSpPr>
        <p:spPr>
          <a:xfrm rot="10800000">
            <a:off x="3529525" y="3017975"/>
            <a:ext cx="2007600" cy="616500"/>
          </a:xfrm>
          <a:prstGeom prst="straightConnector1">
            <a:avLst/>
          </a:prstGeom>
          <a:noFill/>
          <a:ln w="9525" cap="flat" cmpd="sng">
            <a:solidFill>
              <a:schemeClr val="dk2"/>
            </a:solidFill>
            <a:prstDash val="solid"/>
            <a:round/>
            <a:headEnd type="none" w="med" len="med"/>
            <a:tailEnd type="triangle" w="med" len="med"/>
          </a:ln>
        </p:spPr>
      </p:cxnSp>
      <p:sp>
        <p:nvSpPr>
          <p:cNvPr id="729" name="Google Shape;729;p83"/>
          <p:cNvSpPr txBox="1"/>
          <p:nvPr/>
        </p:nvSpPr>
        <p:spPr>
          <a:xfrm rot="1007965">
            <a:off x="4285964" y="3087213"/>
            <a:ext cx="1183300" cy="4115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update</a:t>
            </a:r>
            <a:endParaRPr>
              <a:solidFill>
                <a:srgbClr val="FF0000"/>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4"/>
          <p:cNvSpPr txBox="1">
            <a:spLocks noGrp="1"/>
          </p:cNvSpPr>
          <p:nvPr>
            <p:ph type="title"/>
          </p:nvPr>
        </p:nvSpPr>
        <p:spPr>
          <a:xfrm>
            <a:off x="232975" y="156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pic>
        <p:nvPicPr>
          <p:cNvPr id="735" name="Google Shape;735;p84"/>
          <p:cNvPicPr preferRelativeResize="0"/>
          <p:nvPr/>
        </p:nvPicPr>
        <p:blipFill>
          <a:blip r:embed="rId3">
            <a:alphaModFix/>
          </a:blip>
          <a:stretch>
            <a:fillRect/>
          </a:stretch>
        </p:blipFill>
        <p:spPr>
          <a:xfrm>
            <a:off x="381000" y="834025"/>
            <a:ext cx="5141298" cy="4157075"/>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5"/>
          <p:cNvSpPr txBox="1">
            <a:spLocks noGrp="1"/>
          </p:cNvSpPr>
          <p:nvPr>
            <p:ph type="title"/>
          </p:nvPr>
        </p:nvSpPr>
        <p:spPr>
          <a:xfrm>
            <a:off x="235500" y="200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Analysis</a:t>
            </a:r>
            <a:endParaRPr/>
          </a:p>
          <a:p>
            <a:pPr marL="0" lvl="0" indent="0" algn="l" rtl="0">
              <a:spcBef>
                <a:spcPts val="0"/>
              </a:spcBef>
              <a:spcAft>
                <a:spcPts val="0"/>
              </a:spcAft>
              <a:buNone/>
            </a:pPr>
            <a:endParaRPr/>
          </a:p>
        </p:txBody>
      </p:sp>
      <p:pic>
        <p:nvPicPr>
          <p:cNvPr id="741" name="Google Shape;741;p85"/>
          <p:cNvPicPr preferRelativeResize="0"/>
          <p:nvPr/>
        </p:nvPicPr>
        <p:blipFill>
          <a:blip r:embed="rId3">
            <a:alphaModFix/>
          </a:blip>
          <a:stretch>
            <a:fillRect/>
          </a:stretch>
        </p:blipFill>
        <p:spPr>
          <a:xfrm>
            <a:off x="1031500" y="1015200"/>
            <a:ext cx="5673399" cy="1913125"/>
          </a:xfrm>
          <a:prstGeom prst="rect">
            <a:avLst/>
          </a:prstGeom>
          <a:noFill/>
          <a:ln w="9525" cap="flat" cmpd="sng">
            <a:solidFill>
              <a:schemeClr val="dk2"/>
            </a:solidFill>
            <a:prstDash val="solid"/>
            <a:round/>
            <a:headEnd type="none" w="sm" len="sm"/>
            <a:tailEnd type="none" w="sm" len="sm"/>
          </a:ln>
        </p:spPr>
      </p:pic>
      <p:pic>
        <p:nvPicPr>
          <p:cNvPr id="742" name="Google Shape;742;p85"/>
          <p:cNvPicPr preferRelativeResize="0"/>
          <p:nvPr/>
        </p:nvPicPr>
        <p:blipFill>
          <a:blip r:embed="rId4">
            <a:alphaModFix/>
          </a:blip>
          <a:stretch>
            <a:fillRect/>
          </a:stretch>
        </p:blipFill>
        <p:spPr>
          <a:xfrm>
            <a:off x="1031500" y="3093850"/>
            <a:ext cx="5969407" cy="18341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6"/>
          <p:cNvSpPr txBox="1">
            <a:spLocks noGrp="1"/>
          </p:cNvSpPr>
          <p:nvPr>
            <p:ph type="title"/>
          </p:nvPr>
        </p:nvSpPr>
        <p:spPr>
          <a:xfrm>
            <a:off x="143650" y="195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UAF Read in tcp_fastretrans_alert &amp; tcp_check_sack_reordering </a:t>
            </a:r>
            <a:endParaRPr sz="2200"/>
          </a:p>
        </p:txBody>
      </p:sp>
      <p:pic>
        <p:nvPicPr>
          <p:cNvPr id="748" name="Google Shape;748;p86"/>
          <p:cNvPicPr preferRelativeResize="0"/>
          <p:nvPr/>
        </p:nvPicPr>
        <p:blipFill>
          <a:blip r:embed="rId3">
            <a:alphaModFix/>
          </a:blip>
          <a:stretch>
            <a:fillRect/>
          </a:stretch>
        </p:blipFill>
        <p:spPr>
          <a:xfrm>
            <a:off x="152400" y="1301825"/>
            <a:ext cx="8839201" cy="1309511"/>
          </a:xfrm>
          <a:prstGeom prst="rect">
            <a:avLst/>
          </a:prstGeom>
          <a:noFill/>
          <a:ln w="9525" cap="flat" cmpd="sng">
            <a:solidFill>
              <a:schemeClr val="dk2"/>
            </a:solidFill>
            <a:prstDash val="solid"/>
            <a:round/>
            <a:headEnd type="none" w="sm" len="sm"/>
            <a:tailEnd type="none" w="sm" len="sm"/>
          </a:ln>
        </p:spPr>
      </p:pic>
      <p:pic>
        <p:nvPicPr>
          <p:cNvPr id="749" name="Google Shape;749;p86"/>
          <p:cNvPicPr preferRelativeResize="0"/>
          <p:nvPr/>
        </p:nvPicPr>
        <p:blipFill>
          <a:blip r:embed="rId4">
            <a:alphaModFix/>
          </a:blip>
          <a:stretch>
            <a:fillRect/>
          </a:stretch>
        </p:blipFill>
        <p:spPr>
          <a:xfrm>
            <a:off x="152400" y="2992336"/>
            <a:ext cx="8839198" cy="1362497"/>
          </a:xfrm>
          <a:prstGeom prst="rect">
            <a:avLst/>
          </a:prstGeom>
          <a:noFill/>
          <a:ln w="9525" cap="flat" cmpd="sng">
            <a:solidFill>
              <a:schemeClr val="dk2"/>
            </a:solidFill>
            <a:prstDash val="solid"/>
            <a:round/>
            <a:headEnd type="none" w="sm" len="sm"/>
            <a:tailEnd type="none" w="sm" len="sm"/>
          </a:ln>
        </p:spPr>
      </p:pic>
      <p:sp>
        <p:nvSpPr>
          <p:cNvPr id="750" name="Google Shape;750;p86"/>
          <p:cNvSpPr txBox="1"/>
          <p:nvPr/>
        </p:nvSpPr>
        <p:spPr>
          <a:xfrm>
            <a:off x="67450" y="907900"/>
            <a:ext cx="5813400" cy="3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UAF Read in tcp_check_sack_reordering</a:t>
            </a:r>
            <a:endParaRPr>
              <a:solidFill>
                <a:srgbClr val="FF0000"/>
              </a:solidFill>
            </a:endParaRPr>
          </a:p>
        </p:txBody>
      </p:sp>
      <p:sp>
        <p:nvSpPr>
          <p:cNvPr id="751" name="Google Shape;751;p86"/>
          <p:cNvSpPr txBox="1"/>
          <p:nvPr/>
        </p:nvSpPr>
        <p:spPr>
          <a:xfrm>
            <a:off x="76200" y="2642975"/>
            <a:ext cx="5813400" cy="3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UAF Read in tcp_fastretrans_alert</a:t>
            </a:r>
            <a:endParaRPr>
              <a:solidFill>
                <a:srgbClr val="FF0000"/>
              </a:solidFill>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7"/>
          <p:cNvSpPr txBox="1">
            <a:spLocks noGrp="1"/>
          </p:cNvSpPr>
          <p:nvPr>
            <p:ph type="title"/>
          </p:nvPr>
        </p:nvSpPr>
        <p:spPr>
          <a:xfrm>
            <a:off x="159300" y="2164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Patch #d625329b</a:t>
            </a:r>
            <a:endParaRPr>
              <a:solidFill>
                <a:srgbClr val="000000"/>
              </a:solidFill>
            </a:endParaRPr>
          </a:p>
        </p:txBody>
      </p:sp>
      <p:graphicFrame>
        <p:nvGraphicFramePr>
          <p:cNvPr id="757" name="Google Shape;757;p87"/>
          <p:cNvGraphicFramePr/>
          <p:nvPr/>
        </p:nvGraphicFramePr>
        <p:xfrm>
          <a:off x="236025" y="2123470"/>
          <a:ext cx="3000000" cy="3000000"/>
        </p:xfrm>
        <a:graphic>
          <a:graphicData uri="http://schemas.openxmlformats.org/drawingml/2006/table">
            <a:tbl>
              <a:tblPr>
                <a:noFill/>
              </a:tblPr>
              <a:tblGrid>
                <a:gridCol w="3534250">
                  <a:extLst>
                    <a:ext uri="{9D8B030D-6E8A-4147-A177-3AD203B41FA5}">
                      <a16:colId xmlns:a16="http://schemas.microsoft.com/office/drawing/2014/main" val="20000"/>
                    </a:ext>
                  </a:extLst>
                </a:gridCol>
                <a:gridCol w="4909625">
                  <a:extLst>
                    <a:ext uri="{9D8B030D-6E8A-4147-A177-3AD203B41FA5}">
                      <a16:colId xmlns:a16="http://schemas.microsoft.com/office/drawing/2014/main" val="20001"/>
                    </a:ext>
                  </a:extLst>
                </a:gridCol>
              </a:tblGrid>
              <a:tr h="55035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__sctp_v6_cmp_addr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d625329b sctp: handle two v4 addrs comparison in sctp_inet6_cmp_addr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5035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slab-out-of-bounds Read in __sctp_v6_cmp_addr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d625329b sctp: handle two v4 addrs comparison in sctp_inet6_cmp_addr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Root Cause Analysis</a:t>
            </a:r>
            <a:endParaRPr>
              <a:solidFill>
                <a:srgbClr val="000000"/>
              </a:solidFill>
            </a:endParaRPr>
          </a:p>
        </p:txBody>
      </p:sp>
      <p:pic>
        <p:nvPicPr>
          <p:cNvPr id="763" name="Google Shape;763;p88"/>
          <p:cNvPicPr preferRelativeResize="0"/>
          <p:nvPr/>
        </p:nvPicPr>
        <p:blipFill>
          <a:blip r:embed="rId3">
            <a:alphaModFix/>
          </a:blip>
          <a:stretch>
            <a:fillRect/>
          </a:stretch>
        </p:blipFill>
        <p:spPr>
          <a:xfrm>
            <a:off x="387900" y="2798200"/>
            <a:ext cx="7918276" cy="1847200"/>
          </a:xfrm>
          <a:prstGeom prst="rect">
            <a:avLst/>
          </a:prstGeom>
          <a:noFill/>
          <a:ln w="9525" cap="flat" cmpd="sng">
            <a:solidFill>
              <a:schemeClr val="dk2"/>
            </a:solidFill>
            <a:prstDash val="solid"/>
            <a:round/>
            <a:headEnd type="none" w="sm" len="sm"/>
            <a:tailEnd type="none" w="sm" len="sm"/>
          </a:ln>
        </p:spPr>
      </p:pic>
      <p:sp>
        <p:nvSpPr>
          <p:cNvPr id="764" name="Google Shape;764;p88"/>
          <p:cNvSpPr txBox="1"/>
          <p:nvPr/>
        </p:nvSpPr>
        <p:spPr>
          <a:xfrm>
            <a:off x="766650" y="1066775"/>
            <a:ext cx="79182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0000"/>
                </a:solidFill>
                <a:highlight>
                  <a:srgbClr val="FFFFFF"/>
                </a:highlight>
                <a:latin typeface="Courier New"/>
                <a:ea typeface="Courier New"/>
                <a:cs typeface="Courier New"/>
                <a:sym typeface="Courier New"/>
              </a:rPr>
              <a:t>Since sctp ipv6 socket also supports v4 addrs, it's possible to</a:t>
            </a:r>
            <a:endParaRPr sz="1200">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0000"/>
                </a:solidFill>
                <a:highlight>
                  <a:srgbClr val="FFFFFF"/>
                </a:highlight>
                <a:latin typeface="Courier New"/>
                <a:ea typeface="Courier New"/>
                <a:cs typeface="Courier New"/>
                <a:sym typeface="Courier New"/>
              </a:rPr>
              <a:t>compare two v4 addrs in pf v6 .cmp_addr, sctp_inet6_cmp_addr.</a:t>
            </a:r>
            <a:endParaRPr sz="1200">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200">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0000"/>
                </a:solidFill>
                <a:highlight>
                  <a:srgbClr val="FFFFFF"/>
                </a:highlight>
                <a:latin typeface="Courier New"/>
                <a:ea typeface="Courier New"/>
                <a:cs typeface="Courier New"/>
                <a:sym typeface="Courier New"/>
              </a:rPr>
              <a:t>However after Commit 1071ec9d453a ("sctp: do not check port in</a:t>
            </a:r>
            <a:endParaRPr sz="1200">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0000"/>
                </a:solidFill>
                <a:highlight>
                  <a:srgbClr val="FFFFFF"/>
                </a:highlight>
                <a:latin typeface="Courier New"/>
                <a:ea typeface="Courier New"/>
                <a:cs typeface="Courier New"/>
                <a:sym typeface="Courier New"/>
              </a:rPr>
              <a:t>sctp_inet6_cmp_addr"), it no longer calls af1-&gt;cmp_addr, which</a:t>
            </a:r>
            <a:endParaRPr sz="1200">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0000"/>
                </a:solidFill>
                <a:highlight>
                  <a:srgbClr val="FFFFFF"/>
                </a:highlight>
                <a:latin typeface="Courier New"/>
                <a:ea typeface="Courier New"/>
                <a:cs typeface="Courier New"/>
                <a:sym typeface="Courier New"/>
              </a:rPr>
              <a:t>in this case is sctp_v4_cmp_addr, but calls __sctp_v6_cmp_addr</a:t>
            </a:r>
            <a:endParaRPr sz="1200">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0000"/>
                </a:solidFill>
                <a:highlight>
                  <a:srgbClr val="FFFFFF"/>
                </a:highlight>
                <a:latin typeface="Courier New"/>
                <a:ea typeface="Courier New"/>
                <a:cs typeface="Courier New"/>
                <a:sym typeface="Courier New"/>
              </a:rPr>
              <a:t>where it handles them as two v6 addrs. It would cause a out of</a:t>
            </a:r>
            <a:endParaRPr sz="1200">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FF0000"/>
                </a:solidFill>
                <a:highlight>
                  <a:srgbClr val="FFFFFF"/>
                </a:highlight>
                <a:latin typeface="Courier New"/>
                <a:ea typeface="Courier New"/>
                <a:cs typeface="Courier New"/>
                <a:sym typeface="Courier New"/>
              </a:rPr>
              <a:t>bounds crash.</a:t>
            </a:r>
            <a:endParaRPr sz="1200">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&amp; uninit-value</a:t>
            </a:r>
            <a:endParaRPr/>
          </a:p>
        </p:txBody>
      </p:sp>
      <p:pic>
        <p:nvPicPr>
          <p:cNvPr id="770" name="Google Shape;770;p89"/>
          <p:cNvPicPr preferRelativeResize="0"/>
          <p:nvPr/>
        </p:nvPicPr>
        <p:blipFill>
          <a:blip r:embed="rId3">
            <a:alphaModFix/>
          </a:blip>
          <a:stretch>
            <a:fillRect/>
          </a:stretch>
        </p:blipFill>
        <p:spPr>
          <a:xfrm>
            <a:off x="192375" y="1802650"/>
            <a:ext cx="5278625" cy="2910325"/>
          </a:xfrm>
          <a:prstGeom prst="rect">
            <a:avLst/>
          </a:prstGeom>
          <a:noFill/>
          <a:ln w="9525" cap="flat" cmpd="sng">
            <a:solidFill>
              <a:schemeClr val="dk2"/>
            </a:solidFill>
            <a:prstDash val="solid"/>
            <a:round/>
            <a:headEnd type="none" w="sm" len="sm"/>
            <a:tailEnd type="none" w="sm" len="sm"/>
          </a:ln>
        </p:spPr>
      </p:pic>
      <p:sp>
        <p:nvSpPr>
          <p:cNvPr id="771" name="Google Shape;771;p89"/>
          <p:cNvSpPr txBox="1"/>
          <p:nvPr/>
        </p:nvSpPr>
        <p:spPr>
          <a:xfrm>
            <a:off x="1503200" y="1272088"/>
            <a:ext cx="4744200" cy="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Kasan &amp; Kmsan</a:t>
            </a:r>
            <a:endParaRPr>
              <a:solidFill>
                <a:srgbClr val="FF0000"/>
              </a:solidFill>
            </a:endParaRPr>
          </a:p>
        </p:txBody>
      </p:sp>
      <p:pic>
        <p:nvPicPr>
          <p:cNvPr id="772" name="Google Shape;772;p89"/>
          <p:cNvPicPr preferRelativeResize="0"/>
          <p:nvPr/>
        </p:nvPicPr>
        <p:blipFill rotWithShape="1">
          <a:blip r:embed="rId4">
            <a:alphaModFix/>
          </a:blip>
          <a:srcRect l="-1490" r="1489"/>
          <a:stretch/>
        </p:blipFill>
        <p:spPr>
          <a:xfrm>
            <a:off x="1928824" y="383450"/>
            <a:ext cx="7126475" cy="30180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t>
            </a:r>
            <a:r>
              <a:rPr lang="en">
                <a:solidFill>
                  <a:srgbClr val="000000"/>
                </a:solidFill>
              </a:rPr>
              <a:t>9114daa8</a:t>
            </a:r>
            <a:endParaRPr>
              <a:solidFill>
                <a:srgbClr val="000000"/>
              </a:solidFill>
            </a:endParaRPr>
          </a:p>
        </p:txBody>
      </p:sp>
      <p:sp>
        <p:nvSpPr>
          <p:cNvPr id="778" name="Google Shape;778;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graphicFrame>
        <p:nvGraphicFramePr>
          <p:cNvPr id="779" name="Google Shape;779;p90"/>
          <p:cNvGraphicFramePr/>
          <p:nvPr/>
        </p:nvGraphicFramePr>
        <p:xfrm>
          <a:off x="2048825" y="1993350"/>
          <a:ext cx="3000000" cy="300000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slab-out-of-bounds Read in batadv_interface_tx</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batadv_interface_tx</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785" name="Google Shape;785;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eth_hdr(skb) == skb-&gt;head + skb-&gt;mac_header;</a:t>
            </a:r>
            <a:endParaRPr/>
          </a:p>
          <a:p>
            <a:pPr marL="0" lvl="0" indent="0" algn="l" rtl="0">
              <a:spcBef>
                <a:spcPts val="1600"/>
              </a:spcBef>
              <a:spcAft>
                <a:spcPts val="1600"/>
              </a:spcAft>
              <a:buNone/>
            </a:pPr>
            <a:r>
              <a:rPr lang="en"/>
              <a:t>skb-&gt;mac_header is an offset that can be changed during packet processing. It should point to the exact start address of the buffer (skb-&gt;data), but in this case if skb-&gt;mac_header was changed, then ethhdr may point to an invalid location.</a:t>
            </a:r>
            <a:endParaRPr/>
          </a:p>
        </p:txBody>
      </p:sp>
      <p:pic>
        <p:nvPicPr>
          <p:cNvPr id="786" name="Google Shape;786;p91"/>
          <p:cNvPicPr preferRelativeResize="0"/>
          <p:nvPr/>
        </p:nvPicPr>
        <p:blipFill>
          <a:blip r:embed="rId3">
            <a:alphaModFix/>
          </a:blip>
          <a:stretch>
            <a:fillRect/>
          </a:stretch>
        </p:blipFill>
        <p:spPr>
          <a:xfrm>
            <a:off x="379275" y="1196050"/>
            <a:ext cx="6151851" cy="1375700"/>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Sample poc</a:t>
            </a:r>
            <a:endParaRPr/>
          </a:p>
        </p:txBody>
      </p:sp>
      <p:sp>
        <p:nvSpPr>
          <p:cNvPr id="792" name="Google Shape;792;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93" name="Google Shape;793;p92"/>
          <p:cNvPicPr preferRelativeResize="0"/>
          <p:nvPr/>
        </p:nvPicPr>
        <p:blipFill>
          <a:blip r:embed="rId3">
            <a:alphaModFix/>
          </a:blip>
          <a:stretch>
            <a:fillRect/>
          </a:stretch>
        </p:blipFill>
        <p:spPr>
          <a:xfrm>
            <a:off x="311698" y="1152475"/>
            <a:ext cx="5826350" cy="1160700"/>
          </a:xfrm>
          <a:prstGeom prst="rect">
            <a:avLst/>
          </a:prstGeom>
          <a:noFill/>
          <a:ln>
            <a:noFill/>
          </a:ln>
        </p:spPr>
      </p:pic>
      <p:sp>
        <p:nvSpPr>
          <p:cNvPr id="794" name="Google Shape;794;p92"/>
          <p:cNvSpPr/>
          <p:nvPr/>
        </p:nvSpPr>
        <p:spPr>
          <a:xfrm>
            <a:off x="311700" y="1878575"/>
            <a:ext cx="4128600" cy="160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5" name="Google Shape;795;p92"/>
          <p:cNvPicPr preferRelativeResize="0"/>
          <p:nvPr/>
        </p:nvPicPr>
        <p:blipFill>
          <a:blip r:embed="rId4">
            <a:alphaModFix/>
          </a:blip>
          <a:stretch>
            <a:fillRect/>
          </a:stretch>
        </p:blipFill>
        <p:spPr>
          <a:xfrm>
            <a:off x="311700" y="2447927"/>
            <a:ext cx="2894125" cy="2386374"/>
          </a:xfrm>
          <a:prstGeom prst="rect">
            <a:avLst/>
          </a:prstGeom>
          <a:noFill/>
          <a:ln>
            <a:noFill/>
          </a:ln>
        </p:spPr>
      </p:pic>
      <p:sp>
        <p:nvSpPr>
          <p:cNvPr id="796" name="Google Shape;796;p92"/>
          <p:cNvSpPr/>
          <p:nvPr/>
        </p:nvSpPr>
        <p:spPr>
          <a:xfrm>
            <a:off x="301375" y="4490525"/>
            <a:ext cx="924300" cy="110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2"/>
          <p:cNvSpPr/>
          <p:nvPr/>
        </p:nvSpPr>
        <p:spPr>
          <a:xfrm>
            <a:off x="301375" y="3968125"/>
            <a:ext cx="1486800" cy="110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8" name="Google Shape;798;p92"/>
          <p:cNvPicPr preferRelativeResize="0"/>
          <p:nvPr/>
        </p:nvPicPr>
        <p:blipFill>
          <a:blip r:embed="rId5">
            <a:alphaModFix/>
          </a:blip>
          <a:stretch>
            <a:fillRect/>
          </a:stretch>
        </p:blipFill>
        <p:spPr>
          <a:xfrm>
            <a:off x="3502522" y="2571747"/>
            <a:ext cx="4755150" cy="1496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Root Cause Analysis</a:t>
            </a:r>
            <a:endParaRPr>
              <a:solidFill>
                <a:srgbClr val="000000"/>
              </a:solidFill>
            </a:endParaRPr>
          </a:p>
        </p:txBody>
      </p:sp>
      <p:pic>
        <p:nvPicPr>
          <p:cNvPr id="67" name="Google Shape;67;p15"/>
          <p:cNvPicPr preferRelativeResize="0"/>
          <p:nvPr/>
        </p:nvPicPr>
        <p:blipFill>
          <a:blip r:embed="rId3">
            <a:alphaModFix/>
          </a:blip>
          <a:stretch>
            <a:fillRect/>
          </a:stretch>
        </p:blipFill>
        <p:spPr>
          <a:xfrm>
            <a:off x="4797875" y="1206484"/>
            <a:ext cx="4346124" cy="2656816"/>
          </a:xfrm>
          <a:prstGeom prst="rect">
            <a:avLst/>
          </a:prstGeom>
          <a:noFill/>
          <a:ln w="9525" cap="flat" cmpd="sng">
            <a:solidFill>
              <a:srgbClr val="FF0000"/>
            </a:solidFill>
            <a:prstDash val="solid"/>
            <a:round/>
            <a:headEnd type="none" w="sm" len="sm"/>
            <a:tailEnd type="none" w="sm" len="sm"/>
          </a:ln>
        </p:spPr>
      </p:pic>
      <p:pic>
        <p:nvPicPr>
          <p:cNvPr id="68" name="Google Shape;68;p15"/>
          <p:cNvPicPr preferRelativeResize="0"/>
          <p:nvPr/>
        </p:nvPicPr>
        <p:blipFill>
          <a:blip r:embed="rId4">
            <a:alphaModFix/>
          </a:blip>
          <a:stretch>
            <a:fillRect/>
          </a:stretch>
        </p:blipFill>
        <p:spPr>
          <a:xfrm>
            <a:off x="2" y="1206475"/>
            <a:ext cx="4797876" cy="3571400"/>
          </a:xfrm>
          <a:prstGeom prst="rect">
            <a:avLst/>
          </a:prstGeom>
          <a:noFill/>
          <a:ln w="9525" cap="flat" cmpd="sng">
            <a:solidFill>
              <a:srgbClr val="FF0000"/>
            </a:solidFill>
            <a:prstDash val="solid"/>
            <a:round/>
            <a:headEnd type="none" w="sm" len="sm"/>
            <a:tailEnd type="none" w="sm" len="sm"/>
          </a:ln>
        </p:spPr>
      </p:pic>
      <p:sp>
        <p:nvSpPr>
          <p:cNvPr id="69" name="Google Shape;69;p15"/>
          <p:cNvSpPr/>
          <p:nvPr/>
        </p:nvSpPr>
        <p:spPr>
          <a:xfrm>
            <a:off x="1190425" y="2998400"/>
            <a:ext cx="2641200" cy="86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txBox="1"/>
          <p:nvPr/>
        </p:nvSpPr>
        <p:spPr>
          <a:xfrm>
            <a:off x="0" y="4897125"/>
            <a:ext cx="8697600" cy="2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u="sng">
                <a:solidFill>
                  <a:schemeClr val="hlink"/>
                </a:solidFill>
                <a:hlinkClick r:id="rId5"/>
              </a:rPr>
              <a:t>https://git.kernel.org/pub/scm/linux/kernel/git/torvalds/linux.git/commit/?id=cd443f1e91ca600a092e780e8250cd6a2954b763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PoC comparison</a:t>
            </a:r>
            <a:endParaRPr/>
          </a:p>
        </p:txBody>
      </p:sp>
      <p:pic>
        <p:nvPicPr>
          <p:cNvPr id="301" name="Google Shape;301;p42"/>
          <p:cNvPicPr preferRelativeResize="0"/>
          <p:nvPr/>
        </p:nvPicPr>
        <p:blipFill>
          <a:blip r:embed="rId3">
            <a:alphaModFix/>
          </a:blip>
          <a:stretch>
            <a:fillRect/>
          </a:stretch>
        </p:blipFill>
        <p:spPr>
          <a:xfrm>
            <a:off x="152400" y="1050850"/>
            <a:ext cx="8839201" cy="1040793"/>
          </a:xfrm>
          <a:prstGeom prst="rect">
            <a:avLst/>
          </a:prstGeom>
          <a:noFill/>
          <a:ln w="9525" cap="flat" cmpd="sng">
            <a:solidFill>
              <a:srgbClr val="000000"/>
            </a:solidFill>
            <a:prstDash val="solid"/>
            <a:round/>
            <a:headEnd type="none" w="sm" len="sm"/>
            <a:tailEnd type="none" w="sm" len="sm"/>
          </a:ln>
        </p:spPr>
      </p:pic>
      <p:pic>
        <p:nvPicPr>
          <p:cNvPr id="302" name="Google Shape;302;p42"/>
          <p:cNvPicPr preferRelativeResize="0"/>
          <p:nvPr/>
        </p:nvPicPr>
        <p:blipFill>
          <a:blip r:embed="rId4">
            <a:alphaModFix/>
          </a:blip>
          <a:stretch>
            <a:fillRect/>
          </a:stretch>
        </p:blipFill>
        <p:spPr>
          <a:xfrm>
            <a:off x="152400" y="2096100"/>
            <a:ext cx="8839201" cy="1018952"/>
          </a:xfrm>
          <a:prstGeom prst="rect">
            <a:avLst/>
          </a:prstGeom>
          <a:noFill/>
          <a:ln w="9525" cap="flat" cmpd="sng">
            <a:solidFill>
              <a:srgbClr val="000000"/>
            </a:solidFill>
            <a:prstDash val="solid"/>
            <a:round/>
            <a:headEnd type="none" w="sm" len="sm"/>
            <a:tailEnd type="none" w="sm" len="sm"/>
          </a:ln>
        </p:spPr>
      </p:pic>
      <p:sp>
        <p:nvSpPr>
          <p:cNvPr id="303" name="Google Shape;303;p42"/>
          <p:cNvSpPr/>
          <p:nvPr/>
        </p:nvSpPr>
        <p:spPr>
          <a:xfrm>
            <a:off x="8137050" y="2923650"/>
            <a:ext cx="461100" cy="191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 name="Google Shape;304;p42"/>
          <p:cNvPicPr preferRelativeResize="0"/>
          <p:nvPr/>
        </p:nvPicPr>
        <p:blipFill>
          <a:blip r:embed="rId5">
            <a:alphaModFix/>
          </a:blip>
          <a:stretch>
            <a:fillRect/>
          </a:stretch>
        </p:blipFill>
        <p:spPr>
          <a:xfrm>
            <a:off x="152400" y="3137277"/>
            <a:ext cx="8839199" cy="949018"/>
          </a:xfrm>
          <a:prstGeom prst="rect">
            <a:avLst/>
          </a:prstGeom>
          <a:noFill/>
          <a:ln w="9525" cap="flat" cmpd="sng">
            <a:solidFill>
              <a:srgbClr val="000000"/>
            </a:solidFill>
            <a:prstDash val="solid"/>
            <a:round/>
            <a:headEnd type="none" w="sm" len="sm"/>
            <a:tailEnd type="none" w="sm" len="sm"/>
          </a:ln>
        </p:spPr>
      </p:pic>
      <p:sp>
        <p:nvSpPr>
          <p:cNvPr id="305" name="Google Shape;305;p42"/>
          <p:cNvSpPr/>
          <p:nvPr/>
        </p:nvSpPr>
        <p:spPr>
          <a:xfrm>
            <a:off x="7749575" y="3905550"/>
            <a:ext cx="811800" cy="219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42"/>
          <p:cNvPicPr preferRelativeResize="0"/>
          <p:nvPr/>
        </p:nvPicPr>
        <p:blipFill>
          <a:blip r:embed="rId6">
            <a:alphaModFix/>
          </a:blip>
          <a:stretch>
            <a:fillRect/>
          </a:stretch>
        </p:blipFill>
        <p:spPr>
          <a:xfrm>
            <a:off x="152400" y="4148038"/>
            <a:ext cx="8259163" cy="981000"/>
          </a:xfrm>
          <a:prstGeom prst="rect">
            <a:avLst/>
          </a:prstGeom>
          <a:noFill/>
          <a:ln w="9525" cap="flat" cmpd="sng">
            <a:solidFill>
              <a:srgbClr val="000000"/>
            </a:solidFill>
            <a:prstDash val="solid"/>
            <a:round/>
            <a:headEnd type="none" w="sm" len="sm"/>
            <a:tailEnd type="none" w="sm" len="sm"/>
          </a:ln>
        </p:spPr>
      </p:pic>
      <p:sp>
        <p:nvSpPr>
          <p:cNvPr id="307" name="Google Shape;307;p42"/>
          <p:cNvSpPr/>
          <p:nvPr/>
        </p:nvSpPr>
        <p:spPr>
          <a:xfrm>
            <a:off x="7140325" y="4989250"/>
            <a:ext cx="811800" cy="146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p:nvPr/>
        </p:nvSpPr>
        <p:spPr>
          <a:xfrm>
            <a:off x="7544125" y="1894475"/>
            <a:ext cx="978600" cy="255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slab-out-of-bounds Read in batadv_interface_tx</a:t>
            </a:r>
            <a:endParaRPr/>
          </a:p>
          <a:p>
            <a:pPr marL="0" lvl="0" indent="0" algn="l" rtl="0">
              <a:spcBef>
                <a:spcPts val="0"/>
              </a:spcBef>
              <a:spcAft>
                <a:spcPts val="0"/>
              </a:spcAft>
              <a:buNone/>
            </a:pPr>
            <a:endParaRPr/>
          </a:p>
        </p:txBody>
      </p:sp>
      <p:sp>
        <p:nvSpPr>
          <p:cNvPr id="804" name="Google Shape;804;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05" name="Google Shape;805;p93"/>
          <p:cNvPicPr preferRelativeResize="0"/>
          <p:nvPr/>
        </p:nvPicPr>
        <p:blipFill>
          <a:blip r:embed="rId3">
            <a:alphaModFix/>
          </a:blip>
          <a:stretch>
            <a:fillRect/>
          </a:stretch>
        </p:blipFill>
        <p:spPr>
          <a:xfrm>
            <a:off x="351550" y="1209650"/>
            <a:ext cx="3979226" cy="2222424"/>
          </a:xfrm>
          <a:prstGeom prst="rect">
            <a:avLst/>
          </a:prstGeom>
          <a:noFill/>
          <a:ln>
            <a:noFill/>
          </a:ln>
        </p:spPr>
      </p:pic>
      <p:pic>
        <p:nvPicPr>
          <p:cNvPr id="806" name="Google Shape;806;p93"/>
          <p:cNvPicPr preferRelativeResize="0"/>
          <p:nvPr/>
        </p:nvPicPr>
        <p:blipFill>
          <a:blip r:embed="rId4">
            <a:alphaModFix/>
          </a:blip>
          <a:stretch>
            <a:fillRect/>
          </a:stretch>
        </p:blipFill>
        <p:spPr>
          <a:xfrm>
            <a:off x="3403575" y="3164075"/>
            <a:ext cx="5620174" cy="1765600"/>
          </a:xfrm>
          <a:prstGeom prst="rect">
            <a:avLst/>
          </a:prstGeom>
          <a:noFill/>
          <a:ln>
            <a:noFill/>
          </a:ln>
        </p:spPr>
      </p:pic>
      <p:sp>
        <p:nvSpPr>
          <p:cNvPr id="807" name="Google Shape;807;p93"/>
          <p:cNvSpPr/>
          <p:nvPr/>
        </p:nvSpPr>
        <p:spPr>
          <a:xfrm>
            <a:off x="4283175" y="3700350"/>
            <a:ext cx="2247900" cy="138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use-after-free Read in batadv_interface_tx</a:t>
            </a:r>
            <a:endParaRPr/>
          </a:p>
        </p:txBody>
      </p:sp>
      <p:sp>
        <p:nvSpPr>
          <p:cNvPr id="813" name="Google Shape;813;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14" name="Google Shape;814;p94"/>
          <p:cNvPicPr preferRelativeResize="0"/>
          <p:nvPr/>
        </p:nvPicPr>
        <p:blipFill>
          <a:blip r:embed="rId3">
            <a:alphaModFix/>
          </a:blip>
          <a:stretch>
            <a:fillRect/>
          </a:stretch>
        </p:blipFill>
        <p:spPr>
          <a:xfrm>
            <a:off x="311700" y="1241785"/>
            <a:ext cx="4801226" cy="2659925"/>
          </a:xfrm>
          <a:prstGeom prst="rect">
            <a:avLst/>
          </a:prstGeom>
          <a:noFill/>
          <a:ln>
            <a:noFill/>
          </a:ln>
        </p:spPr>
      </p:pic>
      <p:sp>
        <p:nvSpPr>
          <p:cNvPr id="815" name="Google Shape;815;p94"/>
          <p:cNvSpPr txBox="1"/>
          <p:nvPr/>
        </p:nvSpPr>
        <p:spPr>
          <a:xfrm>
            <a:off x="5680050" y="2405225"/>
            <a:ext cx="2793900" cy="13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Same call trace, caused by KASAN detection policy.</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#b36a1552</a:t>
            </a:r>
            <a:endParaRPr/>
          </a:p>
        </p:txBody>
      </p:sp>
      <p:graphicFrame>
        <p:nvGraphicFramePr>
          <p:cNvPr id="821" name="Google Shape;821;p95"/>
          <p:cNvGraphicFramePr/>
          <p:nvPr/>
        </p:nvGraphicFramePr>
        <p:xfrm>
          <a:off x="2119313" y="2300650"/>
          <a:ext cx="3000000" cy="300000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qca_setup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BUG: unable to handle kernel NULL pointer dereference in hci_uart_set_flow_control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827" name="Google Shape;827;p96"/>
          <p:cNvSpPr txBox="1">
            <a:spLocks noGrp="1"/>
          </p:cNvSpPr>
          <p:nvPr>
            <p:ph type="body" idx="1"/>
          </p:nvPr>
        </p:nvSpPr>
        <p:spPr>
          <a:xfrm>
            <a:off x="311700" y="1076275"/>
            <a:ext cx="8520600" cy="107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Certain ttys operations (pty_unix98_ops) lack tiocmget() and tiocmset() functions which are called by the certain HCI UART protocols (hci_ath, hci_bcm, hci_intel, hci_mrvl, hci_qca) via hci_uart_set_flow_control() or directly.</a:t>
            </a:r>
            <a:endParaRPr/>
          </a:p>
        </p:txBody>
      </p:sp>
      <p:pic>
        <p:nvPicPr>
          <p:cNvPr id="828" name="Google Shape;828;p96"/>
          <p:cNvPicPr preferRelativeResize="0"/>
          <p:nvPr/>
        </p:nvPicPr>
        <p:blipFill>
          <a:blip r:embed="rId3">
            <a:alphaModFix/>
          </a:blip>
          <a:stretch>
            <a:fillRect/>
          </a:stretch>
        </p:blipFill>
        <p:spPr>
          <a:xfrm>
            <a:off x="0" y="2225575"/>
            <a:ext cx="4870801" cy="1549350"/>
          </a:xfrm>
          <a:prstGeom prst="rect">
            <a:avLst/>
          </a:prstGeom>
          <a:noFill/>
          <a:ln w="9525" cap="flat" cmpd="sng">
            <a:solidFill>
              <a:srgbClr val="FF0000"/>
            </a:solidFill>
            <a:prstDash val="solid"/>
            <a:round/>
            <a:headEnd type="none" w="sm" len="sm"/>
            <a:tailEnd type="none" w="sm" len="sm"/>
          </a:ln>
        </p:spPr>
      </p:pic>
      <p:pic>
        <p:nvPicPr>
          <p:cNvPr id="829" name="Google Shape;829;p96"/>
          <p:cNvPicPr preferRelativeResize="0"/>
          <p:nvPr/>
        </p:nvPicPr>
        <p:blipFill>
          <a:blip r:embed="rId4">
            <a:alphaModFix/>
          </a:blip>
          <a:stretch>
            <a:fillRect/>
          </a:stretch>
        </p:blipFill>
        <p:spPr>
          <a:xfrm>
            <a:off x="3092000" y="3324000"/>
            <a:ext cx="6052001" cy="18195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pic>
        <p:nvPicPr>
          <p:cNvPr id="835" name="Google Shape;835;p97"/>
          <p:cNvPicPr preferRelativeResize="0"/>
          <p:nvPr/>
        </p:nvPicPr>
        <p:blipFill>
          <a:blip r:embed="rId3">
            <a:alphaModFix/>
          </a:blip>
          <a:stretch>
            <a:fillRect/>
          </a:stretch>
        </p:blipFill>
        <p:spPr>
          <a:xfrm>
            <a:off x="6270200" y="0"/>
            <a:ext cx="2873800" cy="2019425"/>
          </a:xfrm>
          <a:prstGeom prst="rect">
            <a:avLst/>
          </a:prstGeom>
          <a:noFill/>
          <a:ln>
            <a:noFill/>
          </a:ln>
        </p:spPr>
      </p:pic>
      <p:pic>
        <p:nvPicPr>
          <p:cNvPr id="836" name="Google Shape;836;p97"/>
          <p:cNvPicPr preferRelativeResize="0"/>
          <p:nvPr/>
        </p:nvPicPr>
        <p:blipFill>
          <a:blip r:embed="rId4">
            <a:alphaModFix/>
          </a:blip>
          <a:stretch>
            <a:fillRect/>
          </a:stretch>
        </p:blipFill>
        <p:spPr>
          <a:xfrm>
            <a:off x="311700" y="2019425"/>
            <a:ext cx="8839201" cy="1319129"/>
          </a:xfrm>
          <a:prstGeom prst="rect">
            <a:avLst/>
          </a:prstGeom>
          <a:noFill/>
          <a:ln w="9525" cap="flat" cmpd="sng">
            <a:solidFill>
              <a:srgbClr val="000000"/>
            </a:solidFill>
            <a:prstDash val="solid"/>
            <a:round/>
            <a:headEnd type="none" w="sm" len="sm"/>
            <a:tailEnd type="none" w="sm" len="sm"/>
          </a:ln>
        </p:spPr>
      </p:pic>
      <p:pic>
        <p:nvPicPr>
          <p:cNvPr id="837" name="Google Shape;837;p97"/>
          <p:cNvPicPr preferRelativeResize="0"/>
          <p:nvPr/>
        </p:nvPicPr>
        <p:blipFill>
          <a:blip r:embed="rId5">
            <a:alphaModFix/>
          </a:blip>
          <a:stretch>
            <a:fillRect/>
          </a:stretch>
        </p:blipFill>
        <p:spPr>
          <a:xfrm>
            <a:off x="311700" y="3472129"/>
            <a:ext cx="8839201" cy="1260405"/>
          </a:xfrm>
          <a:prstGeom prst="rect">
            <a:avLst/>
          </a:prstGeom>
          <a:noFill/>
          <a:ln w="9525" cap="flat" cmpd="sng">
            <a:solidFill>
              <a:srgbClr val="000000"/>
            </a:solidFill>
            <a:prstDash val="solid"/>
            <a:round/>
            <a:headEnd type="none" w="sm" len="sm"/>
            <a:tailEnd type="none" w="sm" len="sm"/>
          </a:ln>
        </p:spPr>
      </p:pic>
      <p:sp>
        <p:nvSpPr>
          <p:cNvPr id="838" name="Google Shape;838;p97"/>
          <p:cNvSpPr/>
          <p:nvPr/>
        </p:nvSpPr>
        <p:spPr>
          <a:xfrm>
            <a:off x="3413325" y="2999600"/>
            <a:ext cx="714600" cy="339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7"/>
          <p:cNvSpPr/>
          <p:nvPr/>
        </p:nvSpPr>
        <p:spPr>
          <a:xfrm>
            <a:off x="4099125" y="4447400"/>
            <a:ext cx="714600" cy="339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pic>
        <p:nvPicPr>
          <p:cNvPr id="845" name="Google Shape;845;p98"/>
          <p:cNvPicPr preferRelativeResize="0"/>
          <p:nvPr/>
        </p:nvPicPr>
        <p:blipFill>
          <a:blip r:embed="rId3">
            <a:alphaModFix/>
          </a:blip>
          <a:stretch>
            <a:fillRect/>
          </a:stretch>
        </p:blipFill>
        <p:spPr>
          <a:xfrm>
            <a:off x="6900" y="1120025"/>
            <a:ext cx="5226175" cy="1451725"/>
          </a:xfrm>
          <a:prstGeom prst="rect">
            <a:avLst/>
          </a:prstGeom>
          <a:noFill/>
          <a:ln>
            <a:noFill/>
          </a:ln>
        </p:spPr>
      </p:pic>
      <p:sp>
        <p:nvSpPr>
          <p:cNvPr id="846" name="Google Shape;846;p98"/>
          <p:cNvSpPr/>
          <p:nvPr/>
        </p:nvSpPr>
        <p:spPr>
          <a:xfrm>
            <a:off x="3625675" y="2317950"/>
            <a:ext cx="987300" cy="253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7" name="Google Shape;847;p98"/>
          <p:cNvPicPr preferRelativeResize="0"/>
          <p:nvPr/>
        </p:nvPicPr>
        <p:blipFill>
          <a:blip r:embed="rId4">
            <a:alphaModFix/>
          </a:blip>
          <a:stretch>
            <a:fillRect/>
          </a:stretch>
        </p:blipFill>
        <p:spPr>
          <a:xfrm>
            <a:off x="4612975" y="1017729"/>
            <a:ext cx="4531026" cy="3881597"/>
          </a:xfrm>
          <a:prstGeom prst="rect">
            <a:avLst/>
          </a:prstGeom>
          <a:noFill/>
          <a:ln>
            <a:noFill/>
          </a:ln>
        </p:spPr>
      </p:pic>
      <p:sp>
        <p:nvSpPr>
          <p:cNvPr id="848" name="Google Shape;848;p98"/>
          <p:cNvSpPr/>
          <p:nvPr/>
        </p:nvSpPr>
        <p:spPr>
          <a:xfrm>
            <a:off x="6429750" y="4645525"/>
            <a:ext cx="1581600" cy="253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8"/>
          <p:cNvSpPr txBox="1"/>
          <p:nvPr/>
        </p:nvSpPr>
        <p:spPr>
          <a:xfrm>
            <a:off x="94025" y="2783325"/>
            <a:ext cx="4478100" cy="15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qca_setup</a:t>
            </a:r>
            <a:endParaRPr/>
          </a:p>
          <a:p>
            <a:pPr marL="0" lvl="0" indent="0" algn="l" rtl="0">
              <a:spcBef>
                <a:spcPts val="0"/>
              </a:spcBef>
              <a:spcAft>
                <a:spcPts val="0"/>
              </a:spcAft>
              <a:buClr>
                <a:schemeClr val="dk1"/>
              </a:buClr>
              <a:buSzPts val="1100"/>
              <a:buFont typeface="Arial"/>
              <a:buNone/>
            </a:pPr>
            <a:r>
              <a:rPr lang="en">
                <a:solidFill>
                  <a:srgbClr val="FF0000"/>
                </a:solidFill>
              </a:rPr>
              <a:t>vs</a:t>
            </a:r>
            <a:endParaRPr>
              <a:solidFill>
                <a:srgbClr val="FF0000"/>
              </a:solidFill>
            </a:endParaRPr>
          </a:p>
          <a:p>
            <a:pPr marL="0" lvl="0" indent="0" algn="l" rtl="0">
              <a:spcBef>
                <a:spcPts val="0"/>
              </a:spcBef>
              <a:spcAft>
                <a:spcPts val="0"/>
              </a:spcAft>
              <a:buNone/>
            </a:pPr>
            <a:r>
              <a:rPr lang="en"/>
              <a:t>BUG: unable to handle kernel NULL pointer dereference in hci_uart_set_flow_control</a:t>
            </a:r>
            <a:endParaRPr/>
          </a:p>
          <a:p>
            <a:pPr marL="0" lvl="0" indent="0" algn="l" rtl="0">
              <a:spcBef>
                <a:spcPts val="0"/>
              </a:spcBef>
              <a:spcAft>
                <a:spcPts val="0"/>
              </a:spcAft>
              <a:buNone/>
            </a:pPr>
            <a:endParaRPr/>
          </a:p>
          <a:p>
            <a:pPr marL="0" lvl="0" indent="0" algn="l" rtl="0">
              <a:spcBef>
                <a:spcPts val="0"/>
              </a:spcBef>
              <a:spcAft>
                <a:spcPts val="0"/>
              </a:spcAft>
              <a:buNone/>
            </a:pPr>
            <a:r>
              <a:rPr lang="en"/>
              <a:t>The reason is KASAN does not handle “Null function pointer dereference”</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#78abe3d0</a:t>
            </a:r>
            <a:endParaRPr/>
          </a:p>
        </p:txBody>
      </p:sp>
      <p:graphicFrame>
        <p:nvGraphicFramePr>
          <p:cNvPr id="855" name="Google Shape;855;p99"/>
          <p:cNvGraphicFramePr/>
          <p:nvPr/>
        </p:nvGraphicFramePr>
        <p:xfrm>
          <a:off x="2119313" y="2300650"/>
          <a:ext cx="3000000" cy="300000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kernel_accept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kernel_accept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general protection fault in finish_wait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861" name="Google Shape;861;p100"/>
          <p:cNvSpPr txBox="1">
            <a:spLocks noGrp="1"/>
          </p:cNvSpPr>
          <p:nvPr>
            <p:ph type="body" idx="1"/>
          </p:nvPr>
        </p:nvSpPr>
        <p:spPr>
          <a:xfrm>
            <a:off x="311700" y="1152475"/>
            <a:ext cx="4260300" cy="3416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0000"/>
                </a:solidFill>
                <a:highlight>
                  <a:srgbClr val="FFFFFF"/>
                </a:highlight>
              </a:rPr>
              <a:t>Thread 1</a:t>
            </a:r>
            <a:endParaRPr sz="2400">
              <a:solidFill>
                <a:srgbClr val="FF0000"/>
              </a:solidFill>
              <a:highlight>
                <a:srgbClr val="FFFFFF"/>
              </a:highlight>
            </a:endParaRPr>
          </a:p>
          <a:p>
            <a:pPr marL="0" lvl="0" indent="0" algn="ctr" rtl="0">
              <a:spcBef>
                <a:spcPts val="1600"/>
              </a:spcBef>
              <a:spcAft>
                <a:spcPts val="0"/>
              </a:spcAft>
              <a:buNone/>
            </a:pPr>
            <a:r>
              <a:rPr lang="en" sz="1600">
                <a:solidFill>
                  <a:srgbClr val="000099"/>
                </a:solidFill>
                <a:highlight>
                  <a:srgbClr val="FFFFFF"/>
                </a:highlight>
              </a:rPr>
              <a:t>smc_release</a:t>
            </a:r>
            <a:endParaRPr sz="1600">
              <a:solidFill>
                <a:srgbClr val="000099"/>
              </a:solidFill>
              <a:highlight>
                <a:srgbClr val="FFFFFF"/>
              </a:highlight>
            </a:endParaRPr>
          </a:p>
          <a:p>
            <a:pPr marL="0" lvl="0" indent="0" algn="ctr" rtl="0">
              <a:spcBef>
                <a:spcPts val="1600"/>
              </a:spcBef>
              <a:spcAft>
                <a:spcPts val="1600"/>
              </a:spcAft>
              <a:buNone/>
            </a:pPr>
            <a:endParaRPr sz="1000">
              <a:solidFill>
                <a:srgbClr val="000099"/>
              </a:solidFill>
              <a:highlight>
                <a:srgbClr val="FFFFFF"/>
              </a:highlight>
              <a:latin typeface="Courier New"/>
              <a:ea typeface="Courier New"/>
              <a:cs typeface="Courier New"/>
              <a:sym typeface="Courier New"/>
            </a:endParaRPr>
          </a:p>
        </p:txBody>
      </p:sp>
      <p:sp>
        <p:nvSpPr>
          <p:cNvPr id="862" name="Google Shape;862;p100"/>
          <p:cNvSpPr txBox="1">
            <a:spLocks noGrp="1"/>
          </p:cNvSpPr>
          <p:nvPr>
            <p:ph type="body" idx="1"/>
          </p:nvPr>
        </p:nvSpPr>
        <p:spPr>
          <a:xfrm>
            <a:off x="4697975" y="1152475"/>
            <a:ext cx="4260300" cy="34164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0000"/>
                </a:solidFill>
                <a:highlight>
                  <a:srgbClr val="FFFFFF"/>
                </a:highlight>
              </a:rPr>
              <a:t>Thread 2</a:t>
            </a:r>
            <a:endParaRPr sz="2400">
              <a:solidFill>
                <a:srgbClr val="FF0000"/>
              </a:solidFill>
              <a:highlight>
                <a:srgbClr val="FFFFFF"/>
              </a:highlight>
            </a:endParaRPr>
          </a:p>
          <a:p>
            <a:pPr marL="0" lvl="0" indent="0" algn="ctr" rtl="0">
              <a:spcBef>
                <a:spcPts val="1600"/>
              </a:spcBef>
              <a:spcAft>
                <a:spcPts val="1600"/>
              </a:spcAft>
              <a:buNone/>
            </a:pPr>
            <a:r>
              <a:rPr lang="en" sz="1600">
                <a:solidFill>
                  <a:srgbClr val="000099"/>
                </a:solidFill>
                <a:highlight>
                  <a:srgbClr val="FFFFFF"/>
                </a:highlight>
              </a:rPr>
              <a:t>smc_clcsock_accept</a:t>
            </a:r>
            <a:r>
              <a:rPr lang="en" sz="1700">
                <a:solidFill>
                  <a:srgbClr val="000099"/>
                </a:solidFill>
                <a:highlight>
                  <a:srgbClr val="FFFFFF"/>
                </a:highlight>
              </a:rPr>
              <a:t>-&gt;</a:t>
            </a:r>
            <a:r>
              <a:rPr lang="en" sz="1600">
                <a:solidFill>
                  <a:srgbClr val="000099"/>
                </a:solidFill>
                <a:highlight>
                  <a:srgbClr val="FFFFFF"/>
                </a:highlight>
              </a:rPr>
              <a:t>kernel_accept</a:t>
            </a:r>
            <a:endParaRPr sz="2400"/>
          </a:p>
        </p:txBody>
      </p:sp>
      <p:pic>
        <p:nvPicPr>
          <p:cNvPr id="863" name="Google Shape;863;p100"/>
          <p:cNvPicPr preferRelativeResize="0"/>
          <p:nvPr/>
        </p:nvPicPr>
        <p:blipFill>
          <a:blip r:embed="rId3">
            <a:alphaModFix/>
          </a:blip>
          <a:stretch>
            <a:fillRect/>
          </a:stretch>
        </p:blipFill>
        <p:spPr>
          <a:xfrm>
            <a:off x="4697975" y="3673850"/>
            <a:ext cx="4260301" cy="895019"/>
          </a:xfrm>
          <a:prstGeom prst="rect">
            <a:avLst/>
          </a:prstGeom>
          <a:noFill/>
          <a:ln>
            <a:noFill/>
          </a:ln>
        </p:spPr>
      </p:pic>
      <p:pic>
        <p:nvPicPr>
          <p:cNvPr id="864" name="Google Shape;864;p100"/>
          <p:cNvPicPr preferRelativeResize="0"/>
          <p:nvPr/>
        </p:nvPicPr>
        <p:blipFill>
          <a:blip r:embed="rId4">
            <a:alphaModFix/>
          </a:blip>
          <a:stretch>
            <a:fillRect/>
          </a:stretch>
        </p:blipFill>
        <p:spPr>
          <a:xfrm>
            <a:off x="311700" y="2442941"/>
            <a:ext cx="4260301" cy="2125946"/>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a:t>
            </a:r>
            <a:endParaRPr/>
          </a:p>
        </p:txBody>
      </p:sp>
      <p:pic>
        <p:nvPicPr>
          <p:cNvPr id="870" name="Google Shape;870;p101"/>
          <p:cNvPicPr preferRelativeResize="0"/>
          <p:nvPr/>
        </p:nvPicPr>
        <p:blipFill>
          <a:blip r:embed="rId3">
            <a:alphaModFix/>
          </a:blip>
          <a:stretch>
            <a:fillRect/>
          </a:stretch>
        </p:blipFill>
        <p:spPr>
          <a:xfrm>
            <a:off x="311700" y="1017725"/>
            <a:ext cx="6888658" cy="2269750"/>
          </a:xfrm>
          <a:prstGeom prst="rect">
            <a:avLst/>
          </a:prstGeom>
          <a:noFill/>
          <a:ln w="9525" cap="flat" cmpd="sng">
            <a:solidFill>
              <a:srgbClr val="FF0000"/>
            </a:solidFill>
            <a:prstDash val="solid"/>
            <a:round/>
            <a:headEnd type="none" w="sm" len="sm"/>
            <a:tailEnd type="none" w="sm" len="sm"/>
          </a:ln>
        </p:spPr>
      </p:pic>
      <p:pic>
        <p:nvPicPr>
          <p:cNvPr id="871" name="Google Shape;871;p101"/>
          <p:cNvPicPr preferRelativeResize="0"/>
          <p:nvPr/>
        </p:nvPicPr>
        <p:blipFill>
          <a:blip r:embed="rId4">
            <a:alphaModFix/>
          </a:blip>
          <a:stretch>
            <a:fillRect/>
          </a:stretch>
        </p:blipFill>
        <p:spPr>
          <a:xfrm>
            <a:off x="769650" y="3287475"/>
            <a:ext cx="8062648" cy="1856025"/>
          </a:xfrm>
          <a:prstGeom prst="rect">
            <a:avLst/>
          </a:prstGeom>
          <a:noFill/>
          <a:ln w="9525" cap="flat" cmpd="sng">
            <a:solidFill>
              <a:srgbClr val="FF0000"/>
            </a:solidFill>
            <a:prstDash val="solid"/>
            <a:round/>
            <a:headEnd type="none" w="sm" len="sm"/>
            <a:tailEnd type="none" w="sm" len="sm"/>
          </a:ln>
        </p:spPr>
      </p:pic>
      <p:sp>
        <p:nvSpPr>
          <p:cNvPr id="872" name="Google Shape;872;p101"/>
          <p:cNvSpPr/>
          <p:nvPr/>
        </p:nvSpPr>
        <p:spPr>
          <a:xfrm>
            <a:off x="1673750" y="2453225"/>
            <a:ext cx="2773800" cy="620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1"/>
          <p:cNvSpPr/>
          <p:nvPr/>
        </p:nvSpPr>
        <p:spPr>
          <a:xfrm>
            <a:off x="2446750" y="4230425"/>
            <a:ext cx="2311200" cy="433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879" name="Google Shape;879;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interleaving</a:t>
            </a:r>
            <a:endParaRPr/>
          </a:p>
          <a:p>
            <a:pPr marL="0" lvl="0" indent="0" algn="l" rtl="0">
              <a:spcBef>
                <a:spcPts val="1600"/>
              </a:spcBef>
              <a:spcAft>
                <a:spcPts val="0"/>
              </a:spcAft>
              <a:buClr>
                <a:schemeClr val="dk1"/>
              </a:buClr>
              <a:buSzPts val="1100"/>
              <a:buFont typeface="Arial"/>
              <a:buNone/>
            </a:pPr>
            <a:r>
              <a:rPr lang="en"/>
              <a:t>KASAN: use-after-free Read in kernel_accept</a:t>
            </a:r>
            <a:endParaRPr/>
          </a:p>
          <a:p>
            <a:pPr marL="457200" lvl="0" indent="-342900" algn="l" rtl="0">
              <a:spcBef>
                <a:spcPts val="1600"/>
              </a:spcBef>
              <a:spcAft>
                <a:spcPts val="0"/>
              </a:spcAft>
              <a:buSzPts val="1800"/>
              <a:buAutoNum type="arabicPeriod"/>
            </a:pPr>
            <a:r>
              <a:rPr lang="en" i="1"/>
              <a:t>smc_release</a:t>
            </a:r>
            <a:r>
              <a:rPr lang="en"/>
              <a:t> release and free the socket, but does not nullify the socket</a:t>
            </a:r>
            <a:endParaRPr/>
          </a:p>
          <a:p>
            <a:pPr marL="457200" lvl="0" indent="-342900" algn="l" rtl="0">
              <a:spcBef>
                <a:spcPts val="0"/>
              </a:spcBef>
              <a:spcAft>
                <a:spcPts val="0"/>
              </a:spcAft>
              <a:buSzPts val="1800"/>
              <a:buAutoNum type="arabicPeriod"/>
            </a:pPr>
            <a:r>
              <a:rPr lang="en" i="1"/>
              <a:t>kernel_accept</a:t>
            </a:r>
            <a:r>
              <a:rPr lang="en"/>
              <a:t> access the freed object(socket)</a:t>
            </a:r>
            <a:endParaRPr/>
          </a:p>
          <a:p>
            <a:pPr marL="0" lvl="0" indent="0" algn="l" rtl="0">
              <a:spcBef>
                <a:spcPts val="1600"/>
              </a:spcBef>
              <a:spcAft>
                <a:spcPts val="0"/>
              </a:spcAft>
              <a:buNone/>
            </a:pPr>
            <a:r>
              <a:rPr lang="en"/>
              <a:t>general protection fault in kernel_accept</a:t>
            </a:r>
            <a:endParaRPr/>
          </a:p>
          <a:p>
            <a:pPr marL="457200" lvl="0" indent="-342900" algn="l" rtl="0">
              <a:spcBef>
                <a:spcPts val="1600"/>
              </a:spcBef>
              <a:spcAft>
                <a:spcPts val="0"/>
              </a:spcAft>
              <a:buSzPts val="1800"/>
              <a:buAutoNum type="arabicPeriod"/>
            </a:pPr>
            <a:r>
              <a:rPr lang="en" i="1"/>
              <a:t>smc_release</a:t>
            </a:r>
            <a:r>
              <a:rPr lang="en"/>
              <a:t> free the socket and then nullify the socket</a:t>
            </a:r>
            <a:endParaRPr/>
          </a:p>
          <a:p>
            <a:pPr marL="457200" lvl="0" indent="-342900" algn="l" rtl="0">
              <a:spcBef>
                <a:spcPts val="0"/>
              </a:spcBef>
              <a:spcAft>
                <a:spcPts val="0"/>
              </a:spcAft>
              <a:buSzPts val="1800"/>
              <a:buAutoNum type="arabicPeriod"/>
            </a:pPr>
            <a:r>
              <a:rPr lang="en" i="1"/>
              <a:t>kernel_accept</a:t>
            </a:r>
            <a:r>
              <a:rPr lang="en"/>
              <a:t> access the null object socket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#b423d13c</a:t>
            </a:r>
            <a:endParaRPr/>
          </a:p>
        </p:txBody>
      </p:sp>
      <p:graphicFrame>
        <p:nvGraphicFramePr>
          <p:cNvPr id="314" name="Google Shape;314;p43"/>
          <p:cNvGraphicFramePr/>
          <p:nvPr/>
        </p:nvGraphicFramePr>
        <p:xfrm>
          <a:off x="2424463" y="1534675"/>
          <a:ext cx="4295075" cy="1457080"/>
        </p:xfrm>
        <a:graphic>
          <a:graphicData uri="http://schemas.openxmlformats.org/drawingml/2006/table">
            <a:tbl>
              <a:tblPr>
                <a:noFill/>
                <a:tableStyleId>{90451CF9-6E87-49CF-A4E6-B44C3E17D55F}</a:tableStyleId>
              </a:tblPr>
              <a:tblGrid>
                <a:gridCol w="42950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erspan_build_header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erspan_build_header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erspan_xmit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KASAN: slab-out-of-bounds Read in erspan_xmit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885" name="Google Shape;885;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Thread interleaving</a:t>
            </a:r>
            <a:endParaRPr/>
          </a:p>
          <a:p>
            <a:pPr marL="0" lvl="0" indent="0" algn="l" rtl="0">
              <a:spcBef>
                <a:spcPts val="1600"/>
              </a:spcBef>
              <a:spcAft>
                <a:spcPts val="0"/>
              </a:spcAft>
              <a:buNone/>
            </a:pPr>
            <a:r>
              <a:rPr lang="en"/>
              <a:t>general protection fault in finish_wait</a:t>
            </a:r>
            <a:endParaRPr/>
          </a:p>
          <a:p>
            <a:pPr marL="457200" lvl="0" indent="-342900" algn="l" rtl="0">
              <a:spcBef>
                <a:spcPts val="1600"/>
              </a:spcBef>
              <a:spcAft>
                <a:spcPts val="0"/>
              </a:spcAft>
              <a:buSzPts val="1800"/>
              <a:buAutoNum type="arabicPeriod"/>
            </a:pPr>
            <a:r>
              <a:rPr lang="en" i="1"/>
              <a:t>kernel_accept</a:t>
            </a:r>
            <a:r>
              <a:rPr lang="en"/>
              <a:t> enter </a:t>
            </a:r>
            <a:r>
              <a:rPr lang="en" i="1"/>
              <a:t>finish_wait </a:t>
            </a:r>
            <a:r>
              <a:rPr lang="en"/>
              <a:t>without accessing any freed or null object</a:t>
            </a:r>
            <a:endParaRPr/>
          </a:p>
          <a:p>
            <a:pPr marL="457200" lvl="0" indent="-342900" algn="l" rtl="0">
              <a:spcBef>
                <a:spcPts val="0"/>
              </a:spcBef>
              <a:spcAft>
                <a:spcPts val="0"/>
              </a:spcAft>
              <a:buSzPts val="1800"/>
              <a:buAutoNum type="arabicPeriod"/>
            </a:pPr>
            <a:r>
              <a:rPr lang="en" i="1"/>
              <a:t>smc_release</a:t>
            </a:r>
            <a:r>
              <a:rPr lang="en"/>
              <a:t> free the socket and then nullify the socket</a:t>
            </a:r>
            <a:endParaRPr i="1"/>
          </a:p>
          <a:p>
            <a:pPr marL="457200" lvl="0" indent="-342900" algn="l" rtl="0">
              <a:spcBef>
                <a:spcPts val="0"/>
              </a:spcBef>
              <a:spcAft>
                <a:spcPts val="0"/>
              </a:spcAft>
              <a:buSzPts val="1800"/>
              <a:buAutoNum type="arabicPeriod"/>
            </a:pPr>
            <a:r>
              <a:rPr lang="en" i="1"/>
              <a:t>finish_wait </a:t>
            </a:r>
            <a:r>
              <a:rPr lang="en"/>
              <a:t>access the null object(socket)</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a:t>
            </a:r>
            <a:r>
              <a:rPr lang="en" dirty="0">
                <a:solidFill>
                  <a:srgbClr val="000000"/>
                </a:solidFill>
              </a:rPr>
              <a:t>ab5b526d &amp;&amp; #bf64ff4c</a:t>
            </a:r>
            <a:endParaRPr dirty="0">
              <a:solidFill>
                <a:srgbClr val="000000"/>
              </a:solidFill>
            </a:endParaRPr>
          </a:p>
        </p:txBody>
      </p:sp>
      <p:graphicFrame>
        <p:nvGraphicFramePr>
          <p:cNvPr id="891" name="Google Shape;891;p104"/>
          <p:cNvGraphicFramePr/>
          <p:nvPr/>
        </p:nvGraphicFramePr>
        <p:xfrm>
          <a:off x="62113" y="2230900"/>
          <a:ext cx="4019550" cy="1821350"/>
        </p:xfrm>
        <a:graphic>
          <a:graphicData uri="http://schemas.openxmlformats.org/drawingml/2006/table">
            <a:tbl>
              <a:tblPr>
                <a:noFill/>
              </a:tblPr>
              <a:tblGrid>
                <a:gridCol w="4019550">
                  <a:extLst>
                    <a:ext uri="{9D8B030D-6E8A-4147-A177-3AD203B41FA5}">
                      <a16:colId xmlns:a16="http://schemas.microsoft.com/office/drawing/2014/main" val="20000"/>
                    </a:ext>
                  </a:extLst>
                </a:gridCol>
              </a:tblGrid>
              <a:tr h="35370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tipc_nl_node_dump_monitor_peer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5370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tipc_nl_publ_dump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5370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nl8NUM_dump_wpan_phy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5370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KASAN: use-after-free Read in tipc_udp_nl_dump_remoteip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370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7"/>
                        </a:rPr>
                        <a:t>KASAN: use-after-free Read in __cfg8NUM_wpan_dev_from_attrs</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892" name="Google Shape;892;p104"/>
          <p:cNvGraphicFramePr/>
          <p:nvPr/>
        </p:nvGraphicFramePr>
        <p:xfrm>
          <a:off x="4148125" y="1403600"/>
          <a:ext cx="4919675" cy="3521350"/>
        </p:xfrm>
        <a:graphic>
          <a:graphicData uri="http://schemas.openxmlformats.org/drawingml/2006/table">
            <a:tbl>
              <a:tblPr>
                <a:noFill/>
              </a:tblPr>
              <a:tblGrid>
                <a:gridCol w="4919675">
                  <a:extLst>
                    <a:ext uri="{9D8B030D-6E8A-4147-A177-3AD203B41FA5}">
                      <a16:colId xmlns:a16="http://schemas.microsoft.com/office/drawing/2014/main" val="20000"/>
                    </a:ext>
                  </a:extLst>
                </a:gridCol>
              </a:tblGrid>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8"/>
                        </a:rPr>
                        <a:t>KASAN: vmalloc-out-of-bounds Read in netdev_name_node_lookup_rcu</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9"/>
                        </a:rPr>
                        <a:t>KASAN: vmalloc-out-of-bounds Read in tipc_nl_publ_dump</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extLst>
                  <a:ext uri="{0D108BD9-81ED-4DB2-BD59-A6C34878D82A}">
                    <a16:rowId xmlns:a16="http://schemas.microsoft.com/office/drawing/2014/main" val="10001"/>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0"/>
                        </a:rPr>
                        <a:t>KASAN: use-after-free Read in netdev_name_node_lookup_rcu</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1"/>
                        </a:rPr>
                        <a:t>KASAN: use-after-free Read in nl8NUM_dump_wpan_phy (2)</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extLst>
                  <a:ext uri="{0D108BD9-81ED-4DB2-BD59-A6C34878D82A}">
                    <a16:rowId xmlns:a16="http://schemas.microsoft.com/office/drawing/2014/main" val="10003"/>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2"/>
                        </a:rPr>
                        <a:t>KASAN: vmalloc-out-of-bounds Read in __nla_validate_parse</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extLst>
                  <a:ext uri="{0D108BD9-81ED-4DB2-BD59-A6C34878D82A}">
                    <a16:rowId xmlns:a16="http://schemas.microsoft.com/office/drawing/2014/main" val="10004"/>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3"/>
                        </a:rPr>
                        <a:t>KASAN: use-after-free Read in tipc_nl_publ_dump (2)</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4"/>
                        </a:rPr>
                        <a:t>KASAN: use-after-free Read in tipc_nl_node_dump_monitor_peer (2)</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extLst>
                  <a:ext uri="{0D108BD9-81ED-4DB2-BD59-A6C34878D82A}">
                    <a16:rowId xmlns:a16="http://schemas.microsoft.com/office/drawing/2014/main" val="10006"/>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5"/>
                        </a:rPr>
                        <a:t>KASAN: use-after-free Read in tipc_udp_nl_dump_remoteip (2)</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6"/>
                        </a:rPr>
                        <a:t>KASAN: use-after-free Read in devlink_get_from_attrs</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extLst>
                  <a:ext uri="{0D108BD9-81ED-4DB2-BD59-A6C34878D82A}">
                    <a16:rowId xmlns:a16="http://schemas.microsoft.com/office/drawing/2014/main" val="10008"/>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7"/>
                        </a:rPr>
                        <a:t>KASAN: vmalloc-out-of-bounds Read in nl8NUM_dump_wpan_phy</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extLst>
                  <a:ext uri="{0D108BD9-81ED-4DB2-BD59-A6C34878D82A}">
                    <a16:rowId xmlns:a16="http://schemas.microsoft.com/office/drawing/2014/main" val="10009"/>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8"/>
                        </a:rPr>
                        <a:t>KASAN: vmalloc-out-of-bounds Read in __cfg8NUM_wpan_dev_from_attrs</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19"/>
                        </a:rPr>
                        <a:t>KASAN: use-after-free Read in tipc_nl_node_dump_link</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extLst>
                  <a:ext uri="{0D108BD9-81ED-4DB2-BD59-A6C34878D82A}">
                    <a16:rowId xmlns:a16="http://schemas.microsoft.com/office/drawing/2014/main" val="10011"/>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20"/>
                        </a:rPr>
                        <a:t>KASAN: use-after-free Read in dev_get_by_name</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515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21"/>
                        </a:rPr>
                        <a:t>KASAN: vmalloc-out-of-bounds Read in tipc_nl_node_dump_monitor_peer</a:t>
                      </a:r>
                      <a:endParaRPr sz="1200" u="sng">
                        <a:solidFill>
                          <a:schemeClr val="hlink"/>
                        </a:solidFill>
                        <a:latin typeface="Times New Roman"/>
                        <a:ea typeface="Times New Roman"/>
                        <a:cs typeface="Times New Roman"/>
                        <a:sym typeface="Times New Roman"/>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F4F4"/>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0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sp>
        <p:nvSpPr>
          <p:cNvPr id="898" name="Google Shape;898;p105"/>
          <p:cNvSpPr txBox="1"/>
          <p:nvPr/>
        </p:nvSpPr>
        <p:spPr>
          <a:xfrm>
            <a:off x="1164000" y="1014488"/>
            <a:ext cx="9168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Thread 1</a:t>
            </a:r>
            <a:endParaRPr>
              <a:solidFill>
                <a:srgbClr val="FF0000"/>
              </a:solidFill>
            </a:endParaRPr>
          </a:p>
        </p:txBody>
      </p:sp>
      <p:sp>
        <p:nvSpPr>
          <p:cNvPr id="899" name="Google Shape;899;p105"/>
          <p:cNvSpPr txBox="1"/>
          <p:nvPr/>
        </p:nvSpPr>
        <p:spPr>
          <a:xfrm>
            <a:off x="4262825" y="1014475"/>
            <a:ext cx="9168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Thread 2</a:t>
            </a:r>
            <a:endParaRPr>
              <a:solidFill>
                <a:srgbClr val="FF0000"/>
              </a:solidFill>
            </a:endParaRPr>
          </a:p>
        </p:txBody>
      </p:sp>
      <p:sp>
        <p:nvSpPr>
          <p:cNvPr id="900" name="Google Shape;900;p105"/>
          <p:cNvSpPr txBox="1"/>
          <p:nvPr/>
        </p:nvSpPr>
        <p:spPr>
          <a:xfrm>
            <a:off x="312825" y="384815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Multiple genl_family_rcv_msg_dumpit() calls may in in flight in parallel. Each has a separate struct genl_dumpit_info allocated, but they share the same family-&gt;attrbuf.</a:t>
            </a:r>
            <a:endParaRPr/>
          </a:p>
        </p:txBody>
      </p:sp>
      <p:pic>
        <p:nvPicPr>
          <p:cNvPr id="901" name="Google Shape;901;p105"/>
          <p:cNvPicPr preferRelativeResize="0"/>
          <p:nvPr/>
        </p:nvPicPr>
        <p:blipFill>
          <a:blip r:embed="rId3">
            <a:alphaModFix/>
          </a:blip>
          <a:stretch>
            <a:fillRect/>
          </a:stretch>
        </p:blipFill>
        <p:spPr>
          <a:xfrm>
            <a:off x="312825" y="1476550"/>
            <a:ext cx="6291767" cy="2295400"/>
          </a:xfrm>
          <a:prstGeom prst="rect">
            <a:avLst/>
          </a:prstGeom>
          <a:noFill/>
          <a:ln>
            <a:noFill/>
          </a:ln>
        </p:spPr>
      </p:pic>
      <p:sp>
        <p:nvSpPr>
          <p:cNvPr id="902" name="Google Shape;902;p105"/>
          <p:cNvSpPr txBox="1"/>
          <p:nvPr/>
        </p:nvSpPr>
        <p:spPr>
          <a:xfrm>
            <a:off x="2160700" y="4481475"/>
            <a:ext cx="53472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Note family-&gt;attrbuf is an array of pointers to the skb data, once</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the skb is freed, any dereference of family-&gt;attrbuf will be a UAF.</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0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pic>
        <p:nvPicPr>
          <p:cNvPr id="908" name="Google Shape;908;p106"/>
          <p:cNvPicPr preferRelativeResize="0"/>
          <p:nvPr/>
        </p:nvPicPr>
        <p:blipFill>
          <a:blip r:embed="rId3">
            <a:alphaModFix/>
          </a:blip>
          <a:stretch>
            <a:fillRect/>
          </a:stretch>
        </p:blipFill>
        <p:spPr>
          <a:xfrm>
            <a:off x="311700" y="1400125"/>
            <a:ext cx="6379425" cy="2484775"/>
          </a:xfrm>
          <a:prstGeom prst="rect">
            <a:avLst/>
          </a:prstGeom>
          <a:noFill/>
          <a:ln w="9525" cap="flat" cmpd="sng">
            <a:solidFill>
              <a:srgbClr val="B7B7B7"/>
            </a:solidFill>
            <a:prstDash val="solid"/>
            <a:round/>
            <a:headEnd type="none" w="sm" len="sm"/>
            <a:tailEnd type="none" w="sm" len="sm"/>
          </a:ln>
        </p:spPr>
      </p:pic>
      <p:sp>
        <p:nvSpPr>
          <p:cNvPr id="909" name="Google Shape;909;p106"/>
          <p:cNvSpPr txBox="1"/>
          <p:nvPr/>
        </p:nvSpPr>
        <p:spPr>
          <a:xfrm>
            <a:off x="1258575" y="1011250"/>
            <a:ext cx="9168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Thread 1</a:t>
            </a:r>
            <a:endParaRPr>
              <a:solidFill>
                <a:srgbClr val="FF0000"/>
              </a:solidFill>
            </a:endParaRPr>
          </a:p>
        </p:txBody>
      </p:sp>
      <p:sp>
        <p:nvSpPr>
          <p:cNvPr id="910" name="Google Shape;910;p106"/>
          <p:cNvSpPr txBox="1"/>
          <p:nvPr/>
        </p:nvSpPr>
        <p:spPr>
          <a:xfrm>
            <a:off x="4572000" y="1011250"/>
            <a:ext cx="9168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Thread 2</a:t>
            </a:r>
            <a:endParaRPr>
              <a:solidFill>
                <a:srgbClr val="FF0000"/>
              </a:solidFill>
            </a:endParaRPr>
          </a:p>
        </p:txBody>
      </p:sp>
      <p:sp>
        <p:nvSpPr>
          <p:cNvPr id="911" name="Google Shape;911;p106"/>
          <p:cNvSpPr txBox="1"/>
          <p:nvPr/>
        </p:nvSpPr>
        <p:spPr>
          <a:xfrm>
            <a:off x="311700" y="39611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genl_family_rcv_msg_attrs_parse() reuses the global family-&gt;attrbuf when family-&gt;parallel_ops is false. However, family-&gt;attrbuf is not protected by any lock on the genl_family_rcv_msg_doit() code path.</a:t>
            </a:r>
            <a:endParaRPr/>
          </a:p>
        </p:txBody>
      </p:sp>
      <p:sp>
        <p:nvSpPr>
          <p:cNvPr id="912" name="Google Shape;912;p106"/>
          <p:cNvSpPr txBox="1"/>
          <p:nvPr/>
        </p:nvSpPr>
        <p:spPr>
          <a:xfrm>
            <a:off x="2160700" y="4557675"/>
            <a:ext cx="5347200" cy="4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Note family-&gt;attrbuf is an array of pointers to the skb data, once</a:t>
            </a:r>
            <a:endParaRPr sz="1000">
              <a:solidFill>
                <a:srgbClr val="333333"/>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FFFFF"/>
                </a:highlight>
                <a:latin typeface="Courier New"/>
                <a:ea typeface="Courier New"/>
                <a:cs typeface="Courier New"/>
                <a:sym typeface="Courier New"/>
              </a:rPr>
              <a:t>the skb is freed, any dereference of family-&gt;attrbuf will be a UAF.</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0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pic>
        <p:nvPicPr>
          <p:cNvPr id="918" name="Google Shape;918;p107"/>
          <p:cNvPicPr preferRelativeResize="0"/>
          <p:nvPr/>
        </p:nvPicPr>
        <p:blipFill>
          <a:blip r:embed="rId3">
            <a:alphaModFix/>
          </a:blip>
          <a:stretch>
            <a:fillRect/>
          </a:stretch>
        </p:blipFill>
        <p:spPr>
          <a:xfrm>
            <a:off x="311700" y="865325"/>
            <a:ext cx="6992501" cy="3219525"/>
          </a:xfrm>
          <a:prstGeom prst="rect">
            <a:avLst/>
          </a:prstGeom>
          <a:noFill/>
          <a:ln>
            <a:noFill/>
          </a:ln>
        </p:spPr>
      </p:pic>
      <p:sp>
        <p:nvSpPr>
          <p:cNvPr id="919" name="Google Shape;919;p107"/>
          <p:cNvSpPr txBox="1"/>
          <p:nvPr/>
        </p:nvSpPr>
        <p:spPr>
          <a:xfrm>
            <a:off x="320100" y="4241375"/>
            <a:ext cx="8520600" cy="4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genl_family_rcv_msg_attrs_parse() reuses the global </a:t>
            </a:r>
            <a:r>
              <a:rPr lang="en" b="1">
                <a:solidFill>
                  <a:srgbClr val="FF0000"/>
                </a:solidFill>
              </a:rPr>
              <a:t>family-&gt;attrbuf</a:t>
            </a:r>
            <a:r>
              <a:rPr lang="en"/>
              <a:t> when family-&gt;parallel_ops is false</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Patch: ab5b526d</a:t>
            </a:r>
            <a:endParaRPr/>
          </a:p>
        </p:txBody>
      </p:sp>
      <p:sp>
        <p:nvSpPr>
          <p:cNvPr id="925" name="Google Shape;925;p108"/>
          <p:cNvSpPr txBox="1">
            <a:spLocks noGrp="1"/>
          </p:cNvSpPr>
          <p:nvPr>
            <p:ph type="body" idx="1"/>
          </p:nvPr>
        </p:nvSpPr>
        <p:spPr>
          <a:xfrm>
            <a:off x="311700" y="1152475"/>
            <a:ext cx="8520600" cy="42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net: genetlink: always allocate separate attrs for dumpit ops</a:t>
            </a:r>
            <a:endParaRPr/>
          </a:p>
        </p:txBody>
      </p:sp>
      <p:pic>
        <p:nvPicPr>
          <p:cNvPr id="926" name="Google Shape;926;p108"/>
          <p:cNvPicPr preferRelativeResize="0"/>
          <p:nvPr/>
        </p:nvPicPr>
        <p:blipFill>
          <a:blip r:embed="rId3">
            <a:alphaModFix/>
          </a:blip>
          <a:stretch>
            <a:fillRect/>
          </a:stretch>
        </p:blipFill>
        <p:spPr>
          <a:xfrm>
            <a:off x="52250" y="1578775"/>
            <a:ext cx="4349009" cy="1716875"/>
          </a:xfrm>
          <a:prstGeom prst="rect">
            <a:avLst/>
          </a:prstGeom>
          <a:noFill/>
          <a:ln w="9525" cap="flat" cmpd="sng">
            <a:solidFill>
              <a:srgbClr val="000000"/>
            </a:solidFill>
            <a:prstDash val="solid"/>
            <a:round/>
            <a:headEnd type="none" w="sm" len="sm"/>
            <a:tailEnd type="none" w="sm" len="sm"/>
          </a:ln>
        </p:spPr>
      </p:pic>
      <p:pic>
        <p:nvPicPr>
          <p:cNvPr id="927" name="Google Shape;927;p108"/>
          <p:cNvPicPr preferRelativeResize="0"/>
          <p:nvPr/>
        </p:nvPicPr>
        <p:blipFill>
          <a:blip r:embed="rId4">
            <a:alphaModFix/>
          </a:blip>
          <a:stretch>
            <a:fillRect/>
          </a:stretch>
        </p:blipFill>
        <p:spPr>
          <a:xfrm>
            <a:off x="52250" y="3660300"/>
            <a:ext cx="4453500" cy="1010520"/>
          </a:xfrm>
          <a:prstGeom prst="rect">
            <a:avLst/>
          </a:prstGeom>
          <a:noFill/>
          <a:ln w="9525" cap="flat" cmpd="sng">
            <a:solidFill>
              <a:srgbClr val="000000"/>
            </a:solidFill>
            <a:prstDash val="solid"/>
            <a:round/>
            <a:headEnd type="none" w="sm" len="sm"/>
            <a:tailEnd type="none" w="sm" len="sm"/>
          </a:ln>
        </p:spPr>
      </p:pic>
      <p:pic>
        <p:nvPicPr>
          <p:cNvPr id="928" name="Google Shape;928;p108"/>
          <p:cNvPicPr preferRelativeResize="0"/>
          <p:nvPr/>
        </p:nvPicPr>
        <p:blipFill>
          <a:blip r:embed="rId5">
            <a:alphaModFix/>
          </a:blip>
          <a:stretch>
            <a:fillRect/>
          </a:stretch>
        </p:blipFill>
        <p:spPr>
          <a:xfrm>
            <a:off x="4800800" y="3371708"/>
            <a:ext cx="3969975" cy="1771792"/>
          </a:xfrm>
          <a:prstGeom prst="rect">
            <a:avLst/>
          </a:prstGeom>
          <a:noFill/>
          <a:ln w="9525" cap="flat" cmpd="sng">
            <a:solidFill>
              <a:srgbClr val="000000"/>
            </a:solidFill>
            <a:prstDash val="solid"/>
            <a:round/>
            <a:headEnd type="none" w="sm" len="sm"/>
            <a:tailEnd type="none" w="sm" len="sm"/>
          </a:ln>
        </p:spPr>
      </p:pic>
      <p:pic>
        <p:nvPicPr>
          <p:cNvPr id="929" name="Google Shape;929;p108"/>
          <p:cNvPicPr preferRelativeResize="0"/>
          <p:nvPr/>
        </p:nvPicPr>
        <p:blipFill>
          <a:blip r:embed="rId6">
            <a:alphaModFix/>
          </a:blip>
          <a:stretch>
            <a:fillRect/>
          </a:stretch>
        </p:blipFill>
        <p:spPr>
          <a:xfrm>
            <a:off x="4453499" y="1578775"/>
            <a:ext cx="4664575" cy="1716867"/>
          </a:xfrm>
          <a:prstGeom prst="rect">
            <a:avLst/>
          </a:prstGeom>
          <a:noFill/>
          <a:ln w="9525" cap="flat" cmpd="sng">
            <a:solidFill>
              <a:srgbClr val="000000"/>
            </a:solidFill>
            <a:prstDash val="solid"/>
            <a:round/>
            <a:headEnd type="none" w="sm" len="sm"/>
            <a:tailEnd type="none" w="sm" len="sm"/>
          </a:ln>
        </p:spPr>
      </p:pic>
      <p:sp>
        <p:nvSpPr>
          <p:cNvPr id="930" name="Google Shape;930;p108"/>
          <p:cNvSpPr/>
          <p:nvPr/>
        </p:nvSpPr>
        <p:spPr>
          <a:xfrm>
            <a:off x="6460300" y="4597875"/>
            <a:ext cx="1942500" cy="378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Patch: bf64ff4c</a:t>
            </a:r>
            <a:endParaRPr/>
          </a:p>
        </p:txBody>
      </p:sp>
      <p:sp>
        <p:nvSpPr>
          <p:cNvPr id="936" name="Google Shape;936;p109"/>
          <p:cNvSpPr txBox="1">
            <a:spLocks noGrp="1"/>
          </p:cNvSpPr>
          <p:nvPr>
            <p:ph type="body" idx="1"/>
          </p:nvPr>
        </p:nvSpPr>
        <p:spPr>
          <a:xfrm>
            <a:off x="311700" y="1152475"/>
            <a:ext cx="8520600" cy="39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genetlink: get rid of family-&gt;attrbuf</a:t>
            </a:r>
            <a:endParaRPr/>
          </a:p>
        </p:txBody>
      </p:sp>
      <p:pic>
        <p:nvPicPr>
          <p:cNvPr id="937" name="Google Shape;937;p109"/>
          <p:cNvPicPr preferRelativeResize="0"/>
          <p:nvPr/>
        </p:nvPicPr>
        <p:blipFill>
          <a:blip r:embed="rId3">
            <a:alphaModFix/>
          </a:blip>
          <a:stretch>
            <a:fillRect/>
          </a:stretch>
        </p:blipFill>
        <p:spPr>
          <a:xfrm>
            <a:off x="311700" y="1607950"/>
            <a:ext cx="5581125" cy="3258300"/>
          </a:xfrm>
          <a:prstGeom prst="rect">
            <a:avLst/>
          </a:prstGeom>
          <a:noFill/>
          <a:ln w="9525" cap="flat" cmpd="sng">
            <a:solidFill>
              <a:srgbClr val="000000"/>
            </a:solidFill>
            <a:prstDash val="solid"/>
            <a:round/>
            <a:headEnd type="none" w="sm" len="sm"/>
            <a:tailEnd type="none" w="sm" len="sm"/>
          </a:ln>
        </p:spPr>
      </p:pic>
      <p:pic>
        <p:nvPicPr>
          <p:cNvPr id="938" name="Google Shape;938;p109"/>
          <p:cNvPicPr preferRelativeResize="0"/>
          <p:nvPr/>
        </p:nvPicPr>
        <p:blipFill>
          <a:blip r:embed="rId4">
            <a:alphaModFix/>
          </a:blip>
          <a:stretch>
            <a:fillRect/>
          </a:stretch>
        </p:blipFill>
        <p:spPr>
          <a:xfrm>
            <a:off x="3190863" y="3933813"/>
            <a:ext cx="5953125" cy="1209675"/>
          </a:xfrm>
          <a:prstGeom prst="rect">
            <a:avLst/>
          </a:prstGeom>
          <a:noFill/>
          <a:ln w="9525" cap="flat" cmpd="sng">
            <a:solidFill>
              <a:srgbClr val="000000"/>
            </a:solidFill>
            <a:prstDash val="solid"/>
            <a:round/>
            <a:headEnd type="none" w="sm" len="sm"/>
            <a:tailEnd type="none" w="sm" len="sm"/>
          </a:ln>
        </p:spPr>
      </p:pic>
      <p:sp>
        <p:nvSpPr>
          <p:cNvPr id="939" name="Google Shape;939;p109"/>
          <p:cNvSpPr txBox="1"/>
          <p:nvPr/>
        </p:nvSpPr>
        <p:spPr>
          <a:xfrm>
            <a:off x="5994675" y="1615075"/>
            <a:ext cx="2800800" cy="18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can just get rid of family-&gt;attrbuf and always allocate attrbuf from heap like the</a:t>
            </a:r>
            <a:endParaRPr/>
          </a:p>
          <a:p>
            <a:pPr marL="0" lvl="0" indent="0" algn="l" rtl="0">
              <a:spcBef>
                <a:spcPts val="0"/>
              </a:spcBef>
              <a:spcAft>
                <a:spcPts val="0"/>
              </a:spcAft>
              <a:buNone/>
            </a:pPr>
            <a:r>
              <a:rPr lang="en"/>
              <a:t>family-&gt;parallel_ops == true code path.</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10"/>
          <p:cNvSpPr txBox="1">
            <a:spLocks noGrp="1"/>
          </p:cNvSpPr>
          <p:nvPr>
            <p:ph type="title"/>
          </p:nvPr>
        </p:nvSpPr>
        <p:spPr>
          <a:xfrm>
            <a:off x="218900" y="259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 in tipc_nl_node_dump_monitor_peer</a:t>
            </a:r>
            <a:endParaRPr/>
          </a:p>
        </p:txBody>
      </p:sp>
      <p:pic>
        <p:nvPicPr>
          <p:cNvPr id="945" name="Google Shape;945;p110"/>
          <p:cNvPicPr preferRelativeResize="0"/>
          <p:nvPr/>
        </p:nvPicPr>
        <p:blipFill>
          <a:blip r:embed="rId3">
            <a:alphaModFix/>
          </a:blip>
          <a:stretch>
            <a:fillRect/>
          </a:stretch>
        </p:blipFill>
        <p:spPr>
          <a:xfrm>
            <a:off x="95800" y="2213925"/>
            <a:ext cx="3521158" cy="2929575"/>
          </a:xfrm>
          <a:prstGeom prst="rect">
            <a:avLst/>
          </a:prstGeom>
          <a:noFill/>
          <a:ln>
            <a:noFill/>
          </a:ln>
        </p:spPr>
      </p:pic>
      <p:pic>
        <p:nvPicPr>
          <p:cNvPr id="946" name="Google Shape;946;p110"/>
          <p:cNvPicPr preferRelativeResize="0"/>
          <p:nvPr/>
        </p:nvPicPr>
        <p:blipFill>
          <a:blip r:embed="rId4">
            <a:alphaModFix/>
          </a:blip>
          <a:stretch>
            <a:fillRect/>
          </a:stretch>
        </p:blipFill>
        <p:spPr>
          <a:xfrm>
            <a:off x="3616950" y="832150"/>
            <a:ext cx="5527050" cy="1381775"/>
          </a:xfrm>
          <a:prstGeom prst="rect">
            <a:avLst/>
          </a:prstGeom>
          <a:noFill/>
          <a:ln>
            <a:noFill/>
          </a:ln>
        </p:spPr>
      </p:pic>
      <p:sp>
        <p:nvSpPr>
          <p:cNvPr id="947" name="Google Shape;947;p110"/>
          <p:cNvSpPr/>
          <p:nvPr/>
        </p:nvSpPr>
        <p:spPr>
          <a:xfrm>
            <a:off x="596550" y="3412025"/>
            <a:ext cx="2640900" cy="647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11"/>
          <p:cNvSpPr txBox="1">
            <a:spLocks noGrp="1"/>
          </p:cNvSpPr>
          <p:nvPr>
            <p:ph type="title"/>
          </p:nvPr>
        </p:nvSpPr>
        <p:spPr>
          <a:xfrm>
            <a:off x="311700" y="16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 in tipc_nl_publ_dump</a:t>
            </a:r>
            <a:endParaRPr/>
          </a:p>
        </p:txBody>
      </p:sp>
      <p:pic>
        <p:nvPicPr>
          <p:cNvPr id="953" name="Google Shape;953;p111"/>
          <p:cNvPicPr preferRelativeResize="0"/>
          <p:nvPr/>
        </p:nvPicPr>
        <p:blipFill>
          <a:blip r:embed="rId3">
            <a:alphaModFix/>
          </a:blip>
          <a:stretch>
            <a:fillRect/>
          </a:stretch>
        </p:blipFill>
        <p:spPr>
          <a:xfrm>
            <a:off x="95800" y="2213925"/>
            <a:ext cx="3521158" cy="2929575"/>
          </a:xfrm>
          <a:prstGeom prst="rect">
            <a:avLst/>
          </a:prstGeom>
          <a:noFill/>
          <a:ln>
            <a:noFill/>
          </a:ln>
        </p:spPr>
      </p:pic>
      <p:pic>
        <p:nvPicPr>
          <p:cNvPr id="954" name="Google Shape;954;p111"/>
          <p:cNvPicPr preferRelativeResize="0"/>
          <p:nvPr/>
        </p:nvPicPr>
        <p:blipFill>
          <a:blip r:embed="rId4">
            <a:alphaModFix/>
          </a:blip>
          <a:stretch>
            <a:fillRect/>
          </a:stretch>
        </p:blipFill>
        <p:spPr>
          <a:xfrm>
            <a:off x="3616950" y="832150"/>
            <a:ext cx="5527050" cy="1381775"/>
          </a:xfrm>
          <a:prstGeom prst="rect">
            <a:avLst/>
          </a:prstGeom>
          <a:noFill/>
          <a:ln>
            <a:noFill/>
          </a:ln>
        </p:spPr>
      </p:pic>
      <p:sp>
        <p:nvSpPr>
          <p:cNvPr id="955" name="Google Shape;955;p111"/>
          <p:cNvSpPr/>
          <p:nvPr/>
        </p:nvSpPr>
        <p:spPr>
          <a:xfrm>
            <a:off x="589275" y="2517175"/>
            <a:ext cx="2640900" cy="647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Use-after-free Read in tipc_udp_nl_dump_remoteip </a:t>
            </a:r>
            <a:endParaRPr/>
          </a:p>
        </p:txBody>
      </p:sp>
      <p:pic>
        <p:nvPicPr>
          <p:cNvPr id="961" name="Google Shape;961;p112"/>
          <p:cNvPicPr preferRelativeResize="0"/>
          <p:nvPr/>
        </p:nvPicPr>
        <p:blipFill>
          <a:blip r:embed="rId3">
            <a:alphaModFix/>
          </a:blip>
          <a:stretch>
            <a:fillRect/>
          </a:stretch>
        </p:blipFill>
        <p:spPr>
          <a:xfrm>
            <a:off x="95800" y="2213925"/>
            <a:ext cx="3521158" cy="2929575"/>
          </a:xfrm>
          <a:prstGeom prst="rect">
            <a:avLst/>
          </a:prstGeom>
          <a:noFill/>
          <a:ln>
            <a:noFill/>
          </a:ln>
        </p:spPr>
      </p:pic>
      <p:pic>
        <p:nvPicPr>
          <p:cNvPr id="962" name="Google Shape;962;p112"/>
          <p:cNvPicPr preferRelativeResize="0"/>
          <p:nvPr/>
        </p:nvPicPr>
        <p:blipFill>
          <a:blip r:embed="rId4">
            <a:alphaModFix/>
          </a:blip>
          <a:stretch>
            <a:fillRect/>
          </a:stretch>
        </p:blipFill>
        <p:spPr>
          <a:xfrm>
            <a:off x="3616950" y="1152475"/>
            <a:ext cx="5527050" cy="1381775"/>
          </a:xfrm>
          <a:prstGeom prst="rect">
            <a:avLst/>
          </a:prstGeom>
          <a:noFill/>
          <a:ln>
            <a:noFill/>
          </a:ln>
        </p:spPr>
      </p:pic>
      <p:sp>
        <p:nvSpPr>
          <p:cNvPr id="963" name="Google Shape;963;p112"/>
          <p:cNvSpPr/>
          <p:nvPr/>
        </p:nvSpPr>
        <p:spPr>
          <a:xfrm>
            <a:off x="567450" y="4408700"/>
            <a:ext cx="2640900" cy="647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320" name="Google Shape;320;p44"/>
          <p:cNvPicPr preferRelativeResize="0"/>
          <p:nvPr/>
        </p:nvPicPr>
        <p:blipFill>
          <a:blip r:embed="rId3">
            <a:alphaModFix/>
          </a:blip>
          <a:stretch>
            <a:fillRect/>
          </a:stretch>
        </p:blipFill>
        <p:spPr>
          <a:xfrm>
            <a:off x="1695450" y="1152475"/>
            <a:ext cx="5753100" cy="876300"/>
          </a:xfrm>
          <a:prstGeom prst="rect">
            <a:avLst/>
          </a:prstGeom>
          <a:noFill/>
          <a:ln>
            <a:noFill/>
          </a:ln>
        </p:spPr>
      </p:pic>
      <p:pic>
        <p:nvPicPr>
          <p:cNvPr id="321" name="Google Shape;321;p44"/>
          <p:cNvPicPr preferRelativeResize="0"/>
          <p:nvPr/>
        </p:nvPicPr>
        <p:blipFill>
          <a:blip r:embed="rId4">
            <a:alphaModFix/>
          </a:blip>
          <a:stretch>
            <a:fillRect/>
          </a:stretch>
        </p:blipFill>
        <p:spPr>
          <a:xfrm>
            <a:off x="3592050" y="2808200"/>
            <a:ext cx="5486476" cy="2335300"/>
          </a:xfrm>
          <a:prstGeom prst="rect">
            <a:avLst/>
          </a:prstGeom>
          <a:noFill/>
          <a:ln>
            <a:noFill/>
          </a:ln>
        </p:spPr>
      </p:pic>
      <p:pic>
        <p:nvPicPr>
          <p:cNvPr id="322" name="Google Shape;322;p44"/>
          <p:cNvPicPr preferRelativeResize="0"/>
          <p:nvPr/>
        </p:nvPicPr>
        <p:blipFill>
          <a:blip r:embed="rId5">
            <a:alphaModFix/>
          </a:blip>
          <a:stretch>
            <a:fillRect/>
          </a:stretch>
        </p:blipFill>
        <p:spPr>
          <a:xfrm>
            <a:off x="311698" y="2028773"/>
            <a:ext cx="4722674" cy="646600"/>
          </a:xfrm>
          <a:prstGeom prst="rect">
            <a:avLst/>
          </a:prstGeom>
          <a:noFill/>
          <a:ln>
            <a:noFill/>
          </a:ln>
        </p:spPr>
      </p:pic>
      <p:pic>
        <p:nvPicPr>
          <p:cNvPr id="323" name="Google Shape;323;p44"/>
          <p:cNvPicPr preferRelativeResize="0"/>
          <p:nvPr/>
        </p:nvPicPr>
        <p:blipFill>
          <a:blip r:embed="rId6">
            <a:alphaModFix/>
          </a:blip>
          <a:stretch>
            <a:fillRect/>
          </a:stretch>
        </p:blipFill>
        <p:spPr>
          <a:xfrm>
            <a:off x="311688" y="3686425"/>
            <a:ext cx="6124575" cy="742950"/>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Use-after-free Read in tipc_nl_node_dump_link</a:t>
            </a:r>
            <a:endParaRPr/>
          </a:p>
        </p:txBody>
      </p:sp>
      <p:pic>
        <p:nvPicPr>
          <p:cNvPr id="969" name="Google Shape;969;p113"/>
          <p:cNvPicPr preferRelativeResize="0"/>
          <p:nvPr/>
        </p:nvPicPr>
        <p:blipFill>
          <a:blip r:embed="rId3">
            <a:alphaModFix/>
          </a:blip>
          <a:stretch>
            <a:fillRect/>
          </a:stretch>
        </p:blipFill>
        <p:spPr>
          <a:xfrm>
            <a:off x="36000" y="3088450"/>
            <a:ext cx="6060550" cy="1014750"/>
          </a:xfrm>
          <a:prstGeom prst="rect">
            <a:avLst/>
          </a:prstGeom>
          <a:noFill/>
          <a:ln>
            <a:noFill/>
          </a:ln>
        </p:spPr>
      </p:pic>
      <p:pic>
        <p:nvPicPr>
          <p:cNvPr id="970" name="Google Shape;970;p113"/>
          <p:cNvPicPr preferRelativeResize="0"/>
          <p:nvPr/>
        </p:nvPicPr>
        <p:blipFill>
          <a:blip r:embed="rId4">
            <a:alphaModFix/>
          </a:blip>
          <a:stretch>
            <a:fillRect/>
          </a:stretch>
        </p:blipFill>
        <p:spPr>
          <a:xfrm>
            <a:off x="3616950" y="1152475"/>
            <a:ext cx="5527050" cy="1381775"/>
          </a:xfrm>
          <a:prstGeom prst="rect">
            <a:avLst/>
          </a:prstGeom>
          <a:noFill/>
          <a:ln>
            <a:noFill/>
          </a:ln>
        </p:spPr>
      </p:pic>
      <p:pic>
        <p:nvPicPr>
          <p:cNvPr id="971" name="Google Shape;971;p113"/>
          <p:cNvPicPr preferRelativeResize="0"/>
          <p:nvPr/>
        </p:nvPicPr>
        <p:blipFill>
          <a:blip r:embed="rId5">
            <a:alphaModFix/>
          </a:blip>
          <a:stretch>
            <a:fillRect/>
          </a:stretch>
        </p:blipFill>
        <p:spPr>
          <a:xfrm>
            <a:off x="36000" y="2669000"/>
            <a:ext cx="6052797" cy="265263"/>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Use-after-free Read in tipc_nl_node_dump_link</a:t>
            </a:r>
            <a:endParaRPr/>
          </a:p>
        </p:txBody>
      </p:sp>
      <p:pic>
        <p:nvPicPr>
          <p:cNvPr id="977" name="Google Shape;977;p114"/>
          <p:cNvPicPr preferRelativeResize="0"/>
          <p:nvPr/>
        </p:nvPicPr>
        <p:blipFill>
          <a:blip r:embed="rId3">
            <a:alphaModFix/>
          </a:blip>
          <a:stretch>
            <a:fillRect/>
          </a:stretch>
        </p:blipFill>
        <p:spPr>
          <a:xfrm>
            <a:off x="3616950" y="1152475"/>
            <a:ext cx="5527050" cy="1381775"/>
          </a:xfrm>
          <a:prstGeom prst="rect">
            <a:avLst/>
          </a:prstGeom>
          <a:noFill/>
          <a:ln>
            <a:noFill/>
          </a:ln>
        </p:spPr>
      </p:pic>
      <p:pic>
        <p:nvPicPr>
          <p:cNvPr id="978" name="Google Shape;978;p114"/>
          <p:cNvPicPr preferRelativeResize="0"/>
          <p:nvPr/>
        </p:nvPicPr>
        <p:blipFill>
          <a:blip r:embed="rId4">
            <a:alphaModFix/>
          </a:blip>
          <a:stretch>
            <a:fillRect/>
          </a:stretch>
        </p:blipFill>
        <p:spPr>
          <a:xfrm>
            <a:off x="311700" y="2710550"/>
            <a:ext cx="6172200" cy="270508"/>
          </a:xfrm>
          <a:prstGeom prst="rect">
            <a:avLst/>
          </a:prstGeom>
          <a:noFill/>
          <a:ln>
            <a:noFill/>
          </a:ln>
        </p:spPr>
      </p:pic>
      <p:pic>
        <p:nvPicPr>
          <p:cNvPr id="979" name="Google Shape;979;p114"/>
          <p:cNvPicPr preferRelativeResize="0"/>
          <p:nvPr/>
        </p:nvPicPr>
        <p:blipFill>
          <a:blip r:embed="rId5">
            <a:alphaModFix/>
          </a:blip>
          <a:stretch>
            <a:fillRect/>
          </a:stretch>
        </p:blipFill>
        <p:spPr>
          <a:xfrm>
            <a:off x="311700" y="3152138"/>
            <a:ext cx="6172200" cy="1047750"/>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Use-after-free Read in devlink_get_from_attrs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985" name="Google Shape;985;p115"/>
          <p:cNvPicPr preferRelativeResize="0"/>
          <p:nvPr/>
        </p:nvPicPr>
        <p:blipFill>
          <a:blip r:embed="rId3">
            <a:alphaModFix/>
          </a:blip>
          <a:stretch>
            <a:fillRect/>
          </a:stretch>
        </p:blipFill>
        <p:spPr>
          <a:xfrm>
            <a:off x="311700" y="3083475"/>
            <a:ext cx="4972050" cy="1209675"/>
          </a:xfrm>
          <a:prstGeom prst="rect">
            <a:avLst/>
          </a:prstGeom>
          <a:noFill/>
          <a:ln>
            <a:noFill/>
          </a:ln>
        </p:spPr>
      </p:pic>
      <p:pic>
        <p:nvPicPr>
          <p:cNvPr id="986" name="Google Shape;986;p115"/>
          <p:cNvPicPr preferRelativeResize="0"/>
          <p:nvPr/>
        </p:nvPicPr>
        <p:blipFill>
          <a:blip r:embed="rId4">
            <a:alphaModFix/>
          </a:blip>
          <a:stretch>
            <a:fillRect/>
          </a:stretch>
        </p:blipFill>
        <p:spPr>
          <a:xfrm>
            <a:off x="3616950" y="1152475"/>
            <a:ext cx="5527050" cy="1381775"/>
          </a:xfrm>
          <a:prstGeom prst="rect">
            <a:avLst/>
          </a:prstGeom>
          <a:noFill/>
          <a:ln>
            <a:noFill/>
          </a:ln>
        </p:spPr>
      </p:pic>
      <p:pic>
        <p:nvPicPr>
          <p:cNvPr id="987" name="Google Shape;987;p115"/>
          <p:cNvPicPr preferRelativeResize="0"/>
          <p:nvPr/>
        </p:nvPicPr>
        <p:blipFill>
          <a:blip r:embed="rId5">
            <a:alphaModFix/>
          </a:blip>
          <a:stretch>
            <a:fillRect/>
          </a:stretch>
        </p:blipFill>
        <p:spPr>
          <a:xfrm>
            <a:off x="311700" y="2788500"/>
            <a:ext cx="4972050" cy="218771"/>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6"/>
          <p:cNvSpPr txBox="1">
            <a:spLocks noGrp="1"/>
          </p:cNvSpPr>
          <p:nvPr>
            <p:ph type="title"/>
          </p:nvPr>
        </p:nvSpPr>
        <p:spPr>
          <a:xfrm>
            <a:off x="215550" y="16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 in nl8NUM_dump_wpan_phy</a:t>
            </a:r>
            <a:endParaRPr/>
          </a:p>
        </p:txBody>
      </p:sp>
      <p:pic>
        <p:nvPicPr>
          <p:cNvPr id="993" name="Google Shape;993;p116"/>
          <p:cNvPicPr preferRelativeResize="0"/>
          <p:nvPr/>
        </p:nvPicPr>
        <p:blipFill>
          <a:blip r:embed="rId3">
            <a:alphaModFix/>
          </a:blip>
          <a:stretch>
            <a:fillRect/>
          </a:stretch>
        </p:blipFill>
        <p:spPr>
          <a:xfrm>
            <a:off x="3616950" y="1152475"/>
            <a:ext cx="5527050" cy="1381775"/>
          </a:xfrm>
          <a:prstGeom prst="rect">
            <a:avLst/>
          </a:prstGeom>
          <a:noFill/>
          <a:ln>
            <a:noFill/>
          </a:ln>
        </p:spPr>
      </p:pic>
      <p:pic>
        <p:nvPicPr>
          <p:cNvPr id="994" name="Google Shape;994;p116"/>
          <p:cNvPicPr preferRelativeResize="0"/>
          <p:nvPr/>
        </p:nvPicPr>
        <p:blipFill>
          <a:blip r:embed="rId4">
            <a:alphaModFix/>
          </a:blip>
          <a:stretch>
            <a:fillRect/>
          </a:stretch>
        </p:blipFill>
        <p:spPr>
          <a:xfrm>
            <a:off x="215550" y="2650275"/>
            <a:ext cx="4400550" cy="2085975"/>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17"/>
          <p:cNvSpPr txBox="1">
            <a:spLocks noGrp="1"/>
          </p:cNvSpPr>
          <p:nvPr>
            <p:ph type="title"/>
          </p:nvPr>
        </p:nvSpPr>
        <p:spPr>
          <a:xfrm>
            <a:off x="215550" y="16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 in __cfg8NUM_wpan_dev_from_attrs</a:t>
            </a:r>
            <a:endParaRPr/>
          </a:p>
        </p:txBody>
      </p:sp>
      <p:pic>
        <p:nvPicPr>
          <p:cNvPr id="1000" name="Google Shape;1000;p117"/>
          <p:cNvPicPr preferRelativeResize="0"/>
          <p:nvPr/>
        </p:nvPicPr>
        <p:blipFill>
          <a:blip r:embed="rId3">
            <a:alphaModFix/>
          </a:blip>
          <a:stretch>
            <a:fillRect/>
          </a:stretch>
        </p:blipFill>
        <p:spPr>
          <a:xfrm>
            <a:off x="3616950" y="1152475"/>
            <a:ext cx="5527050" cy="1381775"/>
          </a:xfrm>
          <a:prstGeom prst="rect">
            <a:avLst/>
          </a:prstGeom>
          <a:noFill/>
          <a:ln>
            <a:noFill/>
          </a:ln>
        </p:spPr>
      </p:pic>
      <p:pic>
        <p:nvPicPr>
          <p:cNvPr id="1001" name="Google Shape;1001;p117"/>
          <p:cNvPicPr preferRelativeResize="0"/>
          <p:nvPr/>
        </p:nvPicPr>
        <p:blipFill>
          <a:blip r:embed="rId4">
            <a:alphaModFix/>
          </a:blip>
          <a:stretch>
            <a:fillRect/>
          </a:stretch>
        </p:blipFill>
        <p:spPr>
          <a:xfrm>
            <a:off x="215550" y="3254100"/>
            <a:ext cx="4686300" cy="1762125"/>
          </a:xfrm>
          <a:prstGeom prst="rect">
            <a:avLst/>
          </a:prstGeom>
          <a:noFill/>
          <a:ln>
            <a:noFill/>
          </a:ln>
        </p:spPr>
      </p:pic>
      <p:pic>
        <p:nvPicPr>
          <p:cNvPr id="1002" name="Google Shape;1002;p117"/>
          <p:cNvPicPr preferRelativeResize="0"/>
          <p:nvPr/>
        </p:nvPicPr>
        <p:blipFill>
          <a:blip r:embed="rId5">
            <a:alphaModFix/>
          </a:blip>
          <a:stretch>
            <a:fillRect/>
          </a:stretch>
        </p:blipFill>
        <p:spPr>
          <a:xfrm>
            <a:off x="215550" y="2889975"/>
            <a:ext cx="4686300" cy="187058"/>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Shape 1006"/>
        <p:cNvGrpSpPr/>
        <p:nvPr/>
      </p:nvGrpSpPr>
      <p:grpSpPr>
        <a:xfrm>
          <a:off x="0" y="0"/>
          <a:ext cx="0" cy="0"/>
          <a:chOff x="0" y="0"/>
          <a:chExt cx="0" cy="0"/>
        </a:xfrm>
      </p:grpSpPr>
      <p:sp>
        <p:nvSpPr>
          <p:cNvPr id="1007" name="Google Shape;1007;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the other genl_ops should have possibility</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genl_start vs netlink_dump-&gt;...-&gt;genl_lock_start</a:t>
            </a:r>
            <a:endParaRPr/>
          </a:p>
        </p:txBody>
      </p:sp>
      <p:sp>
        <p:nvSpPr>
          <p:cNvPr id="1013" name="Google Shape;1013;p119"/>
          <p:cNvSpPr txBox="1">
            <a:spLocks noGrp="1"/>
          </p:cNvSpPr>
          <p:nvPr>
            <p:ph type="body" idx="1"/>
          </p:nvPr>
        </p:nvSpPr>
        <p:spPr>
          <a:xfrm>
            <a:off x="311700" y="1152475"/>
            <a:ext cx="8520600" cy="9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dev_get_by_name</a:t>
            </a:r>
            <a:endParaRPr/>
          </a:p>
          <a:p>
            <a:pPr marL="0" lvl="0" indent="0" algn="l" rtl="0">
              <a:spcBef>
                <a:spcPts val="1600"/>
              </a:spcBef>
              <a:spcAft>
                <a:spcPts val="1600"/>
              </a:spcAft>
              <a:buNone/>
            </a:pPr>
            <a:r>
              <a:rPr lang="en"/>
              <a:t>KASAN: use-after-free Read in netdev_name_node_lookup_rcu</a:t>
            </a:r>
            <a:endParaRPr/>
          </a:p>
        </p:txBody>
      </p:sp>
      <p:pic>
        <p:nvPicPr>
          <p:cNvPr id="1014" name="Google Shape;1014;p119"/>
          <p:cNvPicPr preferRelativeResize="0"/>
          <p:nvPr/>
        </p:nvPicPr>
        <p:blipFill>
          <a:blip r:embed="rId3">
            <a:alphaModFix/>
          </a:blip>
          <a:stretch>
            <a:fillRect/>
          </a:stretch>
        </p:blipFill>
        <p:spPr>
          <a:xfrm>
            <a:off x="311700" y="2536925"/>
            <a:ext cx="4359469" cy="1740825"/>
          </a:xfrm>
          <a:prstGeom prst="rect">
            <a:avLst/>
          </a:prstGeom>
          <a:noFill/>
          <a:ln>
            <a:noFill/>
          </a:ln>
        </p:spPr>
      </p:pic>
      <p:pic>
        <p:nvPicPr>
          <p:cNvPr id="1015" name="Google Shape;1015;p119"/>
          <p:cNvPicPr preferRelativeResize="0"/>
          <p:nvPr/>
        </p:nvPicPr>
        <p:blipFill>
          <a:blip r:embed="rId4">
            <a:alphaModFix/>
          </a:blip>
          <a:stretch>
            <a:fillRect/>
          </a:stretch>
        </p:blipFill>
        <p:spPr>
          <a:xfrm>
            <a:off x="4782125" y="2536925"/>
            <a:ext cx="4434625" cy="1740825"/>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#e8980d67</a:t>
            </a:r>
            <a:endParaRPr dirty="0"/>
          </a:p>
        </p:txBody>
      </p:sp>
      <p:graphicFrame>
        <p:nvGraphicFramePr>
          <p:cNvPr id="1021" name="Google Shape;1021;p120"/>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rdma_addr_size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ucma_connect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sp>
        <p:nvSpPr>
          <p:cNvPr id="1027" name="Google Shape;1027;p121"/>
          <p:cNvSpPr txBox="1">
            <a:spLocks noGrp="1"/>
          </p:cNvSpPr>
          <p:nvPr>
            <p:ph type="body" idx="1"/>
          </p:nvPr>
        </p:nvSpPr>
        <p:spPr>
          <a:xfrm>
            <a:off x="311700" y="1152475"/>
            <a:ext cx="8520600" cy="102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Prior to access UCMA commands, the context should be initialized and connected to CM_ID with ucma_create_id(). In case user skips this step, he can provide non-valid ctx without CM_ID and cause to multiple NULL dereferences.</a:t>
            </a:r>
            <a:endParaRPr/>
          </a:p>
        </p:txBody>
      </p:sp>
      <p:pic>
        <p:nvPicPr>
          <p:cNvPr id="1028" name="Google Shape;1028;p121"/>
          <p:cNvPicPr preferRelativeResize="0"/>
          <p:nvPr/>
        </p:nvPicPr>
        <p:blipFill>
          <a:blip r:embed="rId3">
            <a:alphaModFix/>
          </a:blip>
          <a:stretch>
            <a:fillRect/>
          </a:stretch>
        </p:blipFill>
        <p:spPr>
          <a:xfrm>
            <a:off x="1549675" y="2231600"/>
            <a:ext cx="6248400" cy="1323975"/>
          </a:xfrm>
          <a:prstGeom prst="rect">
            <a:avLst/>
          </a:prstGeom>
          <a:noFill/>
          <a:ln>
            <a:noFill/>
          </a:ln>
        </p:spPr>
      </p:pic>
      <p:sp>
        <p:nvSpPr>
          <p:cNvPr id="1029" name="Google Shape;1029;p121"/>
          <p:cNvSpPr txBox="1"/>
          <p:nvPr/>
        </p:nvSpPr>
        <p:spPr>
          <a:xfrm>
            <a:off x="880300" y="3753950"/>
            <a:ext cx="76752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 the patch fix _ucma_find_context to notify the caller when ctx-&gt;cm_id is NULL as all UCMA command will invoke ucma_get_ctx -&gt; _ucma_find_context to get the context.</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behaviors</a:t>
            </a:r>
            <a:endParaRPr/>
          </a:p>
        </p:txBody>
      </p:sp>
      <p:pic>
        <p:nvPicPr>
          <p:cNvPr id="1035" name="Google Shape;1035;p122"/>
          <p:cNvPicPr preferRelativeResize="0"/>
          <p:nvPr/>
        </p:nvPicPr>
        <p:blipFill>
          <a:blip r:embed="rId3">
            <a:alphaModFix/>
          </a:blip>
          <a:stretch>
            <a:fillRect/>
          </a:stretch>
        </p:blipFill>
        <p:spPr>
          <a:xfrm>
            <a:off x="901150" y="1017725"/>
            <a:ext cx="7341700" cy="812325"/>
          </a:xfrm>
          <a:prstGeom prst="rect">
            <a:avLst/>
          </a:prstGeom>
          <a:noFill/>
          <a:ln w="9525" cap="flat" cmpd="sng">
            <a:solidFill>
              <a:srgbClr val="000000"/>
            </a:solidFill>
            <a:prstDash val="solid"/>
            <a:round/>
            <a:headEnd type="none" w="sm" len="sm"/>
            <a:tailEnd type="none" w="sm" len="sm"/>
          </a:ln>
        </p:spPr>
      </p:pic>
      <p:pic>
        <p:nvPicPr>
          <p:cNvPr id="1036" name="Google Shape;1036;p122"/>
          <p:cNvPicPr preferRelativeResize="0"/>
          <p:nvPr/>
        </p:nvPicPr>
        <p:blipFill>
          <a:blip r:embed="rId4">
            <a:alphaModFix/>
          </a:blip>
          <a:stretch>
            <a:fillRect/>
          </a:stretch>
        </p:blipFill>
        <p:spPr>
          <a:xfrm>
            <a:off x="901150" y="1728250"/>
            <a:ext cx="7341699" cy="818045"/>
          </a:xfrm>
          <a:prstGeom prst="rect">
            <a:avLst/>
          </a:prstGeom>
          <a:noFill/>
          <a:ln w="9525" cap="flat" cmpd="sng">
            <a:solidFill>
              <a:srgbClr val="000000"/>
            </a:solidFill>
            <a:prstDash val="solid"/>
            <a:round/>
            <a:headEnd type="none" w="sm" len="sm"/>
            <a:tailEnd type="none" w="sm" len="sm"/>
          </a:ln>
        </p:spPr>
      </p:pic>
      <p:sp>
        <p:nvSpPr>
          <p:cNvPr id="1037" name="Google Shape;1037;p122"/>
          <p:cNvSpPr/>
          <p:nvPr/>
        </p:nvSpPr>
        <p:spPr>
          <a:xfrm>
            <a:off x="901150" y="1222225"/>
            <a:ext cx="3041100" cy="131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22"/>
          <p:cNvSpPr/>
          <p:nvPr/>
        </p:nvSpPr>
        <p:spPr>
          <a:xfrm>
            <a:off x="901150" y="2320750"/>
            <a:ext cx="3041100" cy="131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9" name="Google Shape;1039;p122"/>
          <p:cNvPicPr preferRelativeResize="0"/>
          <p:nvPr/>
        </p:nvPicPr>
        <p:blipFill>
          <a:blip r:embed="rId5">
            <a:alphaModFix/>
          </a:blip>
          <a:stretch>
            <a:fillRect/>
          </a:stretch>
        </p:blipFill>
        <p:spPr>
          <a:xfrm>
            <a:off x="311700" y="2571751"/>
            <a:ext cx="2113863" cy="2571750"/>
          </a:xfrm>
          <a:prstGeom prst="rect">
            <a:avLst/>
          </a:prstGeom>
          <a:noFill/>
          <a:ln>
            <a:noFill/>
          </a:ln>
        </p:spPr>
      </p:pic>
      <p:pic>
        <p:nvPicPr>
          <p:cNvPr id="1040" name="Google Shape;1040;p122"/>
          <p:cNvPicPr preferRelativeResize="0"/>
          <p:nvPr/>
        </p:nvPicPr>
        <p:blipFill>
          <a:blip r:embed="rId6">
            <a:alphaModFix/>
          </a:blip>
          <a:stretch>
            <a:fillRect/>
          </a:stretch>
        </p:blipFill>
        <p:spPr>
          <a:xfrm>
            <a:off x="3048275" y="3026650"/>
            <a:ext cx="5784025" cy="1783450"/>
          </a:xfrm>
          <a:prstGeom prst="rect">
            <a:avLst/>
          </a:prstGeom>
          <a:noFill/>
          <a:ln>
            <a:noFill/>
          </a:ln>
        </p:spPr>
      </p:pic>
      <p:sp>
        <p:nvSpPr>
          <p:cNvPr id="1041" name="Google Shape;1041;p122"/>
          <p:cNvSpPr/>
          <p:nvPr/>
        </p:nvSpPr>
        <p:spPr>
          <a:xfrm>
            <a:off x="3986750" y="3855800"/>
            <a:ext cx="1728000" cy="276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OOB/UAF Read in different locations</a:t>
            </a:r>
            <a:endParaRPr/>
          </a:p>
        </p:txBody>
      </p:sp>
      <p:pic>
        <p:nvPicPr>
          <p:cNvPr id="329" name="Google Shape;329;p45"/>
          <p:cNvPicPr preferRelativeResize="0"/>
          <p:nvPr/>
        </p:nvPicPr>
        <p:blipFill>
          <a:blip r:embed="rId3">
            <a:alphaModFix/>
          </a:blip>
          <a:stretch>
            <a:fillRect/>
          </a:stretch>
        </p:blipFill>
        <p:spPr>
          <a:xfrm>
            <a:off x="311700" y="1231288"/>
            <a:ext cx="4121250" cy="3118276"/>
          </a:xfrm>
          <a:prstGeom prst="rect">
            <a:avLst/>
          </a:prstGeom>
          <a:noFill/>
          <a:ln w="9525" cap="flat" cmpd="sng">
            <a:solidFill>
              <a:srgbClr val="000000"/>
            </a:solidFill>
            <a:prstDash val="solid"/>
            <a:round/>
            <a:headEnd type="none" w="sm" len="sm"/>
            <a:tailEnd type="none" w="sm" len="sm"/>
          </a:ln>
        </p:spPr>
      </p:pic>
      <p:sp>
        <p:nvSpPr>
          <p:cNvPr id="330" name="Google Shape;330;p45"/>
          <p:cNvSpPr txBox="1"/>
          <p:nvPr/>
        </p:nvSpPr>
        <p:spPr>
          <a:xfrm>
            <a:off x="4541950" y="4280650"/>
            <a:ext cx="386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Different implementation</a:t>
            </a:r>
            <a:endParaRPr>
              <a:solidFill>
                <a:srgbClr val="FF0000"/>
              </a:solidFill>
            </a:endParaRPr>
          </a:p>
          <a:p>
            <a:pPr marL="0" lvl="0" indent="0" algn="l" rtl="0">
              <a:spcBef>
                <a:spcPts val="0"/>
              </a:spcBef>
              <a:spcAft>
                <a:spcPts val="0"/>
              </a:spcAft>
              <a:buNone/>
            </a:pPr>
            <a:r>
              <a:rPr lang="en">
                <a:solidFill>
                  <a:srgbClr val="FF0000"/>
                </a:solidFill>
              </a:rPr>
              <a:t>between erspan_xmit in both kernel versions</a:t>
            </a:r>
            <a:endParaRPr>
              <a:solidFill>
                <a:srgbClr val="FF0000"/>
              </a:solidFill>
            </a:endParaRPr>
          </a:p>
        </p:txBody>
      </p:sp>
      <p:pic>
        <p:nvPicPr>
          <p:cNvPr id="331" name="Google Shape;331;p45"/>
          <p:cNvPicPr preferRelativeResize="0"/>
          <p:nvPr/>
        </p:nvPicPr>
        <p:blipFill>
          <a:blip r:embed="rId4">
            <a:alphaModFix/>
          </a:blip>
          <a:stretch>
            <a:fillRect/>
          </a:stretch>
        </p:blipFill>
        <p:spPr>
          <a:xfrm>
            <a:off x="4541951" y="1231288"/>
            <a:ext cx="4246499" cy="2748909"/>
          </a:xfrm>
          <a:prstGeom prst="rect">
            <a:avLst/>
          </a:prstGeom>
          <a:noFill/>
          <a:ln w="9525" cap="flat" cmpd="sng">
            <a:solidFill>
              <a:srgbClr val="000000"/>
            </a:solidFill>
            <a:prstDash val="solid"/>
            <a:round/>
            <a:headEnd type="none" w="sm" len="sm"/>
            <a:tailEnd type="none" w="sm" len="sm"/>
          </a:ln>
        </p:spPr>
      </p:pic>
      <p:sp>
        <p:nvSpPr>
          <p:cNvPr id="332" name="Google Shape;332;p45"/>
          <p:cNvSpPr txBox="1"/>
          <p:nvPr/>
        </p:nvSpPr>
        <p:spPr>
          <a:xfrm>
            <a:off x="723075" y="3509350"/>
            <a:ext cx="1663200" cy="655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45"/>
          <p:cNvSpPr txBox="1"/>
          <p:nvPr/>
        </p:nvSpPr>
        <p:spPr>
          <a:xfrm>
            <a:off x="4972925" y="3421050"/>
            <a:ext cx="1308300" cy="241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crashes I found</a:t>
            </a:r>
            <a:endParaRPr/>
          </a:p>
        </p:txBody>
      </p:sp>
      <p:pic>
        <p:nvPicPr>
          <p:cNvPr id="1047" name="Google Shape;1047;p123"/>
          <p:cNvPicPr preferRelativeResize="0"/>
          <p:nvPr/>
        </p:nvPicPr>
        <p:blipFill>
          <a:blip r:embed="rId3">
            <a:alphaModFix/>
          </a:blip>
          <a:stretch>
            <a:fillRect/>
          </a:stretch>
        </p:blipFill>
        <p:spPr>
          <a:xfrm>
            <a:off x="311700" y="1017725"/>
            <a:ext cx="7752580" cy="3820975"/>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Other crashes I found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053" name="Google Shape;1053;p124"/>
          <p:cNvPicPr preferRelativeResize="0"/>
          <p:nvPr/>
        </p:nvPicPr>
        <p:blipFill>
          <a:blip r:embed="rId3">
            <a:alphaModFix/>
          </a:blip>
          <a:stretch>
            <a:fillRect/>
          </a:stretch>
        </p:blipFill>
        <p:spPr>
          <a:xfrm>
            <a:off x="1002825" y="1137925"/>
            <a:ext cx="7202108" cy="4005575"/>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#fb6df5a6</a:t>
            </a:r>
            <a:endParaRPr b="1">
              <a:solidFill>
                <a:srgbClr val="FF0000"/>
              </a:solidFill>
            </a:endParaRPr>
          </a:p>
        </p:txBody>
      </p:sp>
      <p:graphicFrame>
        <p:nvGraphicFramePr>
          <p:cNvPr id="1059" name="Google Shape;1059;p125"/>
          <p:cNvGraphicFramePr/>
          <p:nvPr/>
        </p:nvGraphicFramePr>
        <p:xfrm>
          <a:off x="722425" y="1928775"/>
          <a:ext cx="7010400" cy="1046166"/>
        </p:xfrm>
        <a:graphic>
          <a:graphicData uri="http://schemas.openxmlformats.org/drawingml/2006/table">
            <a:tbl>
              <a:tblPr>
                <a:noFill/>
              </a:tblPr>
              <a:tblGrid>
                <a:gridCol w="2105025">
                  <a:extLst>
                    <a:ext uri="{9D8B030D-6E8A-4147-A177-3AD203B41FA5}">
                      <a16:colId xmlns:a16="http://schemas.microsoft.com/office/drawing/2014/main" val="20000"/>
                    </a:ext>
                  </a:extLst>
                </a:gridCol>
                <a:gridCol w="4905375">
                  <a:extLst>
                    <a:ext uri="{9D8B030D-6E8A-4147-A177-3AD203B41FA5}">
                      <a16:colId xmlns:a16="http://schemas.microsoft.com/office/drawing/2014/main" val="20001"/>
                    </a:ext>
                  </a:extLst>
                </a:gridCol>
              </a:tblGrid>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b301334eea31df569fefb235f2f3065b407b03e5</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sctp_hash_transport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3b9e3e0e36c81e6bf9d2e2bce409e41e40deae62</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sctp_epaddr_lookup_transport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t>
            </a:r>
            <a:r>
              <a:rPr lang="en">
                <a:solidFill>
                  <a:srgbClr val="FF0000"/>
                </a:solidFill>
              </a:rPr>
              <a:t>(*)</a:t>
            </a:r>
            <a:endParaRPr>
              <a:solidFill>
                <a:srgbClr val="FF0000"/>
              </a:solidFill>
            </a:endParaRPr>
          </a:p>
        </p:txBody>
      </p:sp>
      <p:pic>
        <p:nvPicPr>
          <p:cNvPr id="1065" name="Google Shape;1065;p126"/>
          <p:cNvPicPr preferRelativeResize="0"/>
          <p:nvPr/>
        </p:nvPicPr>
        <p:blipFill>
          <a:blip r:embed="rId3">
            <a:alphaModFix/>
          </a:blip>
          <a:stretch>
            <a:fillRect/>
          </a:stretch>
        </p:blipFill>
        <p:spPr>
          <a:xfrm>
            <a:off x="629625" y="1349050"/>
            <a:ext cx="7615876" cy="2172925"/>
          </a:xfrm>
          <a:prstGeom prst="rect">
            <a:avLst/>
          </a:prstGeom>
          <a:noFill/>
          <a:ln w="9525" cap="flat" cmpd="sng">
            <a:solidFill>
              <a:schemeClr val="dk2"/>
            </a:solidFill>
            <a:prstDash val="solid"/>
            <a:round/>
            <a:headEnd type="none" w="sm" len="sm"/>
            <a:tailEnd type="none" w="sm" len="sm"/>
          </a:ln>
        </p:spPr>
      </p:pic>
      <p:pic>
        <p:nvPicPr>
          <p:cNvPr id="1066" name="Google Shape;1066;p126"/>
          <p:cNvPicPr preferRelativeResize="0"/>
          <p:nvPr/>
        </p:nvPicPr>
        <p:blipFill>
          <a:blip r:embed="rId4">
            <a:alphaModFix/>
          </a:blip>
          <a:stretch>
            <a:fillRect/>
          </a:stretch>
        </p:blipFill>
        <p:spPr>
          <a:xfrm>
            <a:off x="170363" y="3853275"/>
            <a:ext cx="8839199" cy="66738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7"/>
          <p:cNvSpPr txBox="1">
            <a:spLocks noGrp="1"/>
          </p:cNvSpPr>
          <p:nvPr>
            <p:ph type="title"/>
          </p:nvPr>
        </p:nvSpPr>
        <p:spPr>
          <a:xfrm>
            <a:off x="311700" y="16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pic>
        <p:nvPicPr>
          <p:cNvPr id="1072" name="Google Shape;1072;p127"/>
          <p:cNvPicPr preferRelativeResize="0"/>
          <p:nvPr/>
        </p:nvPicPr>
        <p:blipFill>
          <a:blip r:embed="rId3">
            <a:alphaModFix/>
          </a:blip>
          <a:stretch>
            <a:fillRect/>
          </a:stretch>
        </p:blipFill>
        <p:spPr>
          <a:xfrm>
            <a:off x="510400" y="3983799"/>
            <a:ext cx="7456800" cy="882000"/>
          </a:xfrm>
          <a:prstGeom prst="rect">
            <a:avLst/>
          </a:prstGeom>
          <a:noFill/>
          <a:ln w="9525" cap="flat" cmpd="sng">
            <a:solidFill>
              <a:schemeClr val="dk2"/>
            </a:solidFill>
            <a:prstDash val="solid"/>
            <a:round/>
            <a:headEnd type="none" w="sm" len="sm"/>
            <a:tailEnd type="none" w="sm" len="sm"/>
          </a:ln>
        </p:spPr>
      </p:pic>
      <p:pic>
        <p:nvPicPr>
          <p:cNvPr id="1073" name="Google Shape;1073;p127"/>
          <p:cNvPicPr preferRelativeResize="0"/>
          <p:nvPr/>
        </p:nvPicPr>
        <p:blipFill>
          <a:blip r:embed="rId4">
            <a:alphaModFix/>
          </a:blip>
          <a:stretch>
            <a:fillRect/>
          </a:stretch>
        </p:blipFill>
        <p:spPr>
          <a:xfrm>
            <a:off x="510399" y="869225"/>
            <a:ext cx="4528044" cy="28765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28"/>
          <p:cNvSpPr txBox="1">
            <a:spLocks noGrp="1"/>
          </p:cNvSpPr>
          <p:nvPr>
            <p:ph type="title"/>
          </p:nvPr>
        </p:nvSpPr>
        <p:spPr>
          <a:xfrm>
            <a:off x="311700" y="16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sp>
        <p:nvSpPr>
          <p:cNvPr id="1079" name="Google Shape;1079;p128"/>
          <p:cNvSpPr txBox="1"/>
          <p:nvPr/>
        </p:nvSpPr>
        <p:spPr>
          <a:xfrm>
            <a:off x="3405300" y="2001750"/>
            <a:ext cx="1166700" cy="1140000"/>
          </a:xfrm>
          <a:prstGeom prst="rect">
            <a:avLst/>
          </a:prstGeom>
          <a:solidFill>
            <a:srgbClr val="99999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asoc</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080" name="Google Shape;1080;p128"/>
          <p:cNvSpPr/>
          <p:nvPr/>
        </p:nvSpPr>
        <p:spPr>
          <a:xfrm>
            <a:off x="1988475" y="2492200"/>
            <a:ext cx="1272600" cy="3978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28"/>
          <p:cNvSpPr txBox="1"/>
          <p:nvPr/>
        </p:nvSpPr>
        <p:spPr>
          <a:xfrm>
            <a:off x="2041425" y="2227050"/>
            <a:ext cx="11667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RCU read</a:t>
            </a:r>
            <a:endParaRPr/>
          </a:p>
        </p:txBody>
      </p:sp>
      <p:sp>
        <p:nvSpPr>
          <p:cNvPr id="1082" name="Google Shape;1082;p128"/>
          <p:cNvSpPr/>
          <p:nvPr/>
        </p:nvSpPr>
        <p:spPr>
          <a:xfrm>
            <a:off x="4838625" y="2492200"/>
            <a:ext cx="1272600" cy="397800"/>
          </a:xfrm>
          <a:prstGeom prst="lef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28"/>
          <p:cNvSpPr/>
          <p:nvPr/>
        </p:nvSpPr>
        <p:spPr>
          <a:xfrm>
            <a:off x="1166575" y="2058075"/>
            <a:ext cx="677700" cy="100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P1</a:t>
            </a:r>
            <a:endParaRPr/>
          </a:p>
        </p:txBody>
      </p:sp>
      <p:sp>
        <p:nvSpPr>
          <p:cNvPr id="1084" name="Google Shape;1084;p128"/>
          <p:cNvSpPr/>
          <p:nvPr/>
        </p:nvSpPr>
        <p:spPr>
          <a:xfrm>
            <a:off x="6285050" y="2068050"/>
            <a:ext cx="677700" cy="100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P2</a:t>
            </a:r>
            <a:endParaRPr/>
          </a:p>
        </p:txBody>
      </p:sp>
      <p:sp>
        <p:nvSpPr>
          <p:cNvPr id="1085" name="Google Shape;1085;p128"/>
          <p:cNvSpPr txBox="1"/>
          <p:nvPr/>
        </p:nvSpPr>
        <p:spPr>
          <a:xfrm>
            <a:off x="4987750" y="2200500"/>
            <a:ext cx="1113600" cy="3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Instant free</a:t>
            </a:r>
            <a:endParaRPr/>
          </a:p>
        </p:txBody>
      </p:sp>
      <p:sp>
        <p:nvSpPr>
          <p:cNvPr id="1086" name="Google Shape;1086;p128"/>
          <p:cNvSpPr/>
          <p:nvPr/>
        </p:nvSpPr>
        <p:spPr>
          <a:xfrm>
            <a:off x="5183275" y="2372950"/>
            <a:ext cx="677700" cy="636300"/>
          </a:xfrm>
          <a:prstGeom prst="flowChartSummingJunction">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7" name="Google Shape;1087;p128"/>
          <p:cNvSpPr/>
          <p:nvPr/>
        </p:nvSpPr>
        <p:spPr>
          <a:xfrm rot="10800000">
            <a:off x="3751650" y="3145175"/>
            <a:ext cx="2956200" cy="927900"/>
          </a:xfrm>
          <a:prstGeom prst="uturnArrow">
            <a:avLst>
              <a:gd name="adj1" fmla="val 25000"/>
              <a:gd name="adj2" fmla="val 25000"/>
              <a:gd name="adj3" fmla="val 25000"/>
              <a:gd name="adj4" fmla="val 43750"/>
              <a:gd name="adj5" fmla="val 75000"/>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28"/>
          <p:cNvSpPr txBox="1"/>
          <p:nvPr/>
        </p:nvSpPr>
        <p:spPr>
          <a:xfrm>
            <a:off x="4310050" y="3224675"/>
            <a:ext cx="24690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free(write) after a grace period</a:t>
            </a:r>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29"/>
          <p:cNvSpPr txBox="1">
            <a:spLocks noGrp="1"/>
          </p:cNvSpPr>
          <p:nvPr>
            <p:ph type="title"/>
          </p:nvPr>
        </p:nvSpPr>
        <p:spPr>
          <a:xfrm>
            <a:off x="86350" y="259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sctp_hash_transport</a:t>
            </a:r>
            <a:endParaRPr/>
          </a:p>
        </p:txBody>
      </p:sp>
      <p:pic>
        <p:nvPicPr>
          <p:cNvPr id="1094" name="Google Shape;1094;p129"/>
          <p:cNvPicPr preferRelativeResize="0"/>
          <p:nvPr/>
        </p:nvPicPr>
        <p:blipFill>
          <a:blip r:embed="rId3">
            <a:alphaModFix/>
          </a:blip>
          <a:stretch>
            <a:fillRect/>
          </a:stretch>
        </p:blipFill>
        <p:spPr>
          <a:xfrm>
            <a:off x="941225" y="944750"/>
            <a:ext cx="4735772" cy="40065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30"/>
          <p:cNvSpPr txBox="1">
            <a:spLocks noGrp="1"/>
          </p:cNvSpPr>
          <p:nvPr>
            <p:ph type="title"/>
          </p:nvPr>
        </p:nvSpPr>
        <p:spPr>
          <a:xfrm>
            <a:off x="86350" y="259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sctp_hash_transport</a:t>
            </a:r>
            <a:endParaRPr/>
          </a:p>
        </p:txBody>
      </p:sp>
      <p:pic>
        <p:nvPicPr>
          <p:cNvPr id="1100" name="Google Shape;1100;p130"/>
          <p:cNvPicPr preferRelativeResize="0"/>
          <p:nvPr/>
        </p:nvPicPr>
        <p:blipFill>
          <a:blip r:embed="rId3">
            <a:alphaModFix/>
          </a:blip>
          <a:stretch>
            <a:fillRect/>
          </a:stretch>
        </p:blipFill>
        <p:spPr>
          <a:xfrm>
            <a:off x="229100" y="1028250"/>
            <a:ext cx="12555998" cy="323579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31"/>
          <p:cNvSpPr txBox="1">
            <a:spLocks noGrp="1"/>
          </p:cNvSpPr>
          <p:nvPr>
            <p:ph type="title"/>
          </p:nvPr>
        </p:nvSpPr>
        <p:spPr>
          <a:xfrm>
            <a:off x="253800" y="259425"/>
            <a:ext cx="86364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UAF Read in sctp_epaddr_lookup_transport</a:t>
            </a:r>
            <a:endParaRPr/>
          </a:p>
        </p:txBody>
      </p:sp>
      <p:pic>
        <p:nvPicPr>
          <p:cNvPr id="1106" name="Google Shape;1106;p131"/>
          <p:cNvPicPr preferRelativeResize="0"/>
          <p:nvPr/>
        </p:nvPicPr>
        <p:blipFill>
          <a:blip r:embed="rId3">
            <a:alphaModFix/>
          </a:blip>
          <a:stretch>
            <a:fillRect/>
          </a:stretch>
        </p:blipFill>
        <p:spPr>
          <a:xfrm>
            <a:off x="152400" y="1000725"/>
            <a:ext cx="8855500" cy="1889175"/>
          </a:xfrm>
          <a:prstGeom prst="rect">
            <a:avLst/>
          </a:prstGeom>
          <a:noFill/>
          <a:ln w="9525" cap="flat" cmpd="sng">
            <a:solidFill>
              <a:schemeClr val="dk2"/>
            </a:solidFill>
            <a:prstDash val="solid"/>
            <a:round/>
            <a:headEnd type="none" w="sm" len="sm"/>
            <a:tailEnd type="none" w="sm" len="sm"/>
          </a:ln>
        </p:spPr>
      </p:pic>
      <p:pic>
        <p:nvPicPr>
          <p:cNvPr id="1107" name="Google Shape;1107;p131"/>
          <p:cNvPicPr preferRelativeResize="0"/>
          <p:nvPr/>
        </p:nvPicPr>
        <p:blipFill>
          <a:blip r:embed="rId4">
            <a:alphaModFix/>
          </a:blip>
          <a:stretch>
            <a:fillRect/>
          </a:stretch>
        </p:blipFill>
        <p:spPr>
          <a:xfrm>
            <a:off x="225250" y="3042300"/>
            <a:ext cx="4785562" cy="1948800"/>
          </a:xfrm>
          <a:prstGeom prst="rect">
            <a:avLst/>
          </a:prstGeom>
          <a:noFill/>
          <a:ln w="9525" cap="flat" cmpd="sng">
            <a:solidFill>
              <a:schemeClr val="dk2"/>
            </a:solidFill>
            <a:prstDash val="solid"/>
            <a:round/>
            <a:headEnd type="none" w="sm" len="sm"/>
            <a:tailEnd type="none" w="sm" len="sm"/>
          </a:ln>
        </p:spPr>
      </p:pic>
      <p:pic>
        <p:nvPicPr>
          <p:cNvPr id="1108" name="Google Shape;1108;p131"/>
          <p:cNvPicPr preferRelativeResize="0"/>
          <p:nvPr/>
        </p:nvPicPr>
        <p:blipFill>
          <a:blip r:embed="rId5">
            <a:alphaModFix/>
          </a:blip>
          <a:stretch>
            <a:fillRect/>
          </a:stretch>
        </p:blipFill>
        <p:spPr>
          <a:xfrm>
            <a:off x="5365375" y="3042300"/>
            <a:ext cx="3164676" cy="194880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#edc4746f</a:t>
            </a:r>
            <a:endParaRPr dirty="0"/>
          </a:p>
        </p:txBody>
      </p:sp>
      <p:graphicFrame>
        <p:nvGraphicFramePr>
          <p:cNvPr id="1114" name="Google Shape;1114;p132"/>
          <p:cNvGraphicFramePr/>
          <p:nvPr/>
        </p:nvGraphicFramePr>
        <p:xfrm>
          <a:off x="2299950" y="2028175"/>
          <a:ext cx="4905375" cy="145708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use-after-free in mutex_spin_on_owner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use-after-free in iowarrior_disconnect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iowarrior_disconnect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KMSAN: uninit-value in iowarrior_disconnect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vs OOB in the same location</a:t>
            </a:r>
            <a:endParaRPr/>
          </a:p>
        </p:txBody>
      </p:sp>
      <p:pic>
        <p:nvPicPr>
          <p:cNvPr id="339" name="Google Shape;339;p46"/>
          <p:cNvPicPr preferRelativeResize="0"/>
          <p:nvPr/>
        </p:nvPicPr>
        <p:blipFill>
          <a:blip r:embed="rId3">
            <a:alphaModFix/>
          </a:blip>
          <a:stretch>
            <a:fillRect/>
          </a:stretch>
        </p:blipFill>
        <p:spPr>
          <a:xfrm>
            <a:off x="341550" y="1017725"/>
            <a:ext cx="5049944" cy="3820975"/>
          </a:xfrm>
          <a:prstGeom prst="rect">
            <a:avLst/>
          </a:prstGeom>
          <a:noFill/>
          <a:ln>
            <a:noFill/>
          </a:ln>
        </p:spPr>
      </p:pic>
      <p:sp>
        <p:nvSpPr>
          <p:cNvPr id="340" name="Google Shape;340;p46"/>
          <p:cNvSpPr/>
          <p:nvPr/>
        </p:nvSpPr>
        <p:spPr>
          <a:xfrm>
            <a:off x="1149475" y="3921275"/>
            <a:ext cx="1207800" cy="174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txBox="1"/>
          <p:nvPr/>
        </p:nvSpPr>
        <p:spPr>
          <a:xfrm>
            <a:off x="5949025" y="2112900"/>
            <a:ext cx="2730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If the OOB area was freed, KASAN would throw UAF error.</a:t>
            </a:r>
            <a:endParaRPr>
              <a:solidFill>
                <a:srgbClr val="FF0000"/>
              </a:solidFill>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sp>
        <p:nvSpPr>
          <p:cNvPr id="1120" name="Google Shape;1120;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Race condition between usb disconnect &amp; device release.</a:t>
            </a:r>
            <a:endParaRPr/>
          </a:p>
          <a:p>
            <a:pPr marL="0" lvl="0" indent="0" algn="l" rtl="0">
              <a:spcBef>
                <a:spcPts val="1600"/>
              </a:spcBef>
              <a:spcAft>
                <a:spcPts val="1600"/>
              </a:spcAft>
              <a:buNone/>
            </a:pPr>
            <a:endParaRPr/>
          </a:p>
        </p:txBody>
      </p:sp>
      <p:pic>
        <p:nvPicPr>
          <p:cNvPr id="1121" name="Google Shape;1121;p133"/>
          <p:cNvPicPr preferRelativeResize="0"/>
          <p:nvPr/>
        </p:nvPicPr>
        <p:blipFill>
          <a:blip r:embed="rId3">
            <a:alphaModFix/>
          </a:blip>
          <a:stretch>
            <a:fillRect/>
          </a:stretch>
        </p:blipFill>
        <p:spPr>
          <a:xfrm>
            <a:off x="4374600" y="1690181"/>
            <a:ext cx="4572001" cy="1532550"/>
          </a:xfrm>
          <a:prstGeom prst="rect">
            <a:avLst/>
          </a:prstGeom>
          <a:noFill/>
          <a:ln>
            <a:noFill/>
          </a:ln>
        </p:spPr>
      </p:pic>
      <p:pic>
        <p:nvPicPr>
          <p:cNvPr id="1122" name="Google Shape;1122;p133"/>
          <p:cNvPicPr preferRelativeResize="0"/>
          <p:nvPr/>
        </p:nvPicPr>
        <p:blipFill>
          <a:blip r:embed="rId4">
            <a:alphaModFix/>
          </a:blip>
          <a:stretch>
            <a:fillRect/>
          </a:stretch>
        </p:blipFill>
        <p:spPr>
          <a:xfrm>
            <a:off x="311703" y="1778474"/>
            <a:ext cx="3781876" cy="2730750"/>
          </a:xfrm>
          <a:prstGeom prst="rect">
            <a:avLst/>
          </a:prstGeom>
          <a:noFill/>
          <a:ln>
            <a:noFill/>
          </a:ln>
        </p:spPr>
      </p:pic>
      <p:sp>
        <p:nvSpPr>
          <p:cNvPr id="1123" name="Google Shape;1123;p133"/>
          <p:cNvSpPr/>
          <p:nvPr/>
        </p:nvSpPr>
        <p:spPr>
          <a:xfrm>
            <a:off x="629675" y="2531975"/>
            <a:ext cx="815400" cy="9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sp>
        <p:nvSpPr>
          <p:cNvPr id="1129" name="Google Shape;1129;p134"/>
          <p:cNvSpPr txBox="1">
            <a:spLocks noGrp="1"/>
          </p:cNvSpPr>
          <p:nvPr>
            <p:ph type="body" idx="1"/>
          </p:nvPr>
        </p:nvSpPr>
        <p:spPr>
          <a:xfrm>
            <a:off x="311700" y="1152475"/>
            <a:ext cx="4498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Time window:</a:t>
            </a:r>
            <a:endParaRPr/>
          </a:p>
          <a:p>
            <a:pPr marL="914400" lvl="1" indent="-317500" algn="l" rtl="0">
              <a:spcBef>
                <a:spcPts val="0"/>
              </a:spcBef>
              <a:spcAft>
                <a:spcPts val="0"/>
              </a:spcAft>
              <a:buSzPts val="1400"/>
              <a:buChar char="○"/>
            </a:pPr>
            <a:r>
              <a:rPr lang="en"/>
              <a:t>USB hub thread set dev-&gt;present = 0</a:t>
            </a:r>
            <a:endParaRPr/>
          </a:p>
          <a:p>
            <a:pPr marL="914400" lvl="1" indent="-317500" algn="l" rtl="0">
              <a:spcBef>
                <a:spcPts val="0"/>
              </a:spcBef>
              <a:spcAft>
                <a:spcPts val="0"/>
              </a:spcAft>
              <a:buSzPts val="1400"/>
              <a:buChar char="○"/>
            </a:pPr>
            <a:r>
              <a:rPr lang="en"/>
              <a:t>User thread held mutex</a:t>
            </a:r>
            <a:endParaRPr/>
          </a:p>
          <a:p>
            <a:pPr marL="914400" lvl="1" indent="-317500" algn="l" rtl="0">
              <a:spcBef>
                <a:spcPts val="0"/>
              </a:spcBef>
              <a:spcAft>
                <a:spcPts val="0"/>
              </a:spcAft>
              <a:buSzPts val="1400"/>
              <a:buChar char="○"/>
            </a:pPr>
            <a:r>
              <a:rPr lang="en"/>
              <a:t>User thread releases dev object and mutex</a:t>
            </a:r>
            <a:endParaRPr/>
          </a:p>
          <a:p>
            <a:pPr marL="914400" lvl="1" indent="-317500" algn="l" rtl="0">
              <a:spcBef>
                <a:spcPts val="0"/>
              </a:spcBef>
              <a:spcAft>
                <a:spcPts val="0"/>
              </a:spcAft>
              <a:buSzPts val="1400"/>
              <a:buChar char="○"/>
            </a:pPr>
            <a:r>
              <a:rPr lang="en"/>
              <a:t>USB hub thread triggers UAF.</a:t>
            </a:r>
            <a:endParaRPr/>
          </a:p>
          <a:p>
            <a:pPr marL="457200" lvl="0" indent="-342900" algn="l" rtl="0">
              <a:spcBef>
                <a:spcPts val="0"/>
              </a:spcBef>
              <a:spcAft>
                <a:spcPts val="0"/>
              </a:spcAft>
              <a:buSzPts val="1800"/>
              <a:buChar char="●"/>
            </a:pPr>
            <a:r>
              <a:rPr lang="en"/>
              <a:t>Since USB hub thread manipulates member fields in dev object, it should ensure that the device is used exclusively.</a:t>
            </a:r>
            <a:endParaRPr/>
          </a:p>
        </p:txBody>
      </p:sp>
      <p:pic>
        <p:nvPicPr>
          <p:cNvPr id="1130" name="Google Shape;1130;p134"/>
          <p:cNvPicPr preferRelativeResize="0"/>
          <p:nvPr/>
        </p:nvPicPr>
        <p:blipFill>
          <a:blip r:embed="rId3">
            <a:alphaModFix/>
          </a:blip>
          <a:stretch>
            <a:fillRect/>
          </a:stretch>
        </p:blipFill>
        <p:spPr>
          <a:xfrm>
            <a:off x="4810628" y="1106050"/>
            <a:ext cx="3873148" cy="3416400"/>
          </a:xfrm>
          <a:prstGeom prst="rect">
            <a:avLst/>
          </a:prstGeom>
          <a:noFill/>
          <a:ln>
            <a:noFill/>
          </a:ln>
        </p:spPr>
      </p:pic>
      <p:sp>
        <p:nvSpPr>
          <p:cNvPr id="1131" name="Google Shape;1131;p134"/>
          <p:cNvSpPr/>
          <p:nvPr/>
        </p:nvSpPr>
        <p:spPr>
          <a:xfrm>
            <a:off x="5594225" y="2956175"/>
            <a:ext cx="2949600" cy="127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iowarrior_disconnect</a:t>
            </a:r>
            <a:endParaRPr/>
          </a:p>
        </p:txBody>
      </p:sp>
      <p:sp>
        <p:nvSpPr>
          <p:cNvPr id="1137" name="Google Shape;1137;p135"/>
          <p:cNvSpPr txBox="1">
            <a:spLocks noGrp="1"/>
          </p:cNvSpPr>
          <p:nvPr>
            <p:ph type="body" idx="1"/>
          </p:nvPr>
        </p:nvSpPr>
        <p:spPr>
          <a:xfrm>
            <a:off x="311700" y="1152475"/>
            <a:ext cx="2657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Triggers UAF when trying to take hold of the mutex.</a:t>
            </a:r>
            <a:endParaRPr/>
          </a:p>
          <a:p>
            <a:pPr marL="0" lvl="0" indent="0" algn="l" rtl="0">
              <a:spcBef>
                <a:spcPts val="1600"/>
              </a:spcBef>
              <a:spcAft>
                <a:spcPts val="1600"/>
              </a:spcAft>
              <a:buNone/>
            </a:pPr>
            <a:r>
              <a:rPr lang="en"/>
              <a:t>Same crash site with other captured crashes.</a:t>
            </a:r>
            <a:endParaRPr/>
          </a:p>
        </p:txBody>
      </p:sp>
      <p:pic>
        <p:nvPicPr>
          <p:cNvPr id="1138" name="Google Shape;1138;p135"/>
          <p:cNvPicPr preferRelativeResize="0"/>
          <p:nvPr/>
        </p:nvPicPr>
        <p:blipFill>
          <a:blip r:embed="rId3">
            <a:alphaModFix/>
          </a:blip>
          <a:stretch>
            <a:fillRect/>
          </a:stretch>
        </p:blipFill>
        <p:spPr>
          <a:xfrm>
            <a:off x="3037101" y="1066300"/>
            <a:ext cx="5795192" cy="3991025"/>
          </a:xfrm>
          <a:prstGeom prst="rect">
            <a:avLst/>
          </a:prstGeom>
          <a:noFill/>
          <a:ln>
            <a:noFill/>
          </a:ln>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#599be01e</a:t>
            </a:r>
            <a:endParaRPr dirty="0"/>
          </a:p>
        </p:txBody>
      </p:sp>
      <p:graphicFrame>
        <p:nvGraphicFramePr>
          <p:cNvPr id="1144" name="Google Shape;1144;p136"/>
          <p:cNvGraphicFramePr/>
          <p:nvPr/>
        </p:nvGraphicFramePr>
        <p:xfrm>
          <a:off x="772000" y="1978550"/>
          <a:ext cx="7010400" cy="1046166"/>
        </p:xfrm>
        <a:graphic>
          <a:graphicData uri="http://schemas.openxmlformats.org/drawingml/2006/table">
            <a:tbl>
              <a:tblPr>
                <a:noFill/>
              </a:tblPr>
              <a:tblGrid>
                <a:gridCol w="2105025">
                  <a:extLst>
                    <a:ext uri="{9D8B030D-6E8A-4147-A177-3AD203B41FA5}">
                      <a16:colId xmlns:a16="http://schemas.microsoft.com/office/drawing/2014/main" val="20000"/>
                    </a:ext>
                  </a:extLst>
                </a:gridCol>
                <a:gridCol w="4905375">
                  <a:extLst>
                    <a:ext uri="{9D8B030D-6E8A-4147-A177-3AD203B41FA5}">
                      <a16:colId xmlns:a16="http://schemas.microsoft.com/office/drawing/2014/main" val="20001"/>
                    </a:ext>
                  </a:extLst>
                </a:gridCol>
              </a:tblGrid>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2389bfc4b1c4ea3969629ed19bef0b3b2ec741f2</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slab-out-of-bounds Read in tcf_exts_destroy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1ded87aaa45744294d181c527d61e98fa6198c21</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WARNING: ODEBUG bug in tcindex_destroy_work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37"/>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pic>
        <p:nvPicPr>
          <p:cNvPr id="1150" name="Google Shape;1150;p137"/>
          <p:cNvPicPr preferRelativeResize="0"/>
          <p:nvPr/>
        </p:nvPicPr>
        <p:blipFill>
          <a:blip r:embed="rId3">
            <a:alphaModFix/>
          </a:blip>
          <a:stretch>
            <a:fillRect/>
          </a:stretch>
        </p:blipFill>
        <p:spPr>
          <a:xfrm>
            <a:off x="1239450" y="1302602"/>
            <a:ext cx="6483651" cy="3032249"/>
          </a:xfrm>
          <a:prstGeom prst="rect">
            <a:avLst/>
          </a:prstGeom>
          <a:noFill/>
          <a:ln>
            <a:noFill/>
          </a:ln>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38"/>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pic>
        <p:nvPicPr>
          <p:cNvPr id="1156" name="Google Shape;1156;p138"/>
          <p:cNvPicPr preferRelativeResize="0"/>
          <p:nvPr/>
        </p:nvPicPr>
        <p:blipFill>
          <a:blip r:embed="rId3">
            <a:alphaModFix/>
          </a:blip>
          <a:stretch>
            <a:fillRect/>
          </a:stretch>
        </p:blipFill>
        <p:spPr>
          <a:xfrm>
            <a:off x="598000" y="1592050"/>
            <a:ext cx="3936350" cy="2868601"/>
          </a:xfrm>
          <a:prstGeom prst="rect">
            <a:avLst/>
          </a:prstGeom>
          <a:noFill/>
          <a:ln w="9525" cap="flat" cmpd="sng">
            <a:solidFill>
              <a:schemeClr val="dk2"/>
            </a:solidFill>
            <a:prstDash val="solid"/>
            <a:round/>
            <a:headEnd type="none" w="sm" len="sm"/>
            <a:tailEnd type="none" w="sm" len="sm"/>
          </a:ln>
        </p:spPr>
      </p:pic>
      <p:sp>
        <p:nvSpPr>
          <p:cNvPr id="1157" name="Google Shape;1157;p138"/>
          <p:cNvSpPr txBox="1"/>
          <p:nvPr/>
        </p:nvSpPr>
        <p:spPr>
          <a:xfrm>
            <a:off x="598000" y="1054838"/>
            <a:ext cx="2677800" cy="42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1"/>
                </a:solidFill>
                <a:highlight>
                  <a:srgbClr val="FFFFFF"/>
                </a:highlight>
              </a:rPr>
              <a:t>tcindex_set_parms()</a:t>
            </a:r>
            <a:endParaRPr sz="1300" b="1">
              <a:solidFill>
                <a:schemeClr val="dk1"/>
              </a:solidFill>
              <a:highlight>
                <a:srgbClr val="FFFFFF"/>
              </a:highlight>
            </a:endParaRPr>
          </a:p>
        </p:txBody>
      </p:sp>
      <p:pic>
        <p:nvPicPr>
          <p:cNvPr id="1158" name="Google Shape;1158;p138"/>
          <p:cNvPicPr preferRelativeResize="0"/>
          <p:nvPr/>
        </p:nvPicPr>
        <p:blipFill>
          <a:blip r:embed="rId4">
            <a:alphaModFix/>
          </a:blip>
          <a:stretch>
            <a:fillRect/>
          </a:stretch>
        </p:blipFill>
        <p:spPr>
          <a:xfrm>
            <a:off x="4686750" y="1592050"/>
            <a:ext cx="4115799" cy="1152025"/>
          </a:xfrm>
          <a:prstGeom prst="rect">
            <a:avLst/>
          </a:prstGeom>
          <a:noFill/>
          <a:ln w="9525" cap="flat" cmpd="sng">
            <a:solidFill>
              <a:schemeClr val="dk2"/>
            </a:solidFill>
            <a:prstDash val="solid"/>
            <a:round/>
            <a:headEnd type="none" w="sm" len="sm"/>
            <a:tailEnd type="none" w="sm" len="sm"/>
          </a:ln>
        </p:spPr>
      </p:pic>
      <p:sp>
        <p:nvSpPr>
          <p:cNvPr id="1159" name="Google Shape;1159;p138"/>
          <p:cNvSpPr/>
          <p:nvPr/>
        </p:nvSpPr>
        <p:spPr>
          <a:xfrm>
            <a:off x="1232850" y="2465700"/>
            <a:ext cx="808800" cy="212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8"/>
          <p:cNvSpPr txBox="1"/>
          <p:nvPr/>
        </p:nvSpPr>
        <p:spPr>
          <a:xfrm>
            <a:off x="4740575" y="2814388"/>
            <a:ext cx="2677800" cy="42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1"/>
                </a:solidFill>
                <a:highlight>
                  <a:srgbClr val="FFFFFF"/>
                </a:highlight>
              </a:rPr>
              <a:t>tcindex_free_perfect_hash()</a:t>
            </a:r>
            <a:endParaRPr sz="1300" b="1">
              <a:solidFill>
                <a:schemeClr val="dk1"/>
              </a:solidFill>
              <a:highlight>
                <a:srgbClr val="FFFFFF"/>
              </a:highlight>
            </a:endParaRPr>
          </a:p>
        </p:txBody>
      </p:sp>
      <p:pic>
        <p:nvPicPr>
          <p:cNvPr id="1161" name="Google Shape;1161;p138"/>
          <p:cNvPicPr preferRelativeResize="0"/>
          <p:nvPr/>
        </p:nvPicPr>
        <p:blipFill>
          <a:blip r:embed="rId5">
            <a:alphaModFix/>
          </a:blip>
          <a:stretch>
            <a:fillRect/>
          </a:stretch>
        </p:blipFill>
        <p:spPr>
          <a:xfrm>
            <a:off x="4719700" y="3308625"/>
            <a:ext cx="4202299" cy="10505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39"/>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pic>
        <p:nvPicPr>
          <p:cNvPr id="1167" name="Google Shape;1167;p139"/>
          <p:cNvPicPr preferRelativeResize="0"/>
          <p:nvPr/>
        </p:nvPicPr>
        <p:blipFill>
          <a:blip r:embed="rId3">
            <a:alphaModFix/>
          </a:blip>
          <a:stretch>
            <a:fillRect/>
          </a:stretch>
        </p:blipFill>
        <p:spPr>
          <a:xfrm>
            <a:off x="934525" y="1060825"/>
            <a:ext cx="6515599" cy="1750150"/>
          </a:xfrm>
          <a:prstGeom prst="rect">
            <a:avLst/>
          </a:prstGeom>
          <a:noFill/>
          <a:ln w="9525" cap="flat" cmpd="sng">
            <a:solidFill>
              <a:schemeClr val="dk2"/>
            </a:solidFill>
            <a:prstDash val="solid"/>
            <a:round/>
            <a:headEnd type="none" w="sm" len="sm"/>
            <a:tailEnd type="none" w="sm" len="sm"/>
          </a:ln>
        </p:spPr>
      </p:pic>
      <p:pic>
        <p:nvPicPr>
          <p:cNvPr id="1168" name="Google Shape;1168;p139"/>
          <p:cNvPicPr preferRelativeResize="0"/>
          <p:nvPr/>
        </p:nvPicPr>
        <p:blipFill>
          <a:blip r:embed="rId4">
            <a:alphaModFix/>
          </a:blip>
          <a:stretch>
            <a:fillRect/>
          </a:stretch>
        </p:blipFill>
        <p:spPr>
          <a:xfrm>
            <a:off x="304800" y="2963375"/>
            <a:ext cx="8138205" cy="18753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40"/>
          <p:cNvSpPr txBox="1">
            <a:spLocks noGrp="1"/>
          </p:cNvSpPr>
          <p:nvPr>
            <p:ph type="title"/>
          </p:nvPr>
        </p:nvSpPr>
        <p:spPr>
          <a:xfrm>
            <a:off x="311700" y="285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Read in tcf_exts_destroy</a:t>
            </a:r>
            <a:endParaRPr/>
          </a:p>
        </p:txBody>
      </p:sp>
      <p:pic>
        <p:nvPicPr>
          <p:cNvPr id="1174" name="Google Shape;1174;p140"/>
          <p:cNvPicPr preferRelativeResize="0"/>
          <p:nvPr/>
        </p:nvPicPr>
        <p:blipFill>
          <a:blip r:embed="rId3">
            <a:alphaModFix/>
          </a:blip>
          <a:stretch>
            <a:fillRect/>
          </a:stretch>
        </p:blipFill>
        <p:spPr>
          <a:xfrm>
            <a:off x="956275" y="1598525"/>
            <a:ext cx="7231450" cy="19464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WARNING: ODEBUG bug in tcindex_destroy_work</a:t>
            </a:r>
            <a:endParaRPr/>
          </a:p>
        </p:txBody>
      </p:sp>
      <p:pic>
        <p:nvPicPr>
          <p:cNvPr id="1180" name="Google Shape;1180;p141"/>
          <p:cNvPicPr preferRelativeResize="0"/>
          <p:nvPr/>
        </p:nvPicPr>
        <p:blipFill>
          <a:blip r:embed="rId3">
            <a:alphaModFix/>
          </a:blip>
          <a:stretch>
            <a:fillRect/>
          </a:stretch>
        </p:blipFill>
        <p:spPr>
          <a:xfrm>
            <a:off x="1195000" y="1017725"/>
            <a:ext cx="6753977" cy="3820975"/>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WARNING: ODEBUG bug in tcindex_destroy_work</a:t>
            </a:r>
            <a:endParaRPr/>
          </a:p>
        </p:txBody>
      </p:sp>
      <p:sp>
        <p:nvSpPr>
          <p:cNvPr id="1187" name="Google Shape;1187;p142"/>
          <p:cNvSpPr txBox="1"/>
          <p:nvPr/>
        </p:nvSpPr>
        <p:spPr>
          <a:xfrm>
            <a:off x="1108500" y="4576050"/>
            <a:ext cx="6927000" cy="2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https://groups.google.com/forum/#!msg/syzkaller-bugs/woDbuHI9Jkw/TrqX28SZBgAJ</a:t>
            </a:r>
            <a:endParaRPr/>
          </a:p>
          <a:p>
            <a:pPr marL="0" lvl="0" indent="0" algn="l" rtl="0">
              <a:spcBef>
                <a:spcPts val="0"/>
              </a:spcBef>
              <a:spcAft>
                <a:spcPts val="0"/>
              </a:spcAft>
              <a:buNone/>
            </a:pPr>
            <a:endParaRPr/>
          </a:p>
        </p:txBody>
      </p:sp>
      <p:pic>
        <p:nvPicPr>
          <p:cNvPr id="1188" name="Google Shape;1188;p142"/>
          <p:cNvPicPr preferRelativeResize="0"/>
          <p:nvPr/>
        </p:nvPicPr>
        <p:blipFill>
          <a:blip r:embed="rId4">
            <a:alphaModFix/>
          </a:blip>
          <a:stretch>
            <a:fillRect/>
          </a:stretch>
        </p:blipFill>
        <p:spPr>
          <a:xfrm>
            <a:off x="609975" y="1017725"/>
            <a:ext cx="4980450" cy="3510025"/>
          </a:xfrm>
          <a:prstGeom prst="rect">
            <a:avLst/>
          </a:prstGeom>
          <a:noFill/>
          <a:ln>
            <a:noFill/>
          </a:ln>
        </p:spPr>
      </p:pic>
      <p:sp>
        <p:nvSpPr>
          <p:cNvPr id="1189" name="Google Shape;1189;p142"/>
          <p:cNvSpPr txBox="1"/>
          <p:nvPr/>
        </p:nvSpPr>
        <p:spPr>
          <a:xfrm>
            <a:off x="5958300" y="2349850"/>
            <a:ext cx="2793600" cy="7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Final conclusion: different patches for the crashes, so this group is a false positive</a:t>
            </a:r>
            <a:endParaRPr>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#dc32b5c3</a:t>
            </a:r>
            <a:endParaRPr/>
          </a:p>
        </p:txBody>
      </p:sp>
      <p:graphicFrame>
        <p:nvGraphicFramePr>
          <p:cNvPr id="347" name="Google Shape;347;p47"/>
          <p:cNvGraphicFramePr/>
          <p:nvPr/>
        </p:nvGraphicFramePr>
        <p:xfrm>
          <a:off x="1505575" y="1614700"/>
          <a:ext cx="4352925" cy="752670"/>
        </p:xfrm>
        <a:graphic>
          <a:graphicData uri="http://schemas.openxmlformats.org/drawingml/2006/table">
            <a:tbl>
              <a:tblPr>
                <a:noFill/>
                <a:tableStyleId>{90451CF9-6E87-49CF-A4E6-B44C3E17D55F}</a:tableStyleId>
              </a:tblPr>
              <a:tblGrid>
                <a:gridCol w="43529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KASAN: slab-out-of-bounds Read in cap_inode_getsecurity</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KASAN: slab-out-of-bounds Read in cap_convert_nscap</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#cfc2c740</a:t>
            </a:r>
            <a:endParaRPr dirty="0"/>
          </a:p>
        </p:txBody>
      </p:sp>
      <p:graphicFrame>
        <p:nvGraphicFramePr>
          <p:cNvPr id="1204" name="Google Shape;1204;p144"/>
          <p:cNvGraphicFramePr/>
          <p:nvPr/>
        </p:nvGraphicFramePr>
        <p:xfrm>
          <a:off x="2119313" y="243145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dirty="0">
                          <a:solidFill>
                            <a:schemeClr val="hlink"/>
                          </a:solidFill>
                          <a:latin typeface="Calibri"/>
                          <a:ea typeface="Calibri"/>
                          <a:cs typeface="Calibri"/>
                          <a:sym typeface="Calibri"/>
                          <a:hlinkClick r:id="rId3"/>
                        </a:rPr>
                        <a:t>WARNING: ODEBUG bug in __queue_work</a:t>
                      </a:r>
                      <a:endParaRPr sz="1100" u="sng" dirty="0">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dirty="0">
                          <a:solidFill>
                            <a:schemeClr val="hlink"/>
                          </a:solidFill>
                          <a:latin typeface="Calibri"/>
                          <a:ea typeface="Calibri"/>
                          <a:cs typeface="Calibri"/>
                          <a:sym typeface="Calibri"/>
                          <a:hlinkClick r:id="rId4"/>
                        </a:rPr>
                        <a:t>WARNING in __queue_work</a:t>
                      </a:r>
                      <a:endParaRPr sz="1100" u="sng" dirty="0">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210" name="Google Shape;1210;p145"/>
          <p:cNvPicPr preferRelativeResize="0"/>
          <p:nvPr/>
        </p:nvPicPr>
        <p:blipFill>
          <a:blip r:embed="rId3">
            <a:alphaModFix/>
          </a:blip>
          <a:stretch>
            <a:fillRect/>
          </a:stretch>
        </p:blipFill>
        <p:spPr>
          <a:xfrm>
            <a:off x="311700" y="1156100"/>
            <a:ext cx="5985362" cy="3820975"/>
          </a:xfrm>
          <a:prstGeom prst="rect">
            <a:avLst/>
          </a:prstGeom>
          <a:noFill/>
          <a:ln>
            <a:noFill/>
          </a:ln>
        </p:spPr>
      </p:pic>
      <p:pic>
        <p:nvPicPr>
          <p:cNvPr id="1211" name="Google Shape;1211;p145"/>
          <p:cNvPicPr preferRelativeResize="0"/>
          <p:nvPr/>
        </p:nvPicPr>
        <p:blipFill>
          <a:blip r:embed="rId4">
            <a:alphaModFix/>
          </a:blip>
          <a:stretch>
            <a:fillRect/>
          </a:stretch>
        </p:blipFill>
        <p:spPr>
          <a:xfrm>
            <a:off x="4498413" y="2771313"/>
            <a:ext cx="4333875" cy="590550"/>
          </a:xfrm>
          <a:prstGeom prst="rect">
            <a:avLst/>
          </a:prstGeom>
          <a:noFill/>
          <a:ln w="9525" cap="flat" cmpd="sng">
            <a:solidFill>
              <a:srgbClr val="000000"/>
            </a:solidFill>
            <a:prstDash val="solid"/>
            <a:round/>
            <a:headEnd type="none" w="sm" len="sm"/>
            <a:tailEnd type="none" w="sm" len="sm"/>
          </a:ln>
        </p:spPr>
      </p:pic>
      <p:sp>
        <p:nvSpPr>
          <p:cNvPr id="1212" name="Google Shape;1212;p145"/>
          <p:cNvSpPr txBox="1"/>
          <p:nvPr/>
        </p:nvSpPr>
        <p:spPr>
          <a:xfrm>
            <a:off x="4498425" y="3847125"/>
            <a:ext cx="4333800" cy="590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We need to reject too big info-&gt;timeout to avoid overflows in msecs_to_jiffies(info-&gt;timeout * 1000)</a:t>
            </a:r>
            <a:endParaRPr/>
          </a:p>
        </p:txBody>
      </p:sp>
      <p:sp>
        <p:nvSpPr>
          <p:cNvPr id="1213" name="Google Shape;1213;p145"/>
          <p:cNvSpPr/>
          <p:nvPr/>
        </p:nvSpPr>
        <p:spPr>
          <a:xfrm>
            <a:off x="2604500" y="2509900"/>
            <a:ext cx="1506000" cy="210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#88913bd8</a:t>
            </a:r>
            <a:endParaRPr dirty="0"/>
          </a:p>
        </p:txBody>
      </p:sp>
      <p:graphicFrame>
        <p:nvGraphicFramePr>
          <p:cNvPr id="1219" name="Google Shape;1219;p146"/>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WARNING: kmalloc bug in relay_open_buf</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WARNING in kmalloc_slab (3)</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 for #88913bd8</a:t>
            </a:r>
            <a:endParaRPr/>
          </a:p>
        </p:txBody>
      </p:sp>
      <p:sp>
        <p:nvSpPr>
          <p:cNvPr id="1225" name="Google Shape;1225;p147"/>
          <p:cNvSpPr txBox="1">
            <a:spLocks noGrp="1"/>
          </p:cNvSpPr>
          <p:nvPr>
            <p:ph type="body" idx="1"/>
          </p:nvPr>
        </p:nvSpPr>
        <p:spPr>
          <a:xfrm>
            <a:off x="311700" y="1152475"/>
            <a:ext cx="8520600" cy="15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chan-&gt;n_subbufs is set by the user and relay_create_buf() does a kmalloc() of chan-&gt;n_subbufs * sizeof(size_t *).</a:t>
            </a:r>
            <a:endParaRPr/>
          </a:p>
          <a:p>
            <a:pPr marL="0" lvl="0" indent="0" algn="l" rtl="0">
              <a:spcBef>
                <a:spcPts val="1600"/>
              </a:spcBef>
              <a:spcAft>
                <a:spcPts val="1600"/>
              </a:spcAft>
              <a:buNone/>
            </a:pPr>
            <a:r>
              <a:rPr lang="en"/>
              <a:t>kmalloc_slab() will generate a warning when this fails if chan-&gt;subbufs * sizeof(size_t *) &gt; KMALLOC_MAX_SIZE.</a:t>
            </a:r>
            <a:endParaRPr/>
          </a:p>
        </p:txBody>
      </p:sp>
      <p:pic>
        <p:nvPicPr>
          <p:cNvPr id="1226" name="Google Shape;1226;p147"/>
          <p:cNvPicPr preferRelativeResize="0"/>
          <p:nvPr/>
        </p:nvPicPr>
        <p:blipFill>
          <a:blip r:embed="rId3">
            <a:alphaModFix/>
          </a:blip>
          <a:stretch>
            <a:fillRect/>
          </a:stretch>
        </p:blipFill>
        <p:spPr>
          <a:xfrm>
            <a:off x="311700" y="2832525"/>
            <a:ext cx="5597176" cy="1174825"/>
          </a:xfrm>
          <a:prstGeom prst="rect">
            <a:avLst/>
          </a:prstGeom>
          <a:noFill/>
          <a:ln>
            <a:noFill/>
          </a:ln>
        </p:spPr>
      </p:pic>
      <p:pic>
        <p:nvPicPr>
          <p:cNvPr id="1227" name="Google Shape;1227;p147"/>
          <p:cNvPicPr preferRelativeResize="0"/>
          <p:nvPr/>
        </p:nvPicPr>
        <p:blipFill>
          <a:blip r:embed="rId4">
            <a:alphaModFix/>
          </a:blip>
          <a:stretch>
            <a:fillRect/>
          </a:stretch>
        </p:blipFill>
        <p:spPr>
          <a:xfrm>
            <a:off x="4106925" y="4052225"/>
            <a:ext cx="4491375" cy="1091275"/>
          </a:xfrm>
          <a:prstGeom prst="rect">
            <a:avLst/>
          </a:prstGeom>
          <a:noFill/>
          <a:ln>
            <a:noFill/>
          </a:ln>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#7fc17e90</a:t>
            </a:r>
            <a:endParaRPr dirty="0"/>
          </a:p>
        </p:txBody>
      </p:sp>
      <p:graphicFrame>
        <p:nvGraphicFramePr>
          <p:cNvPr id="1233" name="Google Shape;1233;p148"/>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235850">
                <a:tc>
                  <a:txBody>
                    <a:bodyPr/>
                    <a:lstStyle/>
                    <a:p>
                      <a:pPr marL="0" lvl="0" indent="0" algn="l" rtl="0">
                        <a:lnSpc>
                          <a:spcPct val="115000"/>
                        </a:lnSpc>
                        <a:spcBef>
                          <a:spcPts val="0"/>
                        </a:spcBef>
                        <a:spcAft>
                          <a:spcPts val="0"/>
                        </a:spcAft>
                        <a:buNone/>
                      </a:pPr>
                      <a:r>
                        <a:rPr lang="en" sz="1100" u="sng" dirty="0">
                          <a:solidFill>
                            <a:schemeClr val="hlink"/>
                          </a:solidFill>
                          <a:latin typeface="Calibri"/>
                          <a:ea typeface="Calibri"/>
                          <a:cs typeface="Calibri"/>
                          <a:sym typeface="Calibri"/>
                          <a:hlinkClick r:id="rId3"/>
                        </a:rPr>
                        <a:t>WARNING in kvmalloc_node</a:t>
                      </a:r>
                      <a:endParaRPr sz="1100" u="sng" dirty="0">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35850">
                <a:tc>
                  <a:txBody>
                    <a:bodyPr/>
                    <a:lstStyle/>
                    <a:p>
                      <a:pPr marL="0" lvl="0" indent="0" algn="l" rtl="0">
                        <a:lnSpc>
                          <a:spcPct val="115000"/>
                        </a:lnSpc>
                        <a:spcBef>
                          <a:spcPts val="0"/>
                        </a:spcBef>
                        <a:spcAft>
                          <a:spcPts val="0"/>
                        </a:spcAft>
                        <a:buNone/>
                      </a:pPr>
                      <a:r>
                        <a:rPr lang="en" sz="1100" u="sng" dirty="0">
                          <a:solidFill>
                            <a:schemeClr val="hlink"/>
                          </a:solidFill>
                          <a:latin typeface="Calibri"/>
                          <a:ea typeface="Calibri"/>
                          <a:cs typeface="Calibri"/>
                          <a:sym typeface="Calibri"/>
                          <a:hlinkClick r:id="rId4"/>
                        </a:rPr>
                        <a:t>WARNING: kmalloc bug in cpu_map_update_elem</a:t>
                      </a:r>
                      <a:endParaRPr sz="1100" u="sng" dirty="0">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 for #7fc17e90</a:t>
            </a:r>
            <a:endParaRPr/>
          </a:p>
          <a:p>
            <a:pPr marL="0" lvl="0" indent="0" algn="l" rtl="0">
              <a:spcBef>
                <a:spcPts val="0"/>
              </a:spcBef>
              <a:spcAft>
                <a:spcPts val="0"/>
              </a:spcAft>
              <a:buNone/>
            </a:pPr>
            <a:endParaRPr/>
          </a:p>
        </p:txBody>
      </p:sp>
      <p:sp>
        <p:nvSpPr>
          <p:cNvPr id="1239" name="Google Shape;1239;p149"/>
          <p:cNvSpPr txBox="1">
            <a:spLocks noGrp="1"/>
          </p:cNvSpPr>
          <p:nvPr>
            <p:ph type="body" idx="1"/>
          </p:nvPr>
        </p:nvSpPr>
        <p:spPr>
          <a:xfrm>
            <a:off x="311700" y="1152475"/>
            <a:ext cx="8520600" cy="10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There are several implications after commit 0bf7800f1799 ("ptr_ring: try vmalloc() when kmalloc() fails") with the using of vmalloc() since can't allow GFP_ATOMIC but mandate GFP_KERNEL.</a:t>
            </a:r>
            <a:endParaRPr/>
          </a:p>
          <a:p>
            <a:pPr marL="0" lvl="0" indent="0" algn="l" rtl="0">
              <a:spcBef>
                <a:spcPts val="1600"/>
              </a:spcBef>
              <a:spcAft>
                <a:spcPts val="1600"/>
              </a:spcAft>
              <a:buNone/>
            </a:pPr>
            <a:endParaRPr/>
          </a:p>
        </p:txBody>
      </p:sp>
      <p:pic>
        <p:nvPicPr>
          <p:cNvPr id="1240" name="Google Shape;1240;p149"/>
          <p:cNvPicPr preferRelativeResize="0"/>
          <p:nvPr/>
        </p:nvPicPr>
        <p:blipFill>
          <a:blip r:embed="rId3">
            <a:alphaModFix/>
          </a:blip>
          <a:stretch>
            <a:fillRect/>
          </a:stretch>
        </p:blipFill>
        <p:spPr>
          <a:xfrm>
            <a:off x="3661275" y="3516075"/>
            <a:ext cx="5343525" cy="1476375"/>
          </a:xfrm>
          <a:prstGeom prst="rect">
            <a:avLst/>
          </a:prstGeom>
          <a:noFill/>
          <a:ln>
            <a:noFill/>
          </a:ln>
        </p:spPr>
      </p:pic>
      <p:pic>
        <p:nvPicPr>
          <p:cNvPr id="1241" name="Google Shape;1241;p149"/>
          <p:cNvPicPr preferRelativeResize="0"/>
          <p:nvPr/>
        </p:nvPicPr>
        <p:blipFill>
          <a:blip r:embed="rId4">
            <a:alphaModFix/>
          </a:blip>
          <a:stretch>
            <a:fillRect/>
          </a:stretch>
        </p:blipFill>
        <p:spPr>
          <a:xfrm>
            <a:off x="311700" y="2296800"/>
            <a:ext cx="4866268" cy="9968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behaviors in above three cases</a:t>
            </a:r>
            <a:endParaRPr/>
          </a:p>
        </p:txBody>
      </p:sp>
      <p:pic>
        <p:nvPicPr>
          <p:cNvPr id="1247" name="Google Shape;1247;p150"/>
          <p:cNvPicPr preferRelativeResize="0"/>
          <p:nvPr/>
        </p:nvPicPr>
        <p:blipFill>
          <a:blip r:embed="rId3">
            <a:alphaModFix/>
          </a:blip>
          <a:stretch>
            <a:fillRect/>
          </a:stretch>
        </p:blipFill>
        <p:spPr>
          <a:xfrm>
            <a:off x="311700" y="3520025"/>
            <a:ext cx="6443524" cy="1623475"/>
          </a:xfrm>
          <a:prstGeom prst="rect">
            <a:avLst/>
          </a:prstGeom>
          <a:noFill/>
          <a:ln w="9525" cap="flat" cmpd="sng">
            <a:solidFill>
              <a:srgbClr val="FF0000"/>
            </a:solidFill>
            <a:prstDash val="solid"/>
            <a:round/>
            <a:headEnd type="none" w="sm" len="sm"/>
            <a:tailEnd type="none" w="sm" len="sm"/>
          </a:ln>
        </p:spPr>
      </p:pic>
      <p:pic>
        <p:nvPicPr>
          <p:cNvPr id="1248" name="Google Shape;1248;p150"/>
          <p:cNvPicPr preferRelativeResize="0"/>
          <p:nvPr/>
        </p:nvPicPr>
        <p:blipFill>
          <a:blip r:embed="rId4">
            <a:alphaModFix/>
          </a:blip>
          <a:stretch>
            <a:fillRect/>
          </a:stretch>
        </p:blipFill>
        <p:spPr>
          <a:xfrm>
            <a:off x="311700" y="1153250"/>
            <a:ext cx="4733097" cy="1933350"/>
          </a:xfrm>
          <a:prstGeom prst="rect">
            <a:avLst/>
          </a:prstGeom>
          <a:noFill/>
          <a:ln w="9525" cap="flat" cmpd="sng">
            <a:solidFill>
              <a:srgbClr val="000000"/>
            </a:solidFill>
            <a:prstDash val="solid"/>
            <a:round/>
            <a:headEnd type="none" w="sm" len="sm"/>
            <a:tailEnd type="none" w="sm" len="sm"/>
          </a:ln>
        </p:spPr>
      </p:pic>
      <p:pic>
        <p:nvPicPr>
          <p:cNvPr id="1249" name="Google Shape;1249;p150"/>
          <p:cNvPicPr preferRelativeResize="0"/>
          <p:nvPr/>
        </p:nvPicPr>
        <p:blipFill>
          <a:blip r:embed="rId5">
            <a:alphaModFix/>
          </a:blip>
          <a:stretch>
            <a:fillRect/>
          </a:stretch>
        </p:blipFill>
        <p:spPr>
          <a:xfrm>
            <a:off x="5079850" y="1153250"/>
            <a:ext cx="4064150" cy="2328627"/>
          </a:xfrm>
          <a:prstGeom prst="rect">
            <a:avLst/>
          </a:prstGeom>
          <a:noFill/>
          <a:ln w="9525" cap="flat" cmpd="sng">
            <a:solidFill>
              <a:srgbClr val="FF0000"/>
            </a:solidFill>
            <a:prstDash val="solid"/>
            <a:round/>
            <a:headEnd type="none" w="sm" len="sm"/>
            <a:tailEnd type="none" w="sm" len="sm"/>
          </a:ln>
        </p:spPr>
      </p:pic>
      <p:sp>
        <p:nvSpPr>
          <p:cNvPr id="1250" name="Google Shape;1250;p150"/>
          <p:cNvSpPr txBox="1"/>
          <p:nvPr/>
        </p:nvSpPr>
        <p:spPr>
          <a:xfrm>
            <a:off x="1093175" y="3086600"/>
            <a:ext cx="2396400" cy="25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Old version of Syzkaller</a:t>
            </a:r>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#bf956be5 </a:t>
            </a:r>
            <a:endParaRPr/>
          </a:p>
        </p:txBody>
      </p:sp>
      <p:graphicFrame>
        <p:nvGraphicFramePr>
          <p:cNvPr id="1256" name="Google Shape;1256;p151"/>
          <p:cNvGraphicFramePr/>
          <p:nvPr/>
        </p:nvGraphicFramePr>
        <p:xfrm>
          <a:off x="420875" y="1882500"/>
          <a:ext cx="8423850" cy="1610400"/>
        </p:xfrm>
        <a:graphic>
          <a:graphicData uri="http://schemas.openxmlformats.org/drawingml/2006/table">
            <a:tbl>
              <a:tblPr>
                <a:noFill/>
              </a:tblPr>
              <a:tblGrid>
                <a:gridCol w="1857950">
                  <a:extLst>
                    <a:ext uri="{9D8B030D-6E8A-4147-A177-3AD203B41FA5}">
                      <a16:colId xmlns:a16="http://schemas.microsoft.com/office/drawing/2014/main" val="20000"/>
                    </a:ext>
                  </a:extLst>
                </a:gridCol>
                <a:gridCol w="4884500">
                  <a:extLst>
                    <a:ext uri="{9D8B030D-6E8A-4147-A177-3AD203B41FA5}">
                      <a16:colId xmlns:a16="http://schemas.microsoft.com/office/drawing/2014/main" val="20001"/>
                    </a:ext>
                  </a:extLst>
                </a:gridCol>
                <a:gridCol w="1681400">
                  <a:extLst>
                    <a:ext uri="{9D8B030D-6E8A-4147-A177-3AD203B41FA5}">
                      <a16:colId xmlns:a16="http://schemas.microsoft.com/office/drawing/2014/main" val="20002"/>
                    </a:ext>
                  </a:extLst>
                </a:gridCol>
              </a:tblGrid>
              <a:tr h="53680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63ee20afab456a7a73d0e5ca3154678c4a7c36d6</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gridSpan="2">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bpf-next boot error: KASAN: use-after-free Write in call_usermodehelper_exec_work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CN"/>
                    </a:p>
                  </a:txBody>
                  <a:tcPr/>
                </a:tc>
                <a:extLst>
                  <a:ext uri="{0D108BD9-81ED-4DB2-BD59-A6C34878D82A}">
                    <a16:rowId xmlns:a16="http://schemas.microsoft.com/office/drawing/2014/main" val="10000"/>
                  </a:ext>
                </a:extLst>
              </a:tr>
              <a:tr h="53680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2b4e73396ae0182d5f209ca8ba98fb0580924310</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gridSpan="2">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net-next boot error: KASAN: use-after-free Write in call_usermodehelper_exec_work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CN"/>
                    </a:p>
                  </a:txBody>
                  <a:tcPr/>
                </a:tc>
                <a:extLst>
                  <a:ext uri="{0D108BD9-81ED-4DB2-BD59-A6C34878D82A}">
                    <a16:rowId xmlns:a16="http://schemas.microsoft.com/office/drawing/2014/main" val="10001"/>
                  </a:ext>
                </a:extLst>
              </a:tr>
              <a:tr h="53680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02df934e0758de208d96f61489b97b7e6268b490</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gridSpan="2">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upstream boot error: KASAN: use-after-free Write in call_usermodehelper_exec_work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CN"/>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5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sp>
        <p:nvSpPr>
          <p:cNvPr id="1262" name="Google Shape;1262;p152"/>
          <p:cNvSpPr txBox="1"/>
          <p:nvPr/>
        </p:nvSpPr>
        <p:spPr>
          <a:xfrm>
            <a:off x="656125" y="1117825"/>
            <a:ext cx="4295100" cy="5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sub_info could be freed in subthread</a:t>
            </a:r>
            <a:endParaRPr b="1"/>
          </a:p>
        </p:txBody>
      </p:sp>
      <p:pic>
        <p:nvPicPr>
          <p:cNvPr id="1263" name="Google Shape;1263;p152"/>
          <p:cNvPicPr preferRelativeResize="0"/>
          <p:nvPr/>
        </p:nvPicPr>
        <p:blipFill>
          <a:blip r:embed="rId3">
            <a:alphaModFix/>
          </a:blip>
          <a:stretch>
            <a:fillRect/>
          </a:stretch>
        </p:blipFill>
        <p:spPr>
          <a:xfrm>
            <a:off x="1549275" y="1633825"/>
            <a:ext cx="5727309" cy="3204874"/>
          </a:xfrm>
          <a:prstGeom prst="rect">
            <a:avLst/>
          </a:prstGeom>
          <a:noFill/>
          <a:ln w="9525" cap="flat" cmpd="sng">
            <a:solidFill>
              <a:schemeClr val="dk2"/>
            </a:solidFill>
            <a:prstDash val="solid"/>
            <a:round/>
            <a:headEnd type="none" w="sm" len="sm"/>
            <a:tailEnd type="none" w="sm" len="sm"/>
          </a:ln>
        </p:spPr>
      </p:pic>
      <p:sp>
        <p:nvSpPr>
          <p:cNvPr id="1264" name="Google Shape;1264;p152"/>
          <p:cNvSpPr/>
          <p:nvPr/>
        </p:nvSpPr>
        <p:spPr>
          <a:xfrm>
            <a:off x="3261075" y="4242050"/>
            <a:ext cx="1590900" cy="18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52"/>
          <p:cNvSpPr/>
          <p:nvPr/>
        </p:nvSpPr>
        <p:spPr>
          <a:xfrm>
            <a:off x="2664550" y="3406900"/>
            <a:ext cx="4454100" cy="331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5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sp>
        <p:nvSpPr>
          <p:cNvPr id="1271" name="Google Shape;1271;p153"/>
          <p:cNvSpPr txBox="1"/>
          <p:nvPr/>
        </p:nvSpPr>
        <p:spPr>
          <a:xfrm>
            <a:off x="579925" y="889225"/>
            <a:ext cx="4295100" cy="5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sub_info could be freed in subthread</a:t>
            </a:r>
            <a:endParaRPr b="1"/>
          </a:p>
        </p:txBody>
      </p:sp>
      <p:pic>
        <p:nvPicPr>
          <p:cNvPr id="1272" name="Google Shape;1272;p153"/>
          <p:cNvPicPr preferRelativeResize="0"/>
          <p:nvPr/>
        </p:nvPicPr>
        <p:blipFill>
          <a:blip r:embed="rId3">
            <a:alphaModFix/>
          </a:blip>
          <a:stretch>
            <a:fillRect/>
          </a:stretch>
        </p:blipFill>
        <p:spPr>
          <a:xfrm>
            <a:off x="181599" y="2739425"/>
            <a:ext cx="7297833" cy="572700"/>
          </a:xfrm>
          <a:prstGeom prst="rect">
            <a:avLst/>
          </a:prstGeom>
          <a:noFill/>
          <a:ln>
            <a:noFill/>
          </a:ln>
        </p:spPr>
      </p:pic>
      <p:pic>
        <p:nvPicPr>
          <p:cNvPr id="1273" name="Google Shape;1273;p153"/>
          <p:cNvPicPr preferRelativeResize="0"/>
          <p:nvPr/>
        </p:nvPicPr>
        <p:blipFill>
          <a:blip r:embed="rId4">
            <a:alphaModFix/>
          </a:blip>
          <a:stretch>
            <a:fillRect/>
          </a:stretch>
        </p:blipFill>
        <p:spPr>
          <a:xfrm>
            <a:off x="152400" y="1405225"/>
            <a:ext cx="8520601" cy="658093"/>
          </a:xfrm>
          <a:prstGeom prst="rect">
            <a:avLst/>
          </a:prstGeom>
          <a:noFill/>
          <a:ln>
            <a:noFill/>
          </a:ln>
        </p:spPr>
      </p:pic>
      <p:sp>
        <p:nvSpPr>
          <p:cNvPr id="1274" name="Google Shape;1274;p153"/>
          <p:cNvSpPr txBox="1"/>
          <p:nvPr/>
        </p:nvSpPr>
        <p:spPr>
          <a:xfrm>
            <a:off x="3184775" y="2140975"/>
            <a:ext cx="73389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a:t>
            </a:r>
            <a:endParaRPr sz="24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353" name="Google Shape;353;p48"/>
          <p:cNvSpPr txBox="1">
            <a:spLocks noGrp="1"/>
          </p:cNvSpPr>
          <p:nvPr>
            <p:ph type="body" idx="1"/>
          </p:nvPr>
        </p:nvSpPr>
        <p:spPr>
          <a:xfrm>
            <a:off x="311700" y="4165550"/>
            <a:ext cx="8832300" cy="42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First, check size is XATTR_CAPS_SZ_2 or XATTR_CAPS_SZ_3, and then fetch the value with le32_to_cpu()</a:t>
            </a:r>
            <a:endParaRPr sz="1400"/>
          </a:p>
        </p:txBody>
      </p:sp>
      <p:pic>
        <p:nvPicPr>
          <p:cNvPr id="354" name="Google Shape;354;p48"/>
          <p:cNvPicPr preferRelativeResize="0"/>
          <p:nvPr/>
        </p:nvPicPr>
        <p:blipFill>
          <a:blip r:embed="rId3">
            <a:alphaModFix/>
          </a:blip>
          <a:stretch>
            <a:fillRect/>
          </a:stretch>
        </p:blipFill>
        <p:spPr>
          <a:xfrm>
            <a:off x="311700" y="1152475"/>
            <a:ext cx="4096751" cy="2578726"/>
          </a:xfrm>
          <a:prstGeom prst="rect">
            <a:avLst/>
          </a:prstGeom>
          <a:noFill/>
          <a:ln>
            <a:noFill/>
          </a:ln>
        </p:spPr>
      </p:pic>
      <p:pic>
        <p:nvPicPr>
          <p:cNvPr id="355" name="Google Shape;355;p48"/>
          <p:cNvPicPr preferRelativeResize="0"/>
          <p:nvPr/>
        </p:nvPicPr>
        <p:blipFill>
          <a:blip r:embed="rId4">
            <a:alphaModFix/>
          </a:blip>
          <a:stretch>
            <a:fillRect/>
          </a:stretch>
        </p:blipFill>
        <p:spPr>
          <a:xfrm>
            <a:off x="4408450" y="1152475"/>
            <a:ext cx="4735549" cy="1126195"/>
          </a:xfrm>
          <a:prstGeom prst="rect">
            <a:avLst/>
          </a:prstGeom>
          <a:noFill/>
          <a:ln>
            <a:noFill/>
          </a:ln>
        </p:spPr>
      </p:pic>
      <p:pic>
        <p:nvPicPr>
          <p:cNvPr id="356" name="Google Shape;356;p48"/>
          <p:cNvPicPr preferRelativeResize="0"/>
          <p:nvPr/>
        </p:nvPicPr>
        <p:blipFill>
          <a:blip r:embed="rId5">
            <a:alphaModFix/>
          </a:blip>
          <a:stretch>
            <a:fillRect/>
          </a:stretch>
        </p:blipFill>
        <p:spPr>
          <a:xfrm>
            <a:off x="4408450" y="2605000"/>
            <a:ext cx="4735549" cy="1111096"/>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5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pic>
        <p:nvPicPr>
          <p:cNvPr id="1280" name="Google Shape;1280;p154"/>
          <p:cNvPicPr preferRelativeResize="0"/>
          <p:nvPr/>
        </p:nvPicPr>
        <p:blipFill>
          <a:blip r:embed="rId3">
            <a:alphaModFix/>
          </a:blip>
          <a:stretch>
            <a:fillRect/>
          </a:stretch>
        </p:blipFill>
        <p:spPr>
          <a:xfrm>
            <a:off x="857950" y="1584075"/>
            <a:ext cx="6416501" cy="3311750"/>
          </a:xfrm>
          <a:prstGeom prst="rect">
            <a:avLst/>
          </a:prstGeom>
          <a:noFill/>
          <a:ln w="9525" cap="flat" cmpd="sng">
            <a:solidFill>
              <a:schemeClr val="dk2"/>
            </a:solidFill>
            <a:prstDash val="solid"/>
            <a:round/>
            <a:headEnd type="none" w="sm" len="sm"/>
            <a:tailEnd type="none" w="sm" len="sm"/>
          </a:ln>
        </p:spPr>
      </p:pic>
      <p:sp>
        <p:nvSpPr>
          <p:cNvPr id="1281" name="Google Shape;1281;p154"/>
          <p:cNvSpPr txBox="1"/>
          <p:nvPr/>
        </p:nvSpPr>
        <p:spPr>
          <a:xfrm>
            <a:off x="503725" y="889225"/>
            <a:ext cx="2836800" cy="8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sub_info could be freed in subthread</a:t>
            </a:r>
            <a:endParaRPr b="1">
              <a:solidFill>
                <a:schemeClr val="dk1"/>
              </a:solidFill>
            </a:endParaRPr>
          </a:p>
          <a:p>
            <a:pPr marL="0" lvl="0" indent="0" algn="l" rtl="0">
              <a:spcBef>
                <a:spcPts val="0"/>
              </a:spcBef>
              <a:spcAft>
                <a:spcPts val="0"/>
              </a:spcAft>
              <a:buNone/>
            </a:pPr>
            <a:endParaRPr b="1"/>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5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sp>
        <p:nvSpPr>
          <p:cNvPr id="1287" name="Google Shape;1287;p155"/>
          <p:cNvSpPr txBox="1"/>
          <p:nvPr/>
        </p:nvSpPr>
        <p:spPr>
          <a:xfrm>
            <a:off x="503725" y="889225"/>
            <a:ext cx="2836800" cy="8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sub_info could be freed in subprocess</a:t>
            </a:r>
            <a:endParaRPr b="1"/>
          </a:p>
        </p:txBody>
      </p:sp>
      <p:pic>
        <p:nvPicPr>
          <p:cNvPr id="1288" name="Google Shape;1288;p155"/>
          <p:cNvPicPr preferRelativeResize="0"/>
          <p:nvPr/>
        </p:nvPicPr>
        <p:blipFill>
          <a:blip r:embed="rId3">
            <a:alphaModFix/>
          </a:blip>
          <a:stretch>
            <a:fillRect/>
          </a:stretch>
        </p:blipFill>
        <p:spPr>
          <a:xfrm>
            <a:off x="1478050" y="1624775"/>
            <a:ext cx="6334299" cy="31409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#ef299cc3</a:t>
            </a:r>
            <a:endParaRPr dirty="0"/>
          </a:p>
        </p:txBody>
      </p:sp>
      <p:graphicFrame>
        <p:nvGraphicFramePr>
          <p:cNvPr id="1294" name="Google Shape;1294;p156"/>
          <p:cNvGraphicFramePr/>
          <p:nvPr/>
        </p:nvGraphicFramePr>
        <p:xfrm>
          <a:off x="2723725" y="1682325"/>
          <a:ext cx="3696550" cy="2185620"/>
        </p:xfrm>
        <a:graphic>
          <a:graphicData uri="http://schemas.openxmlformats.org/drawingml/2006/table">
            <a:tbl>
              <a:tblPr>
                <a:noFill/>
              </a:tblPr>
              <a:tblGrid>
                <a:gridCol w="36965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hfsc_unbind_tcf</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WARNING: ODEBUG bug in __init_work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WARNING in call_rcu</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3337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WARNING: ODEBUG bug in tcf_queue_work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7"/>
                        </a:rPr>
                        <a:t>KASAN: use-after-free Read in route4_get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3337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8"/>
                        </a:rPr>
                        <a:t>WARNING: ODEBUG bug in route4_change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pic>
        <p:nvPicPr>
          <p:cNvPr id="1300" name="Google Shape;1300;p157"/>
          <p:cNvPicPr preferRelativeResize="0"/>
          <p:nvPr/>
        </p:nvPicPr>
        <p:blipFill>
          <a:blip r:embed="rId3">
            <a:alphaModFix/>
          </a:blip>
          <a:stretch>
            <a:fillRect/>
          </a:stretch>
        </p:blipFill>
        <p:spPr>
          <a:xfrm>
            <a:off x="4347200" y="1189851"/>
            <a:ext cx="3832625" cy="1454575"/>
          </a:xfrm>
          <a:prstGeom prst="rect">
            <a:avLst/>
          </a:prstGeom>
          <a:noFill/>
          <a:ln>
            <a:noFill/>
          </a:ln>
        </p:spPr>
      </p:pic>
      <p:sp>
        <p:nvSpPr>
          <p:cNvPr id="1301" name="Google Shape;1301;p157"/>
          <p:cNvSpPr txBox="1"/>
          <p:nvPr/>
        </p:nvSpPr>
        <p:spPr>
          <a:xfrm>
            <a:off x="3779750" y="1253000"/>
            <a:ext cx="1654500" cy="2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02" name="Google Shape;1302;p157"/>
          <p:cNvPicPr preferRelativeResize="0"/>
          <p:nvPr/>
        </p:nvPicPr>
        <p:blipFill>
          <a:blip r:embed="rId4">
            <a:alphaModFix/>
          </a:blip>
          <a:stretch>
            <a:fillRect/>
          </a:stretch>
        </p:blipFill>
        <p:spPr>
          <a:xfrm>
            <a:off x="456900" y="1319563"/>
            <a:ext cx="3495826" cy="3082225"/>
          </a:xfrm>
          <a:prstGeom prst="rect">
            <a:avLst/>
          </a:prstGeom>
          <a:noFill/>
          <a:ln>
            <a:noFill/>
          </a:ln>
        </p:spPr>
      </p:pic>
      <p:sp>
        <p:nvSpPr>
          <p:cNvPr id="1303" name="Google Shape;1303;p157"/>
          <p:cNvSpPr txBox="1"/>
          <p:nvPr/>
        </p:nvSpPr>
        <p:spPr>
          <a:xfrm>
            <a:off x="512275" y="4520475"/>
            <a:ext cx="3059700" cy="3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alloc and insert new `route4_filter` to list</a:t>
            </a:r>
            <a:endParaRPr/>
          </a:p>
        </p:txBody>
      </p:sp>
      <p:sp>
        <p:nvSpPr>
          <p:cNvPr id="1304" name="Google Shape;1304;p157"/>
          <p:cNvSpPr txBox="1"/>
          <p:nvPr/>
        </p:nvSpPr>
        <p:spPr>
          <a:xfrm>
            <a:off x="4845825" y="2539625"/>
            <a:ext cx="3765900" cy="8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iterate the list trying to remove the old item from the list.  Wrongly removes the new item form the list while keeps the old one.</a:t>
            </a:r>
            <a:endParaRPr/>
          </a:p>
        </p:txBody>
      </p:sp>
      <p:cxnSp>
        <p:nvCxnSpPr>
          <p:cNvPr id="1305" name="Google Shape;1305;p157"/>
          <p:cNvCxnSpPr/>
          <p:nvPr/>
        </p:nvCxnSpPr>
        <p:spPr>
          <a:xfrm rot="10800000">
            <a:off x="5800650" y="2069400"/>
            <a:ext cx="969300" cy="0"/>
          </a:xfrm>
          <a:prstGeom prst="straightConnector1">
            <a:avLst/>
          </a:prstGeom>
          <a:noFill/>
          <a:ln w="9525" cap="flat" cmpd="sng">
            <a:solidFill>
              <a:srgbClr val="FF0000"/>
            </a:solidFill>
            <a:prstDash val="solid"/>
            <a:round/>
            <a:headEnd type="none" w="med" len="med"/>
            <a:tailEnd type="none" w="med" len="med"/>
          </a:ln>
        </p:spPr>
      </p:cxnSp>
      <p:pic>
        <p:nvPicPr>
          <p:cNvPr id="1306" name="Google Shape;1306;p157"/>
          <p:cNvPicPr preferRelativeResize="0"/>
          <p:nvPr/>
        </p:nvPicPr>
        <p:blipFill>
          <a:blip r:embed="rId5">
            <a:alphaModFix/>
          </a:blip>
          <a:stretch>
            <a:fillRect/>
          </a:stretch>
        </p:blipFill>
        <p:spPr>
          <a:xfrm>
            <a:off x="4347200" y="3507325"/>
            <a:ext cx="4538322" cy="823800"/>
          </a:xfrm>
          <a:prstGeom prst="rect">
            <a:avLst/>
          </a:prstGeom>
          <a:noFill/>
          <a:ln>
            <a:noFill/>
          </a:ln>
        </p:spPr>
      </p:pic>
      <p:sp>
        <p:nvSpPr>
          <p:cNvPr id="1307" name="Google Shape;1307;p157"/>
          <p:cNvSpPr txBox="1"/>
          <p:nvPr/>
        </p:nvSpPr>
        <p:spPr>
          <a:xfrm>
            <a:off x="4520475" y="4451250"/>
            <a:ext cx="4430400" cy="6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old iterm gets freed. But it still on the list.</a:t>
            </a:r>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WARNING: ODEBUG </a:t>
            </a:r>
            <a:endParaRPr/>
          </a:p>
        </p:txBody>
      </p:sp>
      <p:sp>
        <p:nvSpPr>
          <p:cNvPr id="1313" name="Google Shape;1313;p1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dirty="0"/>
              <a:t>WARNING: ODEBUG bug in route4_change</a:t>
            </a:r>
            <a:endParaRPr dirty="0"/>
          </a:p>
          <a:p>
            <a:pPr marL="457200" lvl="0" indent="-342900" algn="l" rtl="0">
              <a:spcBef>
                <a:spcPts val="0"/>
              </a:spcBef>
              <a:spcAft>
                <a:spcPts val="0"/>
              </a:spcAft>
              <a:buSzPts val="1800"/>
              <a:buAutoNum type="arabicPeriod"/>
            </a:pPr>
            <a:r>
              <a:rPr lang="en" dirty="0"/>
              <a:t>WARNING in </a:t>
            </a:r>
            <a:r>
              <a:rPr lang="en" dirty="0" err="1"/>
              <a:t>call_rcu</a:t>
            </a:r>
            <a:endParaRPr dirty="0"/>
          </a:p>
          <a:p>
            <a:pPr marL="457200" lvl="0" indent="-342900" algn="l" rtl="0">
              <a:spcBef>
                <a:spcPts val="0"/>
              </a:spcBef>
              <a:spcAft>
                <a:spcPts val="0"/>
              </a:spcAft>
              <a:buSzPts val="1800"/>
              <a:buAutoNum type="arabicPeriod"/>
            </a:pPr>
            <a:r>
              <a:rPr lang="en" dirty="0"/>
              <a:t>WARNING: ODEBUG bug in </a:t>
            </a:r>
            <a:r>
              <a:rPr lang="en" dirty="0" err="1"/>
              <a:t>tcf_queue_work</a:t>
            </a:r>
            <a:endParaRPr dirty="0"/>
          </a:p>
          <a:p>
            <a:pPr marL="457200" lvl="0" indent="-342900" algn="l" rtl="0">
              <a:spcBef>
                <a:spcPts val="0"/>
              </a:spcBef>
              <a:spcAft>
                <a:spcPts val="0"/>
              </a:spcAft>
              <a:buSzPts val="1800"/>
              <a:buAutoNum type="arabicPeriod"/>
            </a:pPr>
            <a:r>
              <a:rPr lang="en" dirty="0"/>
              <a:t>WARNING: ODEBUG bug in __</a:t>
            </a:r>
            <a:r>
              <a:rPr lang="en" dirty="0" err="1"/>
              <a:t>init_work</a:t>
            </a:r>
            <a:endParaRPr dirty="0"/>
          </a:p>
          <a:p>
            <a:pPr marL="0" lvl="0" indent="0" algn="l" rtl="0">
              <a:spcBef>
                <a:spcPts val="1600"/>
              </a:spcBef>
              <a:spcAft>
                <a:spcPts val="0"/>
              </a:spcAft>
              <a:buNone/>
            </a:pPr>
            <a:endParaRPr dirty="0"/>
          </a:p>
          <a:p>
            <a:pPr marL="0" lvl="0" indent="0" algn="l" rtl="0">
              <a:spcBef>
                <a:spcPts val="1600"/>
              </a:spcBef>
              <a:spcAft>
                <a:spcPts val="1600"/>
              </a:spcAft>
              <a:buNone/>
            </a:pPr>
            <a:r>
              <a:rPr lang="en" dirty="0"/>
              <a:t>Call traces of those behaviors look the same. Reporting different warning message is due to the </a:t>
            </a:r>
            <a:r>
              <a:rPr lang="en" dirty="0" err="1"/>
              <a:t>inlining</a:t>
            </a:r>
            <a:r>
              <a:rPr lang="en" dirty="0"/>
              <a:t> of the function.</a:t>
            </a:r>
            <a:endParaRPr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Traces of WARNING</a:t>
            </a:r>
            <a:endParaRPr/>
          </a:p>
        </p:txBody>
      </p:sp>
      <p:pic>
        <p:nvPicPr>
          <p:cNvPr id="1319" name="Google Shape;1319;p159"/>
          <p:cNvPicPr preferRelativeResize="0"/>
          <p:nvPr/>
        </p:nvPicPr>
        <p:blipFill>
          <a:blip r:embed="rId3">
            <a:alphaModFix/>
          </a:blip>
          <a:stretch>
            <a:fillRect/>
          </a:stretch>
        </p:blipFill>
        <p:spPr>
          <a:xfrm>
            <a:off x="311700" y="1017725"/>
            <a:ext cx="3784200" cy="1503007"/>
          </a:xfrm>
          <a:prstGeom prst="rect">
            <a:avLst/>
          </a:prstGeom>
          <a:noFill/>
          <a:ln w="9525" cap="flat" cmpd="sng">
            <a:solidFill>
              <a:srgbClr val="000000"/>
            </a:solidFill>
            <a:prstDash val="solid"/>
            <a:round/>
            <a:headEnd type="none" w="sm" len="sm"/>
            <a:tailEnd type="none" w="sm" len="sm"/>
          </a:ln>
        </p:spPr>
      </p:pic>
      <p:pic>
        <p:nvPicPr>
          <p:cNvPr id="1320" name="Google Shape;1320;p159"/>
          <p:cNvPicPr preferRelativeResize="0"/>
          <p:nvPr/>
        </p:nvPicPr>
        <p:blipFill>
          <a:blip r:embed="rId4">
            <a:alphaModFix/>
          </a:blip>
          <a:stretch>
            <a:fillRect/>
          </a:stretch>
        </p:blipFill>
        <p:spPr>
          <a:xfrm>
            <a:off x="4733400" y="1017725"/>
            <a:ext cx="4098901" cy="1513172"/>
          </a:xfrm>
          <a:prstGeom prst="rect">
            <a:avLst/>
          </a:prstGeom>
          <a:noFill/>
          <a:ln w="9525" cap="flat" cmpd="sng">
            <a:solidFill>
              <a:srgbClr val="000000"/>
            </a:solidFill>
            <a:prstDash val="solid"/>
            <a:round/>
            <a:headEnd type="none" w="sm" len="sm"/>
            <a:tailEnd type="none" w="sm" len="sm"/>
          </a:ln>
        </p:spPr>
      </p:pic>
      <p:sp>
        <p:nvSpPr>
          <p:cNvPr id="1321" name="Google Shape;1321;p159"/>
          <p:cNvSpPr txBox="1"/>
          <p:nvPr/>
        </p:nvSpPr>
        <p:spPr>
          <a:xfrm>
            <a:off x="312825" y="2524450"/>
            <a:ext cx="3958200" cy="2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WARNING in </a:t>
            </a:r>
            <a:r>
              <a:rPr lang="en" dirty="0" err="1"/>
              <a:t>call_rcu</a:t>
            </a:r>
            <a:endParaRPr dirty="0"/>
          </a:p>
        </p:txBody>
      </p:sp>
      <p:sp>
        <p:nvSpPr>
          <p:cNvPr id="1322" name="Google Shape;1322;p159"/>
          <p:cNvSpPr txBox="1"/>
          <p:nvPr/>
        </p:nvSpPr>
        <p:spPr>
          <a:xfrm>
            <a:off x="4874250" y="2524450"/>
            <a:ext cx="3958200" cy="2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WARNING: ODEBUG bug in __init_work</a:t>
            </a:r>
            <a:endParaRPr/>
          </a:p>
        </p:txBody>
      </p:sp>
      <p:pic>
        <p:nvPicPr>
          <p:cNvPr id="1323" name="Google Shape;1323;p159"/>
          <p:cNvPicPr preferRelativeResize="0"/>
          <p:nvPr/>
        </p:nvPicPr>
        <p:blipFill>
          <a:blip r:embed="rId5">
            <a:alphaModFix/>
          </a:blip>
          <a:stretch>
            <a:fillRect/>
          </a:stretch>
        </p:blipFill>
        <p:spPr>
          <a:xfrm>
            <a:off x="311700" y="2861000"/>
            <a:ext cx="3784176" cy="1849875"/>
          </a:xfrm>
          <a:prstGeom prst="rect">
            <a:avLst/>
          </a:prstGeom>
          <a:noFill/>
          <a:ln w="9525" cap="flat" cmpd="sng">
            <a:solidFill>
              <a:srgbClr val="000000"/>
            </a:solidFill>
            <a:prstDash val="solid"/>
            <a:round/>
            <a:headEnd type="none" w="sm" len="sm"/>
            <a:tailEnd type="none" w="sm" len="sm"/>
          </a:ln>
        </p:spPr>
      </p:pic>
      <p:pic>
        <p:nvPicPr>
          <p:cNvPr id="1324" name="Google Shape;1324;p159"/>
          <p:cNvPicPr preferRelativeResize="0"/>
          <p:nvPr/>
        </p:nvPicPr>
        <p:blipFill>
          <a:blip r:embed="rId6">
            <a:alphaModFix/>
          </a:blip>
          <a:stretch>
            <a:fillRect/>
          </a:stretch>
        </p:blipFill>
        <p:spPr>
          <a:xfrm>
            <a:off x="4733363" y="2965163"/>
            <a:ext cx="4099025" cy="1685950"/>
          </a:xfrm>
          <a:prstGeom prst="rect">
            <a:avLst/>
          </a:prstGeom>
          <a:noFill/>
          <a:ln w="9525" cap="flat" cmpd="sng">
            <a:solidFill>
              <a:srgbClr val="000000"/>
            </a:solidFill>
            <a:prstDash val="solid"/>
            <a:round/>
            <a:headEnd type="none" w="sm" len="sm"/>
            <a:tailEnd type="none" w="sm" len="sm"/>
          </a:ln>
        </p:spPr>
      </p:pic>
      <p:sp>
        <p:nvSpPr>
          <p:cNvPr id="1325" name="Google Shape;1325;p159"/>
          <p:cNvSpPr txBox="1"/>
          <p:nvPr/>
        </p:nvSpPr>
        <p:spPr>
          <a:xfrm>
            <a:off x="291000" y="4743375"/>
            <a:ext cx="37842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WARNING: ODEBUG bug in tcf_queue_work</a:t>
            </a:r>
            <a:endParaRPr/>
          </a:p>
        </p:txBody>
      </p:sp>
      <p:sp>
        <p:nvSpPr>
          <p:cNvPr id="1326" name="Google Shape;1326;p159"/>
          <p:cNvSpPr txBox="1"/>
          <p:nvPr/>
        </p:nvSpPr>
        <p:spPr>
          <a:xfrm>
            <a:off x="4733425" y="4724625"/>
            <a:ext cx="40989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WARNING: ODEBUG bug in route4_change</a:t>
            </a:r>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KASAN: use-after-free Read in route4_get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332" name="Google Shape;1332;p160"/>
          <p:cNvPicPr preferRelativeResize="0"/>
          <p:nvPr/>
        </p:nvPicPr>
        <p:blipFill>
          <a:blip r:embed="rId3">
            <a:alphaModFix/>
          </a:blip>
          <a:stretch>
            <a:fillRect/>
          </a:stretch>
        </p:blipFill>
        <p:spPr>
          <a:xfrm>
            <a:off x="369648" y="1098725"/>
            <a:ext cx="4642800" cy="3730176"/>
          </a:xfrm>
          <a:prstGeom prst="rect">
            <a:avLst/>
          </a:prstGeom>
          <a:noFill/>
          <a:ln>
            <a:noFill/>
          </a:ln>
        </p:spPr>
      </p:pic>
      <p:sp>
        <p:nvSpPr>
          <p:cNvPr id="1333" name="Google Shape;1333;p160"/>
          <p:cNvSpPr/>
          <p:nvPr/>
        </p:nvSpPr>
        <p:spPr>
          <a:xfrm>
            <a:off x="2461625" y="1392050"/>
            <a:ext cx="697200" cy="220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60"/>
          <p:cNvSpPr/>
          <p:nvPr/>
        </p:nvSpPr>
        <p:spPr>
          <a:xfrm>
            <a:off x="861425" y="4592450"/>
            <a:ext cx="697200" cy="220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0"/>
          <p:cNvSpPr txBox="1"/>
          <p:nvPr/>
        </p:nvSpPr>
        <p:spPr>
          <a:xfrm>
            <a:off x="5528875" y="2639200"/>
            <a:ext cx="3130200" cy="22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same fold → ODEBUG</a:t>
            </a:r>
            <a:endParaRPr/>
          </a:p>
          <a:p>
            <a:pPr marL="0" lvl="0" indent="0" algn="l" rtl="0">
              <a:spcBef>
                <a:spcPts val="0"/>
              </a:spcBef>
              <a:spcAft>
                <a:spcPts val="0"/>
              </a:spcAft>
              <a:buNone/>
            </a:pPr>
            <a:endParaRPr/>
          </a:p>
          <a:p>
            <a:pPr marL="0" lvl="0" indent="0" algn="l" rtl="0">
              <a:spcBef>
                <a:spcPts val="0"/>
              </a:spcBef>
              <a:spcAft>
                <a:spcPts val="0"/>
              </a:spcAft>
              <a:buNone/>
            </a:pPr>
            <a:r>
              <a:rPr lang="en"/>
              <a:t>Different fold → UAF</a:t>
            </a:r>
            <a:endParaRPr/>
          </a:p>
          <a:p>
            <a:pPr marL="0" lvl="0" indent="0" algn="l" rtl="0">
              <a:spcBef>
                <a:spcPts val="0"/>
              </a:spcBef>
              <a:spcAft>
                <a:spcPts val="0"/>
              </a:spcAft>
              <a:buNone/>
            </a:pPr>
            <a:r>
              <a:rPr lang="en"/>
              <a:t>(the memory of fold will be freed by `route4_delete_filter_work` but fold still in the link)</a:t>
            </a:r>
            <a:endParaRPr/>
          </a:p>
          <a:p>
            <a:pPr marL="0" lvl="0" indent="0" algn="l" rtl="0">
              <a:spcBef>
                <a:spcPts val="0"/>
              </a:spcBef>
              <a:spcAft>
                <a:spcPts val="0"/>
              </a:spcAft>
              <a:buNone/>
            </a:pPr>
            <a:endParaRPr/>
          </a:p>
          <a:p>
            <a:pPr marL="0" lvl="0" indent="0" algn="l" rtl="0">
              <a:spcBef>
                <a:spcPts val="0"/>
              </a:spcBef>
              <a:spcAft>
                <a:spcPts val="0"/>
              </a:spcAft>
              <a:buNone/>
            </a:pPr>
            <a:r>
              <a:rPr lang="en"/>
              <a:t>The same arg == the same fold</a:t>
            </a:r>
            <a:endParaRPr/>
          </a:p>
        </p:txBody>
      </p:sp>
      <p:pic>
        <p:nvPicPr>
          <p:cNvPr id="1336" name="Google Shape;1336;p160"/>
          <p:cNvPicPr preferRelativeResize="0"/>
          <p:nvPr/>
        </p:nvPicPr>
        <p:blipFill>
          <a:blip r:embed="rId4">
            <a:alphaModFix/>
          </a:blip>
          <a:stretch>
            <a:fillRect/>
          </a:stretch>
        </p:blipFill>
        <p:spPr>
          <a:xfrm>
            <a:off x="5381625" y="1093925"/>
            <a:ext cx="3424699" cy="1308150"/>
          </a:xfrm>
          <a:prstGeom prst="rect">
            <a:avLst/>
          </a:prstGeom>
          <a:noFill/>
          <a:ln>
            <a:noFill/>
          </a:ln>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2" name="Google Shape;1342;p161"/>
          <p:cNvSpPr txBox="1">
            <a:spLocks noGrp="1"/>
          </p:cNvSpPr>
          <p:nvPr>
            <p:ph type="body" idx="1"/>
          </p:nvPr>
        </p:nvSpPr>
        <p:spPr>
          <a:xfrm>
            <a:off x="311700" y="22456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43" name="Google Shape;1343;p161"/>
          <p:cNvPicPr preferRelativeResize="0"/>
          <p:nvPr/>
        </p:nvPicPr>
        <p:blipFill>
          <a:blip r:embed="rId3">
            <a:alphaModFix/>
          </a:blip>
          <a:stretch>
            <a:fillRect/>
          </a:stretch>
        </p:blipFill>
        <p:spPr>
          <a:xfrm>
            <a:off x="151175" y="391475"/>
            <a:ext cx="7048500" cy="1028700"/>
          </a:xfrm>
          <a:prstGeom prst="rect">
            <a:avLst/>
          </a:prstGeom>
          <a:noFill/>
          <a:ln>
            <a:noFill/>
          </a:ln>
        </p:spPr>
      </p:pic>
      <p:pic>
        <p:nvPicPr>
          <p:cNvPr id="1344" name="Google Shape;1344;p161"/>
          <p:cNvPicPr preferRelativeResize="0"/>
          <p:nvPr/>
        </p:nvPicPr>
        <p:blipFill>
          <a:blip r:embed="rId4">
            <a:alphaModFix/>
          </a:blip>
          <a:stretch>
            <a:fillRect/>
          </a:stretch>
        </p:blipFill>
        <p:spPr>
          <a:xfrm>
            <a:off x="152400" y="2297783"/>
            <a:ext cx="9144004" cy="852734"/>
          </a:xfrm>
          <a:prstGeom prst="rect">
            <a:avLst/>
          </a:prstGeom>
          <a:noFill/>
          <a:ln>
            <a:noFill/>
          </a:ln>
        </p:spPr>
      </p:pic>
      <p:pic>
        <p:nvPicPr>
          <p:cNvPr id="1345" name="Google Shape;1345;p161"/>
          <p:cNvPicPr preferRelativeResize="0"/>
          <p:nvPr/>
        </p:nvPicPr>
        <p:blipFill>
          <a:blip r:embed="rId5">
            <a:alphaModFix/>
          </a:blip>
          <a:stretch>
            <a:fillRect/>
          </a:stretch>
        </p:blipFill>
        <p:spPr>
          <a:xfrm>
            <a:off x="68875" y="3793931"/>
            <a:ext cx="9144000" cy="776288"/>
          </a:xfrm>
          <a:prstGeom prst="rect">
            <a:avLst/>
          </a:prstGeom>
          <a:noFill/>
          <a:ln>
            <a:noFill/>
          </a:ln>
        </p:spPr>
      </p:pic>
      <p:sp>
        <p:nvSpPr>
          <p:cNvPr id="1346" name="Google Shape;1346;p161"/>
          <p:cNvSpPr/>
          <p:nvPr/>
        </p:nvSpPr>
        <p:spPr>
          <a:xfrm>
            <a:off x="5843450" y="3971675"/>
            <a:ext cx="1049100" cy="384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1"/>
          <p:cNvSpPr/>
          <p:nvPr/>
        </p:nvSpPr>
        <p:spPr>
          <a:xfrm>
            <a:off x="5843450" y="2485250"/>
            <a:ext cx="1201500" cy="499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1"/>
          <p:cNvSpPr txBox="1"/>
          <p:nvPr/>
        </p:nvSpPr>
        <p:spPr>
          <a:xfrm>
            <a:off x="3792875" y="3161600"/>
            <a:ext cx="4065900" cy="3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ODEBUG</a:t>
            </a:r>
            <a:endParaRPr/>
          </a:p>
        </p:txBody>
      </p:sp>
      <p:sp>
        <p:nvSpPr>
          <p:cNvPr id="1349" name="Google Shape;1349;p161"/>
          <p:cNvSpPr txBox="1"/>
          <p:nvPr/>
        </p:nvSpPr>
        <p:spPr>
          <a:xfrm>
            <a:off x="3792875" y="4380800"/>
            <a:ext cx="4065900" cy="3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UAF</a:t>
            </a:r>
            <a:endParaRPr/>
          </a:p>
        </p:txBody>
      </p:sp>
      <p:sp>
        <p:nvSpPr>
          <p:cNvPr id="1350" name="Google Shape;1350;p161"/>
          <p:cNvSpPr txBox="1"/>
          <p:nvPr/>
        </p:nvSpPr>
        <p:spPr>
          <a:xfrm>
            <a:off x="3183275" y="1485200"/>
            <a:ext cx="4065900" cy="3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different args return different fold</a:t>
            </a:r>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1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behaviors</a:t>
            </a:r>
            <a:endParaRPr/>
          </a:p>
        </p:txBody>
      </p:sp>
      <p:sp>
        <p:nvSpPr>
          <p:cNvPr id="1356" name="Google Shape;1356;p1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57" name="Google Shape;1357;p162"/>
          <p:cNvPicPr preferRelativeResize="0"/>
          <p:nvPr/>
        </p:nvPicPr>
        <p:blipFill>
          <a:blip r:embed="rId3">
            <a:alphaModFix/>
          </a:blip>
          <a:stretch>
            <a:fillRect/>
          </a:stretch>
        </p:blipFill>
        <p:spPr>
          <a:xfrm>
            <a:off x="124600" y="1289274"/>
            <a:ext cx="8659427" cy="2145000"/>
          </a:xfrm>
          <a:prstGeom prst="rect">
            <a:avLst/>
          </a:prstGeom>
          <a:noFill/>
          <a:ln>
            <a:noFill/>
          </a:ln>
        </p:spPr>
      </p:pic>
      <p:sp>
        <p:nvSpPr>
          <p:cNvPr id="1358" name="Google Shape;1358;p162"/>
          <p:cNvSpPr txBox="1"/>
          <p:nvPr/>
        </p:nvSpPr>
        <p:spPr>
          <a:xfrm>
            <a:off x="754575" y="3641300"/>
            <a:ext cx="6036600" cy="9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We found one more UAF and null-ptr-def in `route4_destroy`.</a:t>
            </a:r>
            <a:endParaRPr/>
          </a:p>
          <a:p>
            <a:pPr marL="0" lvl="0" indent="0" algn="l" rtl="0">
              <a:spcBef>
                <a:spcPts val="0"/>
              </a:spcBef>
              <a:spcAft>
                <a:spcPts val="0"/>
              </a:spcAft>
              <a:buNone/>
            </a:pPr>
            <a:r>
              <a:rPr lang="en"/>
              <a:t>One more ODEBUG bug in `route4_delete_filter_work`</a:t>
            </a:r>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#015664d1</a:t>
            </a:r>
            <a:endParaRPr/>
          </a:p>
        </p:txBody>
      </p:sp>
      <p:graphicFrame>
        <p:nvGraphicFramePr>
          <p:cNvPr id="1364" name="Google Shape;1364;p163"/>
          <p:cNvGraphicFramePr/>
          <p:nvPr/>
        </p:nvGraphicFramePr>
        <p:xfrm>
          <a:off x="3050525" y="2262175"/>
          <a:ext cx="3042950" cy="1092810"/>
        </p:xfrm>
        <a:graphic>
          <a:graphicData uri="http://schemas.openxmlformats.org/drawingml/2006/table">
            <a:tbl>
              <a:tblPr>
                <a:noFill/>
              </a:tblPr>
              <a:tblGrid>
                <a:gridCol w="304295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dirty="0">
                          <a:solidFill>
                            <a:schemeClr val="hlink"/>
                          </a:solidFill>
                          <a:latin typeface="Calibri"/>
                          <a:ea typeface="Calibri"/>
                          <a:cs typeface="Calibri"/>
                          <a:sym typeface="Calibri"/>
                          <a:hlinkClick r:id="rId3"/>
                        </a:rPr>
                        <a:t>BUG: bad usercopy in read_rio</a:t>
                      </a:r>
                      <a:endParaRPr sz="1100" u="sng" dirty="0">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open_rio</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invalid-free in disconnect_rio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65" name="Google Shape;1365;p163"/>
          <p:cNvSpPr txBox="1"/>
          <p:nvPr/>
        </p:nvSpPr>
        <p:spPr>
          <a:xfrm>
            <a:off x="2972850" y="1458150"/>
            <a:ext cx="31983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6"/>
              </a:rPr>
              <a:t>KASAN: invalid-free in disconnect_rio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Read in cap_convert_nscap</a:t>
            </a:r>
            <a:endParaRPr/>
          </a:p>
        </p:txBody>
      </p:sp>
      <p:pic>
        <p:nvPicPr>
          <p:cNvPr id="362" name="Google Shape;362;p49"/>
          <p:cNvPicPr preferRelativeResize="0"/>
          <p:nvPr/>
        </p:nvPicPr>
        <p:blipFill>
          <a:blip r:embed="rId3">
            <a:alphaModFix/>
          </a:blip>
          <a:stretch>
            <a:fillRect/>
          </a:stretch>
        </p:blipFill>
        <p:spPr>
          <a:xfrm>
            <a:off x="311700" y="1143475"/>
            <a:ext cx="4712300" cy="2296670"/>
          </a:xfrm>
          <a:prstGeom prst="rect">
            <a:avLst/>
          </a:prstGeom>
          <a:noFill/>
          <a:ln>
            <a:noFill/>
          </a:ln>
        </p:spPr>
      </p:pic>
      <p:pic>
        <p:nvPicPr>
          <p:cNvPr id="363" name="Google Shape;363;p49"/>
          <p:cNvPicPr preferRelativeResize="0"/>
          <p:nvPr/>
        </p:nvPicPr>
        <p:blipFill>
          <a:blip r:embed="rId4">
            <a:alphaModFix/>
          </a:blip>
          <a:stretch>
            <a:fillRect/>
          </a:stretch>
        </p:blipFill>
        <p:spPr>
          <a:xfrm>
            <a:off x="5023998" y="1143475"/>
            <a:ext cx="4120001" cy="2461425"/>
          </a:xfrm>
          <a:prstGeom prst="rect">
            <a:avLst/>
          </a:prstGeom>
          <a:noFill/>
          <a:ln>
            <a:noFill/>
          </a:ln>
        </p:spPr>
      </p:pic>
      <p:sp>
        <p:nvSpPr>
          <p:cNvPr id="364" name="Google Shape;364;p49"/>
          <p:cNvSpPr/>
          <p:nvPr/>
        </p:nvSpPr>
        <p:spPr>
          <a:xfrm>
            <a:off x="532475" y="2601575"/>
            <a:ext cx="4491600" cy="168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9"/>
          <p:cNvSpPr/>
          <p:nvPr/>
        </p:nvSpPr>
        <p:spPr>
          <a:xfrm>
            <a:off x="6582150" y="3875847"/>
            <a:ext cx="1654800" cy="35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OOB Read occurs</a:t>
            </a:r>
            <a:endParaRPr>
              <a:solidFill>
                <a:srgbClr val="FF0000"/>
              </a:solidFill>
            </a:endParaRPr>
          </a:p>
        </p:txBody>
      </p:sp>
      <p:cxnSp>
        <p:nvCxnSpPr>
          <p:cNvPr id="366" name="Google Shape;366;p49"/>
          <p:cNvCxnSpPr>
            <a:stCxn id="365" idx="0"/>
          </p:cNvCxnSpPr>
          <p:nvPr/>
        </p:nvCxnSpPr>
        <p:spPr>
          <a:xfrm rot="10800000">
            <a:off x="6290550" y="3610947"/>
            <a:ext cx="1119000" cy="264900"/>
          </a:xfrm>
          <a:prstGeom prst="straightConnector1">
            <a:avLst/>
          </a:prstGeom>
          <a:noFill/>
          <a:ln w="9525" cap="flat" cmpd="sng">
            <a:solidFill>
              <a:schemeClr val="dk2"/>
            </a:solidFill>
            <a:prstDash val="solid"/>
            <a:round/>
            <a:headEnd type="none" w="med" len="med"/>
            <a:tailEnd type="triangle" w="med" len="med"/>
          </a:ln>
        </p:spPr>
      </p:cxnSp>
      <p:pic>
        <p:nvPicPr>
          <p:cNvPr id="367" name="Google Shape;367;p49"/>
          <p:cNvPicPr preferRelativeResize="0"/>
          <p:nvPr/>
        </p:nvPicPr>
        <p:blipFill>
          <a:blip r:embed="rId5">
            <a:alphaModFix/>
          </a:blip>
          <a:stretch>
            <a:fillRect/>
          </a:stretch>
        </p:blipFill>
        <p:spPr>
          <a:xfrm>
            <a:off x="311700" y="4361850"/>
            <a:ext cx="8371100" cy="620825"/>
          </a:xfrm>
          <a:prstGeom prst="rect">
            <a:avLst/>
          </a:prstGeom>
          <a:noFill/>
          <a:ln>
            <a:noFill/>
          </a:ln>
        </p:spPr>
      </p:pic>
      <p:sp>
        <p:nvSpPr>
          <p:cNvPr id="368" name="Google Shape;368;p49"/>
          <p:cNvSpPr/>
          <p:nvPr/>
        </p:nvSpPr>
        <p:spPr>
          <a:xfrm>
            <a:off x="7851600" y="4673350"/>
            <a:ext cx="451500" cy="404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371" name="Google Shape;1371;p164"/>
          <p:cNvPicPr preferRelativeResize="0"/>
          <p:nvPr/>
        </p:nvPicPr>
        <p:blipFill>
          <a:blip r:embed="rId3">
            <a:alphaModFix/>
          </a:blip>
          <a:stretch>
            <a:fillRect/>
          </a:stretch>
        </p:blipFill>
        <p:spPr>
          <a:xfrm>
            <a:off x="-5325" y="1454225"/>
            <a:ext cx="4572001" cy="2635707"/>
          </a:xfrm>
          <a:prstGeom prst="rect">
            <a:avLst/>
          </a:prstGeom>
          <a:noFill/>
          <a:ln>
            <a:noFill/>
          </a:ln>
        </p:spPr>
      </p:pic>
      <p:pic>
        <p:nvPicPr>
          <p:cNvPr id="1372" name="Google Shape;1372;p164"/>
          <p:cNvPicPr preferRelativeResize="0"/>
          <p:nvPr/>
        </p:nvPicPr>
        <p:blipFill>
          <a:blip r:embed="rId4">
            <a:alphaModFix/>
          </a:blip>
          <a:stretch>
            <a:fillRect/>
          </a:stretch>
        </p:blipFill>
        <p:spPr>
          <a:xfrm>
            <a:off x="4572000" y="1637825"/>
            <a:ext cx="4572000" cy="3505674"/>
          </a:xfrm>
          <a:prstGeom prst="rect">
            <a:avLst/>
          </a:prstGeom>
          <a:noFill/>
          <a:ln>
            <a:noFill/>
          </a:ln>
        </p:spPr>
      </p:pic>
      <p:sp>
        <p:nvSpPr>
          <p:cNvPr id="1373" name="Google Shape;1373;p164"/>
          <p:cNvSpPr txBox="1"/>
          <p:nvPr/>
        </p:nvSpPr>
        <p:spPr>
          <a:xfrm>
            <a:off x="65475" y="4175900"/>
            <a:ext cx="4430400" cy="8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a:t>
            </a:r>
            <a:r>
              <a:rPr lang="en" b="1">
                <a:solidFill>
                  <a:srgbClr val="FF0000"/>
                </a:solidFill>
              </a:rPr>
              <a:t>rio</a:t>
            </a:r>
            <a:r>
              <a:rPr lang="en"/>
              <a:t> here is a global variable in this driver or module. So this driver can only serve one device per time.</a:t>
            </a:r>
            <a:endParaRPr/>
          </a:p>
        </p:txBody>
      </p:sp>
      <p:pic>
        <p:nvPicPr>
          <p:cNvPr id="1374" name="Google Shape;1374;p164"/>
          <p:cNvPicPr preferRelativeResize="0"/>
          <p:nvPr/>
        </p:nvPicPr>
        <p:blipFill>
          <a:blip r:embed="rId5">
            <a:alphaModFix/>
          </a:blip>
          <a:stretch>
            <a:fillRect/>
          </a:stretch>
        </p:blipFill>
        <p:spPr>
          <a:xfrm>
            <a:off x="294575" y="1108588"/>
            <a:ext cx="3972200" cy="254775"/>
          </a:xfrm>
          <a:prstGeom prst="rect">
            <a:avLst/>
          </a:prstGeom>
          <a:noFill/>
          <a:ln>
            <a:noFill/>
          </a:ln>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invalid-free in disconnect_rio</a:t>
            </a:r>
            <a:endParaRPr/>
          </a:p>
        </p:txBody>
      </p:sp>
      <p:pic>
        <p:nvPicPr>
          <p:cNvPr id="1380" name="Google Shape;1380;p165"/>
          <p:cNvPicPr preferRelativeResize="0"/>
          <p:nvPr/>
        </p:nvPicPr>
        <p:blipFill>
          <a:blip r:embed="rId3">
            <a:alphaModFix/>
          </a:blip>
          <a:stretch>
            <a:fillRect/>
          </a:stretch>
        </p:blipFill>
        <p:spPr>
          <a:xfrm>
            <a:off x="4841400" y="1683350"/>
            <a:ext cx="3935825" cy="2589350"/>
          </a:xfrm>
          <a:prstGeom prst="rect">
            <a:avLst/>
          </a:prstGeom>
          <a:noFill/>
          <a:ln>
            <a:noFill/>
          </a:ln>
        </p:spPr>
      </p:pic>
      <p:pic>
        <p:nvPicPr>
          <p:cNvPr id="1381" name="Google Shape;1381;p165"/>
          <p:cNvPicPr preferRelativeResize="0"/>
          <p:nvPr/>
        </p:nvPicPr>
        <p:blipFill>
          <a:blip r:embed="rId4">
            <a:alphaModFix/>
          </a:blip>
          <a:stretch>
            <a:fillRect/>
          </a:stretch>
        </p:blipFill>
        <p:spPr>
          <a:xfrm>
            <a:off x="251875" y="1683350"/>
            <a:ext cx="4589532" cy="2589350"/>
          </a:xfrm>
          <a:prstGeom prst="rect">
            <a:avLst/>
          </a:prstGeom>
          <a:noFill/>
          <a:ln>
            <a:noFill/>
          </a:ln>
        </p:spPr>
      </p:pic>
      <p:sp>
        <p:nvSpPr>
          <p:cNvPr id="1382" name="Google Shape;1382;p165"/>
          <p:cNvSpPr/>
          <p:nvPr/>
        </p:nvSpPr>
        <p:spPr>
          <a:xfrm>
            <a:off x="174600" y="3390200"/>
            <a:ext cx="1215000" cy="327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65"/>
          <p:cNvSpPr/>
          <p:nvPr/>
        </p:nvSpPr>
        <p:spPr>
          <a:xfrm>
            <a:off x="4764800" y="2313100"/>
            <a:ext cx="1215000" cy="327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a:t>
            </a:r>
            <a:endParaRPr/>
          </a:p>
        </p:txBody>
      </p:sp>
      <p:pic>
        <p:nvPicPr>
          <p:cNvPr id="1389" name="Google Shape;1389;p166"/>
          <p:cNvPicPr preferRelativeResize="0"/>
          <p:nvPr/>
        </p:nvPicPr>
        <p:blipFill>
          <a:blip r:embed="rId3">
            <a:alphaModFix/>
          </a:blip>
          <a:stretch>
            <a:fillRect/>
          </a:stretch>
        </p:blipFill>
        <p:spPr>
          <a:xfrm>
            <a:off x="985825" y="1112675"/>
            <a:ext cx="7172325" cy="2990850"/>
          </a:xfrm>
          <a:prstGeom prst="rect">
            <a:avLst/>
          </a:prstGeom>
          <a:noFill/>
          <a:ln>
            <a:noFill/>
          </a:ln>
        </p:spPr>
      </p:pic>
      <p:sp>
        <p:nvSpPr>
          <p:cNvPr id="1390" name="Google Shape;1390;p166"/>
          <p:cNvSpPr txBox="1"/>
          <p:nvPr/>
        </p:nvSpPr>
        <p:spPr>
          <a:xfrm>
            <a:off x="443775" y="4285025"/>
            <a:ext cx="83886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Leverage mutex and rio-&gt;present to reject the second RIO500 USB connect or probe request</a:t>
            </a:r>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analysis of new rio500 driver</a:t>
            </a:r>
            <a:endParaRPr/>
          </a:p>
          <a:p>
            <a:pPr marL="0" lvl="0" indent="0" algn="l" rtl="0">
              <a:spcBef>
                <a:spcPts val="0"/>
              </a:spcBef>
              <a:spcAft>
                <a:spcPts val="0"/>
              </a:spcAft>
              <a:buNone/>
            </a:pPr>
            <a:endParaRPr/>
          </a:p>
        </p:txBody>
      </p:sp>
      <p:pic>
        <p:nvPicPr>
          <p:cNvPr id="1396" name="Google Shape;1396;p167"/>
          <p:cNvPicPr preferRelativeResize="0"/>
          <p:nvPr/>
        </p:nvPicPr>
        <p:blipFill>
          <a:blip r:embed="rId3">
            <a:alphaModFix/>
          </a:blip>
          <a:stretch>
            <a:fillRect/>
          </a:stretch>
        </p:blipFill>
        <p:spPr>
          <a:xfrm>
            <a:off x="311700" y="1017725"/>
            <a:ext cx="4657636" cy="3820975"/>
          </a:xfrm>
          <a:prstGeom prst="rect">
            <a:avLst/>
          </a:prstGeom>
          <a:noFill/>
          <a:ln>
            <a:noFill/>
          </a:ln>
        </p:spPr>
      </p:pic>
      <p:pic>
        <p:nvPicPr>
          <p:cNvPr id="1397" name="Google Shape;1397;p167"/>
          <p:cNvPicPr preferRelativeResize="0"/>
          <p:nvPr/>
        </p:nvPicPr>
        <p:blipFill>
          <a:blip r:embed="rId4">
            <a:alphaModFix/>
          </a:blip>
          <a:stretch>
            <a:fillRect/>
          </a:stretch>
        </p:blipFill>
        <p:spPr>
          <a:xfrm>
            <a:off x="5012600" y="999913"/>
            <a:ext cx="3956424" cy="3856600"/>
          </a:xfrm>
          <a:prstGeom prst="rect">
            <a:avLst/>
          </a:prstGeom>
          <a:noFill/>
          <a:ln>
            <a:noFill/>
          </a:ln>
        </p:spPr>
      </p:pic>
      <p:sp>
        <p:nvSpPr>
          <p:cNvPr id="1398" name="Google Shape;1398;p167"/>
          <p:cNvSpPr/>
          <p:nvPr/>
        </p:nvSpPr>
        <p:spPr>
          <a:xfrm>
            <a:off x="880300" y="1986100"/>
            <a:ext cx="4103100" cy="822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Patch is to delete the whole module …….</a:t>
            </a:r>
            <a:endParaRPr/>
          </a:p>
        </p:txBody>
      </p:sp>
      <p:pic>
        <p:nvPicPr>
          <p:cNvPr id="1404" name="Google Shape;1404;p168"/>
          <p:cNvPicPr preferRelativeResize="0"/>
          <p:nvPr/>
        </p:nvPicPr>
        <p:blipFill>
          <a:blip r:embed="rId3">
            <a:alphaModFix/>
          </a:blip>
          <a:stretch>
            <a:fillRect/>
          </a:stretch>
        </p:blipFill>
        <p:spPr>
          <a:xfrm>
            <a:off x="1485525" y="1162850"/>
            <a:ext cx="6172931" cy="3820976"/>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invalid-free in disconnect_rio (2)</a:t>
            </a:r>
            <a:endParaRPr/>
          </a:p>
        </p:txBody>
      </p:sp>
      <p:pic>
        <p:nvPicPr>
          <p:cNvPr id="1410" name="Google Shape;1410;p169"/>
          <p:cNvPicPr preferRelativeResize="0"/>
          <p:nvPr/>
        </p:nvPicPr>
        <p:blipFill>
          <a:blip r:embed="rId3">
            <a:alphaModFix/>
          </a:blip>
          <a:stretch>
            <a:fillRect/>
          </a:stretch>
        </p:blipFill>
        <p:spPr>
          <a:xfrm>
            <a:off x="311701" y="1152475"/>
            <a:ext cx="3694319" cy="3030700"/>
          </a:xfrm>
          <a:prstGeom prst="rect">
            <a:avLst/>
          </a:prstGeom>
          <a:noFill/>
          <a:ln>
            <a:noFill/>
          </a:ln>
        </p:spPr>
      </p:pic>
      <p:pic>
        <p:nvPicPr>
          <p:cNvPr id="1411" name="Google Shape;1411;p169"/>
          <p:cNvPicPr preferRelativeResize="0"/>
          <p:nvPr/>
        </p:nvPicPr>
        <p:blipFill>
          <a:blip r:embed="rId3">
            <a:alphaModFix/>
          </a:blip>
          <a:stretch>
            <a:fillRect/>
          </a:stretch>
        </p:blipFill>
        <p:spPr>
          <a:xfrm>
            <a:off x="5137974" y="1152474"/>
            <a:ext cx="3694324" cy="3030700"/>
          </a:xfrm>
          <a:prstGeom prst="rect">
            <a:avLst/>
          </a:prstGeom>
          <a:noFill/>
          <a:ln>
            <a:noFill/>
          </a:ln>
        </p:spPr>
      </p:pic>
      <p:cxnSp>
        <p:nvCxnSpPr>
          <p:cNvPr id="1412" name="Google Shape;1412;p169"/>
          <p:cNvCxnSpPr/>
          <p:nvPr/>
        </p:nvCxnSpPr>
        <p:spPr>
          <a:xfrm flipH="1">
            <a:off x="1658600" y="1389550"/>
            <a:ext cx="1906200" cy="654900"/>
          </a:xfrm>
          <a:prstGeom prst="bentConnector3">
            <a:avLst>
              <a:gd name="adj1" fmla="val 0"/>
            </a:avLst>
          </a:prstGeom>
          <a:noFill/>
          <a:ln w="9525" cap="flat" cmpd="sng">
            <a:solidFill>
              <a:schemeClr val="dk2"/>
            </a:solidFill>
            <a:prstDash val="solid"/>
            <a:round/>
            <a:headEnd type="none" w="med" len="med"/>
            <a:tailEnd type="triangle" w="med" len="med"/>
          </a:ln>
        </p:spPr>
      </p:cxnSp>
      <p:cxnSp>
        <p:nvCxnSpPr>
          <p:cNvPr id="1413" name="Google Shape;1413;p169"/>
          <p:cNvCxnSpPr/>
          <p:nvPr/>
        </p:nvCxnSpPr>
        <p:spPr>
          <a:xfrm>
            <a:off x="4164800" y="1433200"/>
            <a:ext cx="1462500" cy="611100"/>
          </a:xfrm>
          <a:prstGeom prst="bentConnector3">
            <a:avLst>
              <a:gd name="adj1" fmla="val 497"/>
            </a:avLst>
          </a:prstGeom>
          <a:noFill/>
          <a:ln w="9525" cap="flat" cmpd="sng">
            <a:solidFill>
              <a:schemeClr val="dk2"/>
            </a:solidFill>
            <a:prstDash val="solid"/>
            <a:round/>
            <a:headEnd type="none" w="med" len="med"/>
            <a:tailEnd type="triangle" w="med" len="med"/>
          </a:ln>
        </p:spPr>
      </p:cxnSp>
      <p:sp>
        <p:nvSpPr>
          <p:cNvPr id="1414" name="Google Shape;1414;p169"/>
          <p:cNvSpPr txBox="1"/>
          <p:nvPr/>
        </p:nvSpPr>
        <p:spPr>
          <a:xfrm>
            <a:off x="3055550" y="1181950"/>
            <a:ext cx="800100" cy="2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Rio500 1</a:t>
            </a:r>
            <a:endParaRPr sz="1200"/>
          </a:p>
        </p:txBody>
      </p:sp>
      <p:sp>
        <p:nvSpPr>
          <p:cNvPr id="1415" name="Google Shape;1415;p169"/>
          <p:cNvSpPr txBox="1"/>
          <p:nvPr/>
        </p:nvSpPr>
        <p:spPr>
          <a:xfrm>
            <a:off x="3855650" y="1181950"/>
            <a:ext cx="800100" cy="2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Rio500 2</a:t>
            </a:r>
            <a:endParaRPr sz="1200"/>
          </a:p>
        </p:txBody>
      </p:sp>
      <p:sp>
        <p:nvSpPr>
          <p:cNvPr id="1416" name="Google Shape;1416;p169"/>
          <p:cNvSpPr/>
          <p:nvPr/>
        </p:nvSpPr>
        <p:spPr>
          <a:xfrm>
            <a:off x="836625" y="1971550"/>
            <a:ext cx="822000" cy="458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9"/>
          <p:cNvSpPr/>
          <p:nvPr/>
        </p:nvSpPr>
        <p:spPr>
          <a:xfrm>
            <a:off x="5633675" y="1971550"/>
            <a:ext cx="822000" cy="458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8" name="Google Shape;1418;p169"/>
          <p:cNvPicPr preferRelativeResize="0"/>
          <p:nvPr/>
        </p:nvPicPr>
        <p:blipFill>
          <a:blip r:embed="rId4">
            <a:alphaModFix/>
          </a:blip>
          <a:stretch>
            <a:fillRect/>
          </a:stretch>
        </p:blipFill>
        <p:spPr>
          <a:xfrm>
            <a:off x="3462525" y="3792650"/>
            <a:ext cx="2867025" cy="390525"/>
          </a:xfrm>
          <a:prstGeom prst="rect">
            <a:avLst/>
          </a:prstGeom>
          <a:noFill/>
          <a:ln w="9525" cap="flat" cmpd="sng">
            <a:solidFill>
              <a:srgbClr val="FF0000"/>
            </a:solidFill>
            <a:prstDash val="solid"/>
            <a:round/>
            <a:headEnd type="none" w="sm" len="sm"/>
            <a:tailEnd type="none" w="sm" len="sm"/>
          </a:ln>
        </p:spPr>
      </p:pic>
      <p:pic>
        <p:nvPicPr>
          <p:cNvPr id="1419" name="Google Shape;1419;p169"/>
          <p:cNvPicPr preferRelativeResize="0"/>
          <p:nvPr/>
        </p:nvPicPr>
        <p:blipFill>
          <a:blip r:embed="rId5">
            <a:alphaModFix/>
          </a:blip>
          <a:stretch>
            <a:fillRect/>
          </a:stretch>
        </p:blipFill>
        <p:spPr>
          <a:xfrm>
            <a:off x="2043300" y="4400550"/>
            <a:ext cx="5705475" cy="742950"/>
          </a:xfrm>
          <a:prstGeom prst="rect">
            <a:avLst/>
          </a:prstGeom>
          <a:noFill/>
          <a:ln>
            <a:noFill/>
          </a:ln>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open_rio</a:t>
            </a:r>
            <a:endParaRPr/>
          </a:p>
        </p:txBody>
      </p:sp>
      <p:sp>
        <p:nvSpPr>
          <p:cNvPr id="1425" name="Google Shape;1425;p170"/>
          <p:cNvSpPr txBox="1"/>
          <p:nvPr/>
        </p:nvSpPr>
        <p:spPr>
          <a:xfrm>
            <a:off x="371025" y="1156750"/>
            <a:ext cx="80172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same reason: two rio500 devices could enter the same probe_rio function</a:t>
            </a:r>
            <a:endParaRPr/>
          </a:p>
        </p:txBody>
      </p:sp>
      <p:pic>
        <p:nvPicPr>
          <p:cNvPr id="1426" name="Google Shape;1426;p170"/>
          <p:cNvPicPr preferRelativeResize="0"/>
          <p:nvPr/>
        </p:nvPicPr>
        <p:blipFill>
          <a:blip r:embed="rId3">
            <a:alphaModFix/>
          </a:blip>
          <a:stretch>
            <a:fillRect/>
          </a:stretch>
        </p:blipFill>
        <p:spPr>
          <a:xfrm>
            <a:off x="371025" y="1870500"/>
            <a:ext cx="4382774" cy="2523675"/>
          </a:xfrm>
          <a:prstGeom prst="rect">
            <a:avLst/>
          </a:prstGeom>
          <a:noFill/>
          <a:ln>
            <a:noFill/>
          </a:ln>
        </p:spPr>
      </p:pic>
      <p:pic>
        <p:nvPicPr>
          <p:cNvPr id="1427" name="Google Shape;1427;p170"/>
          <p:cNvPicPr preferRelativeResize="0"/>
          <p:nvPr/>
        </p:nvPicPr>
        <p:blipFill>
          <a:blip r:embed="rId4">
            <a:alphaModFix/>
          </a:blip>
          <a:stretch>
            <a:fillRect/>
          </a:stretch>
        </p:blipFill>
        <p:spPr>
          <a:xfrm>
            <a:off x="4859401" y="1535050"/>
            <a:ext cx="3666341" cy="3303649"/>
          </a:xfrm>
          <a:prstGeom prst="rect">
            <a:avLst/>
          </a:prstGeom>
          <a:noFill/>
          <a:ln>
            <a:noFill/>
          </a:ln>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 bad usercopy in read_rio</a:t>
            </a:r>
            <a:endParaRPr/>
          </a:p>
        </p:txBody>
      </p:sp>
      <p:sp>
        <p:nvSpPr>
          <p:cNvPr id="1439" name="Google Shape;1439;p172"/>
          <p:cNvSpPr txBox="1"/>
          <p:nvPr/>
        </p:nvSpPr>
        <p:spPr>
          <a:xfrm>
            <a:off x="371025" y="1156750"/>
            <a:ext cx="80172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same reason: two rio500 devices could enter the same probe_rio function</a:t>
            </a:r>
            <a:endParaRPr/>
          </a:p>
        </p:txBody>
      </p:sp>
      <p:pic>
        <p:nvPicPr>
          <p:cNvPr id="1440" name="Google Shape;1440;p172"/>
          <p:cNvPicPr preferRelativeResize="0"/>
          <p:nvPr/>
        </p:nvPicPr>
        <p:blipFill>
          <a:blip r:embed="rId3">
            <a:alphaModFix/>
          </a:blip>
          <a:stretch>
            <a:fillRect/>
          </a:stretch>
        </p:blipFill>
        <p:spPr>
          <a:xfrm>
            <a:off x="311700" y="1674075"/>
            <a:ext cx="4746374" cy="2691775"/>
          </a:xfrm>
          <a:prstGeom prst="rect">
            <a:avLst/>
          </a:prstGeom>
          <a:noFill/>
          <a:ln>
            <a:noFill/>
          </a:ln>
        </p:spPr>
      </p:pic>
      <p:pic>
        <p:nvPicPr>
          <p:cNvPr id="1441" name="Google Shape;1441;p172"/>
          <p:cNvPicPr preferRelativeResize="0"/>
          <p:nvPr/>
        </p:nvPicPr>
        <p:blipFill>
          <a:blip r:embed="rId4">
            <a:alphaModFix/>
          </a:blip>
          <a:stretch>
            <a:fillRect/>
          </a:stretch>
        </p:blipFill>
        <p:spPr>
          <a:xfrm>
            <a:off x="5058075" y="1827763"/>
            <a:ext cx="3774225" cy="2384402"/>
          </a:xfrm>
          <a:prstGeom prst="rect">
            <a:avLst/>
          </a:prstGeom>
          <a:noFill/>
          <a:ln>
            <a:noFill/>
          </a:ln>
        </p:spPr>
      </p:pic>
      <p:sp>
        <p:nvSpPr>
          <p:cNvPr id="1442" name="Google Shape;1442;p172"/>
          <p:cNvSpPr/>
          <p:nvPr/>
        </p:nvSpPr>
        <p:spPr>
          <a:xfrm>
            <a:off x="1069450" y="3157400"/>
            <a:ext cx="2306100" cy="159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72"/>
          <p:cNvSpPr/>
          <p:nvPr/>
        </p:nvSpPr>
        <p:spPr>
          <a:xfrm>
            <a:off x="5477775" y="3229775"/>
            <a:ext cx="1040700" cy="159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#10aa1452</a:t>
            </a:r>
            <a:endParaRPr/>
          </a:p>
        </p:txBody>
      </p:sp>
      <p:graphicFrame>
        <p:nvGraphicFramePr>
          <p:cNvPr id="1455" name="Google Shape;1455;p174"/>
          <p:cNvGraphicFramePr/>
          <p:nvPr/>
        </p:nvGraphicFramePr>
        <p:xfrm>
          <a:off x="1949350" y="224035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vsscanf</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p9_fd_create_unix</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461" name="Google Shape;1461;p175"/>
          <p:cNvPicPr preferRelativeResize="0"/>
          <p:nvPr/>
        </p:nvPicPr>
        <p:blipFill>
          <a:blip r:embed="rId3">
            <a:alphaModFix/>
          </a:blip>
          <a:stretch>
            <a:fillRect/>
          </a:stretch>
        </p:blipFill>
        <p:spPr>
          <a:xfrm>
            <a:off x="311700" y="1017725"/>
            <a:ext cx="6762293" cy="1934600"/>
          </a:xfrm>
          <a:prstGeom prst="rect">
            <a:avLst/>
          </a:prstGeom>
          <a:noFill/>
          <a:ln>
            <a:noFill/>
          </a:ln>
        </p:spPr>
      </p:pic>
      <p:pic>
        <p:nvPicPr>
          <p:cNvPr id="1462" name="Google Shape;1462;p175"/>
          <p:cNvPicPr preferRelativeResize="0"/>
          <p:nvPr/>
        </p:nvPicPr>
        <p:blipFill>
          <a:blip r:embed="rId4">
            <a:alphaModFix/>
          </a:blip>
          <a:stretch>
            <a:fillRect/>
          </a:stretch>
        </p:blipFill>
        <p:spPr>
          <a:xfrm>
            <a:off x="0" y="4070525"/>
            <a:ext cx="9143999" cy="470431"/>
          </a:xfrm>
          <a:prstGeom prst="rect">
            <a:avLst/>
          </a:prstGeom>
          <a:noFill/>
          <a:ln>
            <a:noFill/>
          </a:ln>
        </p:spPr>
      </p:pic>
      <p:sp>
        <p:nvSpPr>
          <p:cNvPr id="1463" name="Google Shape;1463;p175"/>
          <p:cNvSpPr/>
          <p:nvPr/>
        </p:nvSpPr>
        <p:spPr>
          <a:xfrm>
            <a:off x="531075" y="4343250"/>
            <a:ext cx="487500" cy="247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4" name="Google Shape;1464;p175"/>
          <p:cNvPicPr preferRelativeResize="0"/>
          <p:nvPr/>
        </p:nvPicPr>
        <p:blipFill>
          <a:blip r:embed="rId5">
            <a:alphaModFix/>
          </a:blip>
          <a:stretch>
            <a:fillRect/>
          </a:stretch>
        </p:blipFill>
        <p:spPr>
          <a:xfrm>
            <a:off x="2915375" y="2952325"/>
            <a:ext cx="6228626" cy="72449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Read in cap_inode_getsecurity</a:t>
            </a:r>
            <a:endParaRPr/>
          </a:p>
        </p:txBody>
      </p:sp>
      <p:pic>
        <p:nvPicPr>
          <p:cNvPr id="374" name="Google Shape;374;p50"/>
          <p:cNvPicPr preferRelativeResize="0"/>
          <p:nvPr/>
        </p:nvPicPr>
        <p:blipFill>
          <a:blip r:embed="rId3">
            <a:alphaModFix/>
          </a:blip>
          <a:stretch>
            <a:fillRect/>
          </a:stretch>
        </p:blipFill>
        <p:spPr>
          <a:xfrm>
            <a:off x="0" y="1121375"/>
            <a:ext cx="4260300" cy="850559"/>
          </a:xfrm>
          <a:prstGeom prst="rect">
            <a:avLst/>
          </a:prstGeom>
          <a:noFill/>
          <a:ln w="9525" cap="flat" cmpd="sng">
            <a:solidFill>
              <a:srgbClr val="FF0000"/>
            </a:solidFill>
            <a:prstDash val="solid"/>
            <a:round/>
            <a:headEnd type="none" w="sm" len="sm"/>
            <a:tailEnd type="none" w="sm" len="sm"/>
          </a:ln>
        </p:spPr>
      </p:pic>
      <p:pic>
        <p:nvPicPr>
          <p:cNvPr id="375" name="Google Shape;375;p50"/>
          <p:cNvPicPr preferRelativeResize="0"/>
          <p:nvPr/>
        </p:nvPicPr>
        <p:blipFill>
          <a:blip r:embed="rId4">
            <a:alphaModFix/>
          </a:blip>
          <a:stretch>
            <a:fillRect/>
          </a:stretch>
        </p:blipFill>
        <p:spPr>
          <a:xfrm>
            <a:off x="152400" y="4627475"/>
            <a:ext cx="8839201" cy="516036"/>
          </a:xfrm>
          <a:prstGeom prst="rect">
            <a:avLst/>
          </a:prstGeom>
          <a:noFill/>
          <a:ln>
            <a:noFill/>
          </a:ln>
        </p:spPr>
      </p:pic>
      <p:sp>
        <p:nvSpPr>
          <p:cNvPr id="376" name="Google Shape;376;p50"/>
          <p:cNvSpPr/>
          <p:nvPr/>
        </p:nvSpPr>
        <p:spPr>
          <a:xfrm>
            <a:off x="8291575" y="4793375"/>
            <a:ext cx="443400" cy="282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50"/>
          <p:cNvPicPr preferRelativeResize="0"/>
          <p:nvPr/>
        </p:nvPicPr>
        <p:blipFill>
          <a:blip r:embed="rId5">
            <a:alphaModFix/>
          </a:blip>
          <a:stretch>
            <a:fillRect/>
          </a:stretch>
        </p:blipFill>
        <p:spPr>
          <a:xfrm>
            <a:off x="0" y="1996623"/>
            <a:ext cx="4260300" cy="971784"/>
          </a:xfrm>
          <a:prstGeom prst="rect">
            <a:avLst/>
          </a:prstGeom>
          <a:noFill/>
          <a:ln w="9525" cap="flat" cmpd="sng">
            <a:solidFill>
              <a:srgbClr val="FF0000"/>
            </a:solidFill>
            <a:prstDash val="solid"/>
            <a:round/>
            <a:headEnd type="none" w="sm" len="sm"/>
            <a:tailEnd type="none" w="sm" len="sm"/>
          </a:ln>
        </p:spPr>
      </p:pic>
      <p:pic>
        <p:nvPicPr>
          <p:cNvPr id="378" name="Google Shape;378;p50"/>
          <p:cNvPicPr preferRelativeResize="0"/>
          <p:nvPr/>
        </p:nvPicPr>
        <p:blipFill>
          <a:blip r:embed="rId6">
            <a:alphaModFix/>
          </a:blip>
          <a:stretch>
            <a:fillRect/>
          </a:stretch>
        </p:blipFill>
        <p:spPr>
          <a:xfrm>
            <a:off x="0" y="2993097"/>
            <a:ext cx="4990953" cy="1556087"/>
          </a:xfrm>
          <a:prstGeom prst="rect">
            <a:avLst/>
          </a:prstGeom>
          <a:noFill/>
          <a:ln w="9525" cap="flat" cmpd="sng">
            <a:solidFill>
              <a:srgbClr val="FF0000"/>
            </a:solidFill>
            <a:prstDash val="solid"/>
            <a:round/>
            <a:headEnd type="none" w="sm" len="sm"/>
            <a:tailEnd type="none" w="sm" len="sm"/>
          </a:ln>
        </p:spPr>
      </p:pic>
      <p:sp>
        <p:nvSpPr>
          <p:cNvPr id="379" name="Google Shape;379;p50"/>
          <p:cNvSpPr/>
          <p:nvPr/>
        </p:nvSpPr>
        <p:spPr>
          <a:xfrm>
            <a:off x="967250" y="3473675"/>
            <a:ext cx="2095200" cy="282000"/>
          </a:xfrm>
          <a:prstGeom prst="rect">
            <a:avLst/>
          </a:prstGeom>
          <a:solidFill>
            <a:schemeClr val="lt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Cannot jump in as size == 0</a:t>
            </a:r>
            <a:endParaRPr sz="1200">
              <a:solidFill>
                <a:srgbClr val="FF0000"/>
              </a:solidFill>
            </a:endParaRPr>
          </a:p>
        </p:txBody>
      </p:sp>
      <p:sp>
        <p:nvSpPr>
          <p:cNvPr id="380" name="Google Shape;380;p50"/>
          <p:cNvSpPr txBox="1"/>
          <p:nvPr/>
        </p:nvSpPr>
        <p:spPr>
          <a:xfrm>
            <a:off x="4466925" y="2064650"/>
            <a:ext cx="4445400" cy="930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vfs_setxattr</a:t>
            </a:r>
            <a:endParaRPr/>
          </a:p>
          <a:p>
            <a:pPr marL="0" lvl="0" indent="0" algn="l" rtl="0">
              <a:spcBef>
                <a:spcPts val="0"/>
              </a:spcBef>
              <a:spcAft>
                <a:spcPts val="0"/>
              </a:spcAft>
              <a:buNone/>
            </a:pPr>
            <a:r>
              <a:rPr lang="en"/>
              <a:t>   -&gt; __vfs_setxattr_noperm</a:t>
            </a:r>
            <a:endParaRPr/>
          </a:p>
          <a:p>
            <a:pPr marL="0" lvl="0" indent="0" algn="l" rtl="0">
              <a:spcBef>
                <a:spcPts val="0"/>
              </a:spcBef>
              <a:spcAft>
                <a:spcPts val="0"/>
              </a:spcAft>
              <a:buNone/>
            </a:pPr>
            <a:r>
              <a:rPr lang="en"/>
              <a:t>      -&gt; __vfs_setxattr</a:t>
            </a:r>
            <a:endParaRPr/>
          </a:p>
          <a:p>
            <a:pPr marL="0" lvl="0" indent="0" algn="l" rtl="0">
              <a:spcBef>
                <a:spcPts val="0"/>
              </a:spcBef>
              <a:spcAft>
                <a:spcPts val="0"/>
              </a:spcAft>
              <a:buNone/>
            </a:pPr>
            <a:r>
              <a:rPr lang="en"/>
              <a:t>            -&gt; ext4_xattr_security_set: handler-&gt;set(...)</a:t>
            </a:r>
            <a:endParaRPr/>
          </a:p>
        </p:txBody>
      </p:sp>
      <p:sp>
        <p:nvSpPr>
          <p:cNvPr id="381" name="Google Shape;381;p50"/>
          <p:cNvSpPr/>
          <p:nvPr/>
        </p:nvSpPr>
        <p:spPr>
          <a:xfrm>
            <a:off x="2141925" y="4297650"/>
            <a:ext cx="480900" cy="2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Null</a:t>
            </a:r>
            <a:endParaRPr sz="1200">
              <a:solidFill>
                <a:srgbClr val="FF0000"/>
              </a:solidFill>
            </a:endParaRPr>
          </a:p>
        </p:txBody>
      </p:sp>
      <p:sp>
        <p:nvSpPr>
          <p:cNvPr id="382" name="Google Shape;382;p50"/>
          <p:cNvSpPr/>
          <p:nvPr/>
        </p:nvSpPr>
        <p:spPr>
          <a:xfrm>
            <a:off x="2673150" y="4297650"/>
            <a:ext cx="335700" cy="24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0</a:t>
            </a:r>
            <a:endParaRPr sz="1200">
              <a:solidFill>
                <a:srgbClr val="FF0000"/>
              </a:solidFill>
            </a:endParaRPr>
          </a:p>
        </p:txBody>
      </p:sp>
      <p:sp>
        <p:nvSpPr>
          <p:cNvPr id="383" name="Google Shape;383;p50"/>
          <p:cNvSpPr txBox="1"/>
          <p:nvPr/>
        </p:nvSpPr>
        <p:spPr>
          <a:xfrm>
            <a:off x="5351025" y="3228938"/>
            <a:ext cx="2793600" cy="35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“security.capability” : “”(size = 0)</a:t>
            </a:r>
            <a:endParaRPr>
              <a:solidFill>
                <a:srgbClr val="FF0000"/>
              </a:solidFill>
            </a:endParaRPr>
          </a:p>
        </p:txBody>
      </p:sp>
      <p:pic>
        <p:nvPicPr>
          <p:cNvPr id="384" name="Google Shape;384;p50"/>
          <p:cNvPicPr preferRelativeResize="0"/>
          <p:nvPr/>
        </p:nvPicPr>
        <p:blipFill>
          <a:blip r:embed="rId7">
            <a:alphaModFix/>
          </a:blip>
          <a:stretch>
            <a:fillRect/>
          </a:stretch>
        </p:blipFill>
        <p:spPr>
          <a:xfrm>
            <a:off x="4327399" y="1031413"/>
            <a:ext cx="4724451" cy="1007975"/>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1470" name="Google Shape;1470;p176"/>
          <p:cNvSpPr txBox="1">
            <a:spLocks noGrp="1"/>
          </p:cNvSpPr>
          <p:nvPr>
            <p:ph type="body" idx="1"/>
          </p:nvPr>
        </p:nvSpPr>
        <p:spPr>
          <a:xfrm>
            <a:off x="311700" y="1152475"/>
            <a:ext cx="8520600" cy="81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arguments for mount system. And it could affect the indirect function call at Line 1062</a:t>
            </a:r>
            <a:endParaRPr/>
          </a:p>
        </p:txBody>
      </p:sp>
      <p:pic>
        <p:nvPicPr>
          <p:cNvPr id="1471" name="Google Shape;1471;p176"/>
          <p:cNvPicPr preferRelativeResize="0"/>
          <p:nvPr/>
        </p:nvPicPr>
        <p:blipFill>
          <a:blip r:embed="rId3">
            <a:alphaModFix/>
          </a:blip>
          <a:stretch>
            <a:fillRect/>
          </a:stretch>
        </p:blipFill>
        <p:spPr>
          <a:xfrm>
            <a:off x="1735950" y="1833325"/>
            <a:ext cx="5410200" cy="1028700"/>
          </a:xfrm>
          <a:prstGeom prst="rect">
            <a:avLst/>
          </a:prstGeom>
          <a:noFill/>
          <a:ln>
            <a:noFill/>
          </a:ln>
        </p:spPr>
      </p:pic>
      <p:pic>
        <p:nvPicPr>
          <p:cNvPr id="1472" name="Google Shape;1472;p176"/>
          <p:cNvPicPr preferRelativeResize="0"/>
          <p:nvPr/>
        </p:nvPicPr>
        <p:blipFill>
          <a:blip r:embed="rId4">
            <a:alphaModFix/>
          </a:blip>
          <a:stretch>
            <a:fillRect/>
          </a:stretch>
        </p:blipFill>
        <p:spPr>
          <a:xfrm>
            <a:off x="94575" y="2984400"/>
            <a:ext cx="3872852" cy="1976675"/>
          </a:xfrm>
          <a:prstGeom prst="rect">
            <a:avLst/>
          </a:prstGeom>
          <a:noFill/>
          <a:ln>
            <a:noFill/>
          </a:ln>
        </p:spPr>
      </p:pic>
      <p:pic>
        <p:nvPicPr>
          <p:cNvPr id="1473" name="Google Shape;1473;p176"/>
          <p:cNvPicPr preferRelativeResize="0"/>
          <p:nvPr/>
        </p:nvPicPr>
        <p:blipFill>
          <a:blip r:embed="rId5">
            <a:alphaModFix/>
          </a:blip>
          <a:stretch>
            <a:fillRect/>
          </a:stretch>
        </p:blipFill>
        <p:spPr>
          <a:xfrm>
            <a:off x="4133625" y="3082138"/>
            <a:ext cx="4972050" cy="1781175"/>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behaviors</a:t>
            </a:r>
            <a:endParaRPr/>
          </a:p>
        </p:txBody>
      </p:sp>
      <p:pic>
        <p:nvPicPr>
          <p:cNvPr id="1479" name="Google Shape;1479;p177"/>
          <p:cNvPicPr preferRelativeResize="0"/>
          <p:nvPr/>
        </p:nvPicPr>
        <p:blipFill>
          <a:blip r:embed="rId3">
            <a:alphaModFix/>
          </a:blip>
          <a:stretch>
            <a:fillRect/>
          </a:stretch>
        </p:blipFill>
        <p:spPr>
          <a:xfrm>
            <a:off x="1483750" y="1017725"/>
            <a:ext cx="6461542" cy="3820975"/>
          </a:xfrm>
          <a:prstGeom prst="rect">
            <a:avLst/>
          </a:prstGeom>
          <a:noFill/>
          <a:ln>
            <a:noFill/>
          </a:ln>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1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#8c01c4f8</a:t>
            </a:r>
            <a:endParaRPr dirty="0"/>
          </a:p>
        </p:txBody>
      </p:sp>
      <p:graphicFrame>
        <p:nvGraphicFramePr>
          <p:cNvPr id="1485" name="Google Shape;1485;p178"/>
          <p:cNvGraphicFramePr/>
          <p:nvPr/>
        </p:nvGraphicFramePr>
        <p:xfrm>
          <a:off x="2119313" y="2451325"/>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free_verifier_state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bpf_check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behaviors</a:t>
            </a:r>
            <a:endParaRPr/>
          </a:p>
        </p:txBody>
      </p:sp>
      <p:sp>
        <p:nvSpPr>
          <p:cNvPr id="1491" name="Google Shape;1491;p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root causes for crashes behaviors.</a:t>
            </a:r>
            <a:endParaRPr/>
          </a:p>
          <a:p>
            <a:pPr marL="0" lvl="0" indent="0" algn="l" rtl="0">
              <a:spcBef>
                <a:spcPts val="1600"/>
              </a:spcBef>
              <a:spcAft>
                <a:spcPts val="1600"/>
              </a:spcAft>
              <a:buNone/>
            </a:pPr>
            <a:r>
              <a:rPr lang="en"/>
              <a:t>The details are in the following slides:</a:t>
            </a:r>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1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bpf_check</a:t>
            </a:r>
            <a:endParaRPr/>
          </a:p>
        </p:txBody>
      </p:sp>
      <p:pic>
        <p:nvPicPr>
          <p:cNvPr id="1497" name="Google Shape;1497;p180"/>
          <p:cNvPicPr preferRelativeResize="0"/>
          <p:nvPr/>
        </p:nvPicPr>
        <p:blipFill>
          <a:blip r:embed="rId3">
            <a:alphaModFix/>
          </a:blip>
          <a:stretch>
            <a:fillRect/>
          </a:stretch>
        </p:blipFill>
        <p:spPr>
          <a:xfrm>
            <a:off x="311700" y="1017725"/>
            <a:ext cx="4551225" cy="2030550"/>
          </a:xfrm>
          <a:prstGeom prst="rect">
            <a:avLst/>
          </a:prstGeom>
          <a:noFill/>
          <a:ln w="9525" cap="flat" cmpd="sng">
            <a:solidFill>
              <a:srgbClr val="000000"/>
            </a:solidFill>
            <a:prstDash val="solid"/>
            <a:round/>
            <a:headEnd type="none" w="sm" len="sm"/>
            <a:tailEnd type="none" w="sm" len="sm"/>
          </a:ln>
        </p:spPr>
      </p:pic>
      <p:pic>
        <p:nvPicPr>
          <p:cNvPr id="1498" name="Google Shape;1498;p180"/>
          <p:cNvPicPr preferRelativeResize="0"/>
          <p:nvPr/>
        </p:nvPicPr>
        <p:blipFill>
          <a:blip r:embed="rId4">
            <a:alphaModFix/>
          </a:blip>
          <a:stretch>
            <a:fillRect/>
          </a:stretch>
        </p:blipFill>
        <p:spPr>
          <a:xfrm>
            <a:off x="311700" y="3615175"/>
            <a:ext cx="4267200" cy="523875"/>
          </a:xfrm>
          <a:prstGeom prst="rect">
            <a:avLst/>
          </a:prstGeom>
          <a:noFill/>
          <a:ln>
            <a:noFill/>
          </a:ln>
        </p:spPr>
      </p:pic>
      <p:cxnSp>
        <p:nvCxnSpPr>
          <p:cNvPr id="1499" name="Google Shape;1499;p180"/>
          <p:cNvCxnSpPr>
            <a:endCxn id="1498" idx="0"/>
          </p:cNvCxnSpPr>
          <p:nvPr/>
        </p:nvCxnSpPr>
        <p:spPr>
          <a:xfrm>
            <a:off x="1091400" y="1480675"/>
            <a:ext cx="1353900" cy="2134500"/>
          </a:xfrm>
          <a:prstGeom prst="straightConnector1">
            <a:avLst/>
          </a:prstGeom>
          <a:noFill/>
          <a:ln w="9525" cap="flat" cmpd="sng">
            <a:solidFill>
              <a:srgbClr val="FF0000"/>
            </a:solidFill>
            <a:prstDash val="solid"/>
            <a:round/>
            <a:headEnd type="none" w="med" len="med"/>
            <a:tailEnd type="stealth" w="med" len="med"/>
          </a:ln>
        </p:spPr>
      </p:cxnSp>
      <p:pic>
        <p:nvPicPr>
          <p:cNvPr id="1500" name="Google Shape;1500;p180"/>
          <p:cNvPicPr preferRelativeResize="0"/>
          <p:nvPr/>
        </p:nvPicPr>
        <p:blipFill>
          <a:blip r:embed="rId5">
            <a:alphaModFix/>
          </a:blip>
          <a:stretch>
            <a:fillRect/>
          </a:stretch>
        </p:blipFill>
        <p:spPr>
          <a:xfrm>
            <a:off x="4876796" y="1247639"/>
            <a:ext cx="4267200" cy="1570707"/>
          </a:xfrm>
          <a:prstGeom prst="rect">
            <a:avLst/>
          </a:prstGeom>
          <a:noFill/>
          <a:ln>
            <a:noFill/>
          </a:ln>
        </p:spPr>
      </p:pic>
      <p:cxnSp>
        <p:nvCxnSpPr>
          <p:cNvPr id="1501" name="Google Shape;1501;p180"/>
          <p:cNvCxnSpPr>
            <a:endCxn id="1498" idx="3"/>
          </p:cNvCxnSpPr>
          <p:nvPr/>
        </p:nvCxnSpPr>
        <p:spPr>
          <a:xfrm flipH="1">
            <a:off x="4578900" y="2662712"/>
            <a:ext cx="724800" cy="1214400"/>
          </a:xfrm>
          <a:prstGeom prst="straightConnector1">
            <a:avLst/>
          </a:prstGeom>
          <a:noFill/>
          <a:ln w="9525" cap="flat" cmpd="sng">
            <a:solidFill>
              <a:srgbClr val="FF0000"/>
            </a:solidFill>
            <a:prstDash val="solid"/>
            <a:round/>
            <a:headEnd type="none" w="med" len="med"/>
            <a:tailEnd type="stealth" w="med" len="med"/>
          </a:ln>
        </p:spPr>
      </p:cxnSp>
      <p:pic>
        <p:nvPicPr>
          <p:cNvPr id="1502" name="Google Shape;1502;p180"/>
          <p:cNvPicPr preferRelativeResize="0"/>
          <p:nvPr/>
        </p:nvPicPr>
        <p:blipFill>
          <a:blip r:embed="rId6">
            <a:alphaModFix/>
          </a:blip>
          <a:stretch>
            <a:fillRect/>
          </a:stretch>
        </p:blipFill>
        <p:spPr>
          <a:xfrm>
            <a:off x="4231602" y="4139050"/>
            <a:ext cx="4912399" cy="1004450"/>
          </a:xfrm>
          <a:prstGeom prst="rect">
            <a:avLst/>
          </a:prstGeom>
          <a:noFill/>
          <a:ln>
            <a:noFill/>
          </a:ln>
        </p:spPr>
      </p:pic>
      <p:cxnSp>
        <p:nvCxnSpPr>
          <p:cNvPr id="1503" name="Google Shape;1503;p180"/>
          <p:cNvCxnSpPr>
            <a:endCxn id="1502" idx="1"/>
          </p:cNvCxnSpPr>
          <p:nvPr/>
        </p:nvCxnSpPr>
        <p:spPr>
          <a:xfrm>
            <a:off x="1789602" y="3950375"/>
            <a:ext cx="2442000" cy="690900"/>
          </a:xfrm>
          <a:prstGeom prst="bentConnector3">
            <a:avLst>
              <a:gd name="adj1" fmla="val 3"/>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free_verifier_state</a:t>
            </a:r>
            <a:endParaRPr/>
          </a:p>
        </p:txBody>
      </p:sp>
      <p:pic>
        <p:nvPicPr>
          <p:cNvPr id="1509" name="Google Shape;1509;p181"/>
          <p:cNvPicPr preferRelativeResize="0"/>
          <p:nvPr/>
        </p:nvPicPr>
        <p:blipFill>
          <a:blip r:embed="rId3">
            <a:alphaModFix/>
          </a:blip>
          <a:stretch>
            <a:fillRect/>
          </a:stretch>
        </p:blipFill>
        <p:spPr>
          <a:xfrm>
            <a:off x="311700" y="1017725"/>
            <a:ext cx="4227975" cy="2052075"/>
          </a:xfrm>
          <a:prstGeom prst="rect">
            <a:avLst/>
          </a:prstGeom>
          <a:noFill/>
          <a:ln w="9525" cap="flat" cmpd="sng">
            <a:solidFill>
              <a:srgbClr val="000000"/>
            </a:solidFill>
            <a:prstDash val="solid"/>
            <a:round/>
            <a:headEnd type="none" w="sm" len="sm"/>
            <a:tailEnd type="none" w="sm" len="sm"/>
          </a:ln>
        </p:spPr>
      </p:pic>
      <p:sp>
        <p:nvSpPr>
          <p:cNvPr id="1510" name="Google Shape;1510;p181"/>
          <p:cNvSpPr txBox="1"/>
          <p:nvPr/>
        </p:nvSpPr>
        <p:spPr>
          <a:xfrm>
            <a:off x="311700" y="4845225"/>
            <a:ext cx="85206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hlinkClick r:id="rId4"/>
              </a:rPr>
              <a:t>https://git.kernel.org/pub/scm/linux/kernel/git/torvalds/linux.git/commit/?id=5896351ea9360072f8bdd9eee186861a9d13db6d</a:t>
            </a:r>
            <a:endParaRPr sz="1200"/>
          </a:p>
          <a:p>
            <a:pPr marL="0" lvl="0" indent="0" algn="l" rtl="0">
              <a:spcBef>
                <a:spcPts val="0"/>
              </a:spcBef>
              <a:spcAft>
                <a:spcPts val="0"/>
              </a:spcAft>
              <a:buNone/>
            </a:pPr>
            <a:endParaRPr sz="1200"/>
          </a:p>
        </p:txBody>
      </p:sp>
      <p:pic>
        <p:nvPicPr>
          <p:cNvPr id="1511" name="Google Shape;1511;p181"/>
          <p:cNvPicPr preferRelativeResize="0"/>
          <p:nvPr/>
        </p:nvPicPr>
        <p:blipFill>
          <a:blip r:embed="rId5">
            <a:alphaModFix/>
          </a:blip>
          <a:stretch>
            <a:fillRect/>
          </a:stretch>
        </p:blipFill>
        <p:spPr>
          <a:xfrm>
            <a:off x="847563" y="3069800"/>
            <a:ext cx="2954825" cy="892525"/>
          </a:xfrm>
          <a:prstGeom prst="rect">
            <a:avLst/>
          </a:prstGeom>
          <a:noFill/>
          <a:ln>
            <a:noFill/>
          </a:ln>
        </p:spPr>
      </p:pic>
      <p:pic>
        <p:nvPicPr>
          <p:cNvPr id="1512" name="Google Shape;1512;p181"/>
          <p:cNvPicPr preferRelativeResize="0"/>
          <p:nvPr/>
        </p:nvPicPr>
        <p:blipFill>
          <a:blip r:embed="rId6">
            <a:alphaModFix/>
          </a:blip>
          <a:stretch>
            <a:fillRect/>
          </a:stretch>
        </p:blipFill>
        <p:spPr>
          <a:xfrm>
            <a:off x="4539675" y="1017725"/>
            <a:ext cx="4292624" cy="3069909"/>
          </a:xfrm>
          <a:prstGeom prst="rect">
            <a:avLst/>
          </a:prstGeom>
          <a:noFill/>
          <a:ln>
            <a:noFill/>
          </a:ln>
        </p:spPr>
      </p:pic>
      <p:pic>
        <p:nvPicPr>
          <p:cNvPr id="1513" name="Google Shape;1513;p181"/>
          <p:cNvPicPr preferRelativeResize="0"/>
          <p:nvPr/>
        </p:nvPicPr>
        <p:blipFill>
          <a:blip r:embed="rId7">
            <a:alphaModFix/>
          </a:blip>
          <a:stretch>
            <a:fillRect/>
          </a:stretch>
        </p:blipFill>
        <p:spPr>
          <a:xfrm>
            <a:off x="311700" y="3962325"/>
            <a:ext cx="4026541" cy="892525"/>
          </a:xfrm>
          <a:prstGeom prst="rect">
            <a:avLst/>
          </a:prstGeom>
          <a:noFill/>
          <a:ln>
            <a:noFill/>
          </a:ln>
        </p:spPr>
      </p:pic>
      <p:pic>
        <p:nvPicPr>
          <p:cNvPr id="1514" name="Google Shape;1514;p181"/>
          <p:cNvPicPr preferRelativeResize="0"/>
          <p:nvPr/>
        </p:nvPicPr>
        <p:blipFill>
          <a:blip r:embed="rId8">
            <a:alphaModFix/>
          </a:blip>
          <a:stretch>
            <a:fillRect/>
          </a:stretch>
        </p:blipFill>
        <p:spPr>
          <a:xfrm>
            <a:off x="4642450" y="4148598"/>
            <a:ext cx="4087051" cy="738800"/>
          </a:xfrm>
          <a:prstGeom prst="rect">
            <a:avLst/>
          </a:prstGeom>
          <a:noFill/>
          <a:ln>
            <a:noFill/>
          </a:ln>
        </p:spPr>
      </p:pic>
      <p:cxnSp>
        <p:nvCxnSpPr>
          <p:cNvPr id="1515" name="Google Shape;1515;p181"/>
          <p:cNvCxnSpPr/>
          <p:nvPr/>
        </p:nvCxnSpPr>
        <p:spPr>
          <a:xfrm rot="10800000" flipH="1">
            <a:off x="3761225" y="1142300"/>
            <a:ext cx="1731600" cy="2160600"/>
          </a:xfrm>
          <a:prstGeom prst="straightConnector1">
            <a:avLst/>
          </a:prstGeom>
          <a:noFill/>
          <a:ln w="9525" cap="flat" cmpd="sng">
            <a:solidFill>
              <a:srgbClr val="FF0000"/>
            </a:solidFill>
            <a:prstDash val="solid"/>
            <a:round/>
            <a:headEnd type="none" w="med" len="med"/>
            <a:tailEnd type="triangle" w="med" len="med"/>
          </a:ln>
        </p:spPr>
      </p:cxnSp>
      <p:cxnSp>
        <p:nvCxnSpPr>
          <p:cNvPr id="1516" name="Google Shape;1516;p181"/>
          <p:cNvCxnSpPr>
            <a:endCxn id="1513" idx="0"/>
          </p:cNvCxnSpPr>
          <p:nvPr/>
        </p:nvCxnSpPr>
        <p:spPr>
          <a:xfrm>
            <a:off x="2022570" y="3586725"/>
            <a:ext cx="302400" cy="375600"/>
          </a:xfrm>
          <a:prstGeom prst="straightConnector1">
            <a:avLst/>
          </a:prstGeom>
          <a:noFill/>
          <a:ln w="9525" cap="flat" cmpd="sng">
            <a:solidFill>
              <a:srgbClr val="FF0000"/>
            </a:solidFill>
            <a:prstDash val="solid"/>
            <a:round/>
            <a:headEnd type="none" w="med" len="med"/>
            <a:tailEnd type="triangle" w="med" len="med"/>
          </a:ln>
        </p:spPr>
      </p:cxnSp>
      <p:cxnSp>
        <p:nvCxnSpPr>
          <p:cNvPr id="1517" name="Google Shape;1517;p181"/>
          <p:cNvCxnSpPr>
            <a:endCxn id="1514" idx="1"/>
          </p:cNvCxnSpPr>
          <p:nvPr/>
        </p:nvCxnSpPr>
        <p:spPr>
          <a:xfrm rot="10800000" flipH="1">
            <a:off x="2655550" y="4517998"/>
            <a:ext cx="1986900" cy="2763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1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#5896351e</a:t>
            </a:r>
            <a:endParaRPr/>
          </a:p>
        </p:txBody>
      </p:sp>
      <p:graphicFrame>
        <p:nvGraphicFramePr>
          <p:cNvPr id="1523" name="Google Shape;1523;p182"/>
          <p:cNvGraphicFramePr/>
          <p:nvPr/>
        </p:nvGraphicFramePr>
        <p:xfrm>
          <a:off x="1963900"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free_verifier_state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copy_verifier_state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free_verifier_state</a:t>
            </a:r>
            <a:endParaRPr/>
          </a:p>
        </p:txBody>
      </p:sp>
      <p:pic>
        <p:nvPicPr>
          <p:cNvPr id="1529" name="Google Shape;1529;p183"/>
          <p:cNvPicPr preferRelativeResize="0"/>
          <p:nvPr/>
        </p:nvPicPr>
        <p:blipFill>
          <a:blip r:embed="rId3">
            <a:alphaModFix/>
          </a:blip>
          <a:stretch>
            <a:fillRect/>
          </a:stretch>
        </p:blipFill>
        <p:spPr>
          <a:xfrm>
            <a:off x="311700" y="1017725"/>
            <a:ext cx="4227975" cy="2052075"/>
          </a:xfrm>
          <a:prstGeom prst="rect">
            <a:avLst/>
          </a:prstGeom>
          <a:noFill/>
          <a:ln w="9525" cap="flat" cmpd="sng">
            <a:solidFill>
              <a:srgbClr val="000000"/>
            </a:solidFill>
            <a:prstDash val="solid"/>
            <a:round/>
            <a:headEnd type="none" w="sm" len="sm"/>
            <a:tailEnd type="none" w="sm" len="sm"/>
          </a:ln>
        </p:spPr>
      </p:pic>
      <p:sp>
        <p:nvSpPr>
          <p:cNvPr id="1530" name="Google Shape;1530;p183"/>
          <p:cNvSpPr txBox="1"/>
          <p:nvPr/>
        </p:nvSpPr>
        <p:spPr>
          <a:xfrm>
            <a:off x="311700" y="4845225"/>
            <a:ext cx="85206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hlink"/>
                </a:solidFill>
                <a:hlinkClick r:id="rId4"/>
              </a:rPr>
              <a:t>https://git.kernel.org/pub/scm/linux/kernel/git/torvalds/linux.git/commit/?id=5896351ea9360072f8bdd9eee186861a9d13db6d</a:t>
            </a:r>
            <a:endParaRPr sz="1200"/>
          </a:p>
          <a:p>
            <a:pPr marL="0" lvl="0" indent="0" algn="l" rtl="0">
              <a:spcBef>
                <a:spcPts val="0"/>
              </a:spcBef>
              <a:spcAft>
                <a:spcPts val="0"/>
              </a:spcAft>
              <a:buNone/>
            </a:pPr>
            <a:endParaRPr sz="1200"/>
          </a:p>
        </p:txBody>
      </p:sp>
      <p:pic>
        <p:nvPicPr>
          <p:cNvPr id="1531" name="Google Shape;1531;p183"/>
          <p:cNvPicPr preferRelativeResize="0"/>
          <p:nvPr/>
        </p:nvPicPr>
        <p:blipFill>
          <a:blip r:embed="rId5">
            <a:alphaModFix/>
          </a:blip>
          <a:stretch>
            <a:fillRect/>
          </a:stretch>
        </p:blipFill>
        <p:spPr>
          <a:xfrm>
            <a:off x="847563" y="3069800"/>
            <a:ext cx="2954825" cy="892525"/>
          </a:xfrm>
          <a:prstGeom prst="rect">
            <a:avLst/>
          </a:prstGeom>
          <a:noFill/>
          <a:ln>
            <a:noFill/>
          </a:ln>
        </p:spPr>
      </p:pic>
      <p:pic>
        <p:nvPicPr>
          <p:cNvPr id="1532" name="Google Shape;1532;p183"/>
          <p:cNvPicPr preferRelativeResize="0"/>
          <p:nvPr/>
        </p:nvPicPr>
        <p:blipFill>
          <a:blip r:embed="rId6">
            <a:alphaModFix/>
          </a:blip>
          <a:stretch>
            <a:fillRect/>
          </a:stretch>
        </p:blipFill>
        <p:spPr>
          <a:xfrm>
            <a:off x="4539675" y="1017725"/>
            <a:ext cx="4292624" cy="3069909"/>
          </a:xfrm>
          <a:prstGeom prst="rect">
            <a:avLst/>
          </a:prstGeom>
          <a:noFill/>
          <a:ln>
            <a:noFill/>
          </a:ln>
        </p:spPr>
      </p:pic>
      <p:pic>
        <p:nvPicPr>
          <p:cNvPr id="1533" name="Google Shape;1533;p183"/>
          <p:cNvPicPr preferRelativeResize="0"/>
          <p:nvPr/>
        </p:nvPicPr>
        <p:blipFill>
          <a:blip r:embed="rId7">
            <a:alphaModFix/>
          </a:blip>
          <a:stretch>
            <a:fillRect/>
          </a:stretch>
        </p:blipFill>
        <p:spPr>
          <a:xfrm>
            <a:off x="311700" y="3962325"/>
            <a:ext cx="4026541" cy="892525"/>
          </a:xfrm>
          <a:prstGeom prst="rect">
            <a:avLst/>
          </a:prstGeom>
          <a:noFill/>
          <a:ln>
            <a:noFill/>
          </a:ln>
        </p:spPr>
      </p:pic>
      <p:pic>
        <p:nvPicPr>
          <p:cNvPr id="1534" name="Google Shape;1534;p183"/>
          <p:cNvPicPr preferRelativeResize="0"/>
          <p:nvPr/>
        </p:nvPicPr>
        <p:blipFill>
          <a:blip r:embed="rId8">
            <a:alphaModFix/>
          </a:blip>
          <a:stretch>
            <a:fillRect/>
          </a:stretch>
        </p:blipFill>
        <p:spPr>
          <a:xfrm>
            <a:off x="4642450" y="4148598"/>
            <a:ext cx="4087051" cy="738800"/>
          </a:xfrm>
          <a:prstGeom prst="rect">
            <a:avLst/>
          </a:prstGeom>
          <a:noFill/>
          <a:ln>
            <a:noFill/>
          </a:ln>
        </p:spPr>
      </p:pic>
      <p:cxnSp>
        <p:nvCxnSpPr>
          <p:cNvPr id="1535" name="Google Shape;1535;p183"/>
          <p:cNvCxnSpPr/>
          <p:nvPr/>
        </p:nvCxnSpPr>
        <p:spPr>
          <a:xfrm rot="10800000" flipH="1">
            <a:off x="3761225" y="1142300"/>
            <a:ext cx="1731600" cy="2160600"/>
          </a:xfrm>
          <a:prstGeom prst="straightConnector1">
            <a:avLst/>
          </a:prstGeom>
          <a:noFill/>
          <a:ln w="9525" cap="flat" cmpd="sng">
            <a:solidFill>
              <a:srgbClr val="FF0000"/>
            </a:solidFill>
            <a:prstDash val="solid"/>
            <a:round/>
            <a:headEnd type="none" w="med" len="med"/>
            <a:tailEnd type="triangle" w="med" len="med"/>
          </a:ln>
        </p:spPr>
      </p:cxnSp>
      <p:cxnSp>
        <p:nvCxnSpPr>
          <p:cNvPr id="1536" name="Google Shape;1536;p183"/>
          <p:cNvCxnSpPr>
            <a:endCxn id="1533" idx="0"/>
          </p:cNvCxnSpPr>
          <p:nvPr/>
        </p:nvCxnSpPr>
        <p:spPr>
          <a:xfrm>
            <a:off x="2022570" y="3586725"/>
            <a:ext cx="302400" cy="375600"/>
          </a:xfrm>
          <a:prstGeom prst="straightConnector1">
            <a:avLst/>
          </a:prstGeom>
          <a:noFill/>
          <a:ln w="9525" cap="flat" cmpd="sng">
            <a:solidFill>
              <a:srgbClr val="FF0000"/>
            </a:solidFill>
            <a:prstDash val="solid"/>
            <a:round/>
            <a:headEnd type="none" w="med" len="med"/>
            <a:tailEnd type="triangle" w="med" len="med"/>
          </a:ln>
        </p:spPr>
      </p:cxnSp>
      <p:cxnSp>
        <p:nvCxnSpPr>
          <p:cNvPr id="1537" name="Google Shape;1537;p183"/>
          <p:cNvCxnSpPr>
            <a:endCxn id="1534" idx="1"/>
          </p:cNvCxnSpPr>
          <p:nvPr/>
        </p:nvCxnSpPr>
        <p:spPr>
          <a:xfrm rot="10800000" flipH="1">
            <a:off x="2655550" y="4517998"/>
            <a:ext cx="1986900" cy="2763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copy_verifier_state</a:t>
            </a:r>
            <a:endParaRPr/>
          </a:p>
        </p:txBody>
      </p:sp>
      <p:pic>
        <p:nvPicPr>
          <p:cNvPr id="1543" name="Google Shape;1543;p184"/>
          <p:cNvPicPr preferRelativeResize="0"/>
          <p:nvPr/>
        </p:nvPicPr>
        <p:blipFill>
          <a:blip r:embed="rId3">
            <a:alphaModFix/>
          </a:blip>
          <a:stretch>
            <a:fillRect/>
          </a:stretch>
        </p:blipFill>
        <p:spPr>
          <a:xfrm>
            <a:off x="311701" y="3089250"/>
            <a:ext cx="4328811" cy="2054250"/>
          </a:xfrm>
          <a:prstGeom prst="rect">
            <a:avLst/>
          </a:prstGeom>
          <a:noFill/>
          <a:ln>
            <a:noFill/>
          </a:ln>
        </p:spPr>
      </p:pic>
      <p:sp>
        <p:nvSpPr>
          <p:cNvPr id="1544" name="Google Shape;1544;p184"/>
          <p:cNvSpPr/>
          <p:nvPr/>
        </p:nvSpPr>
        <p:spPr>
          <a:xfrm>
            <a:off x="1234075" y="4663625"/>
            <a:ext cx="371100" cy="407400"/>
          </a:xfrm>
          <a:prstGeom prst="mathMultiply">
            <a:avLst>
              <a:gd name="adj1" fmla="val 2352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5" name="Google Shape;1545;p184"/>
          <p:cNvPicPr preferRelativeResize="0"/>
          <p:nvPr/>
        </p:nvPicPr>
        <p:blipFill>
          <a:blip r:embed="rId4">
            <a:alphaModFix/>
          </a:blip>
          <a:stretch>
            <a:fillRect/>
          </a:stretch>
        </p:blipFill>
        <p:spPr>
          <a:xfrm>
            <a:off x="4640500" y="1036800"/>
            <a:ext cx="4292624" cy="3069909"/>
          </a:xfrm>
          <a:prstGeom prst="rect">
            <a:avLst/>
          </a:prstGeom>
          <a:noFill/>
          <a:ln>
            <a:noFill/>
          </a:ln>
        </p:spPr>
      </p:pic>
      <p:pic>
        <p:nvPicPr>
          <p:cNvPr id="1546" name="Google Shape;1546;p184"/>
          <p:cNvPicPr preferRelativeResize="0"/>
          <p:nvPr/>
        </p:nvPicPr>
        <p:blipFill>
          <a:blip r:embed="rId5">
            <a:alphaModFix/>
          </a:blip>
          <a:stretch>
            <a:fillRect/>
          </a:stretch>
        </p:blipFill>
        <p:spPr>
          <a:xfrm>
            <a:off x="311700" y="1017725"/>
            <a:ext cx="4046100" cy="2054250"/>
          </a:xfrm>
          <a:prstGeom prst="rect">
            <a:avLst/>
          </a:prstGeom>
          <a:noFill/>
          <a:ln w="9525" cap="flat" cmpd="sng">
            <a:solidFill>
              <a:srgbClr val="FF0000"/>
            </a:solidFill>
            <a:prstDash val="solid"/>
            <a:round/>
            <a:headEnd type="none" w="sm" len="sm"/>
            <a:tailEnd type="none" w="sm" len="sm"/>
          </a:ln>
        </p:spPr>
      </p:pic>
      <p:pic>
        <p:nvPicPr>
          <p:cNvPr id="1547" name="Google Shape;1547;p184"/>
          <p:cNvPicPr preferRelativeResize="0"/>
          <p:nvPr/>
        </p:nvPicPr>
        <p:blipFill>
          <a:blip r:embed="rId6">
            <a:alphaModFix/>
          </a:blip>
          <a:stretch>
            <a:fillRect/>
          </a:stretch>
        </p:blipFill>
        <p:spPr>
          <a:xfrm>
            <a:off x="4865649" y="4331849"/>
            <a:ext cx="3571225" cy="811650"/>
          </a:xfrm>
          <a:prstGeom prst="rect">
            <a:avLst/>
          </a:prstGeom>
          <a:noFill/>
          <a:ln>
            <a:noFill/>
          </a:ln>
        </p:spPr>
      </p:pic>
      <p:cxnSp>
        <p:nvCxnSpPr>
          <p:cNvPr id="1548" name="Google Shape;1548;p184"/>
          <p:cNvCxnSpPr>
            <a:endCxn id="1547" idx="1"/>
          </p:cNvCxnSpPr>
          <p:nvPr/>
        </p:nvCxnSpPr>
        <p:spPr>
          <a:xfrm rot="10800000" flipH="1">
            <a:off x="1251249" y="4737674"/>
            <a:ext cx="3614400" cy="369600"/>
          </a:xfrm>
          <a:prstGeom prst="straightConnector1">
            <a:avLst/>
          </a:prstGeom>
          <a:noFill/>
          <a:ln w="9525" cap="flat" cmpd="sng">
            <a:solidFill>
              <a:srgbClr val="FF0000"/>
            </a:solidFill>
            <a:prstDash val="solid"/>
            <a:round/>
            <a:headEnd type="none" w="med" len="med"/>
            <a:tailEnd type="triangle" w="med" len="med"/>
          </a:ln>
        </p:spPr>
      </p:cxnSp>
      <p:sp>
        <p:nvSpPr>
          <p:cNvPr id="1549" name="Google Shape;1549;p184"/>
          <p:cNvSpPr/>
          <p:nvPr/>
        </p:nvSpPr>
        <p:spPr>
          <a:xfrm>
            <a:off x="5739675" y="2764450"/>
            <a:ext cx="371100" cy="407400"/>
          </a:xfrm>
          <a:prstGeom prst="mathMultiply">
            <a:avLst>
              <a:gd name="adj1" fmla="val 2352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4"/>
          <p:cNvSpPr/>
          <p:nvPr/>
        </p:nvSpPr>
        <p:spPr>
          <a:xfrm>
            <a:off x="632925" y="4255925"/>
            <a:ext cx="1964400" cy="44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copy_verifier_state</a:t>
            </a:r>
            <a:endParaRPr/>
          </a:p>
        </p:txBody>
      </p:sp>
      <p:pic>
        <p:nvPicPr>
          <p:cNvPr id="1556" name="Google Shape;1556;p185"/>
          <p:cNvPicPr preferRelativeResize="0"/>
          <p:nvPr/>
        </p:nvPicPr>
        <p:blipFill>
          <a:blip r:embed="rId3">
            <a:alphaModFix/>
          </a:blip>
          <a:stretch>
            <a:fillRect/>
          </a:stretch>
        </p:blipFill>
        <p:spPr>
          <a:xfrm>
            <a:off x="311700" y="1017725"/>
            <a:ext cx="4046100" cy="2054250"/>
          </a:xfrm>
          <a:prstGeom prst="rect">
            <a:avLst/>
          </a:prstGeom>
          <a:noFill/>
          <a:ln w="9525" cap="flat" cmpd="sng">
            <a:solidFill>
              <a:srgbClr val="FF0000"/>
            </a:solidFill>
            <a:prstDash val="solid"/>
            <a:round/>
            <a:headEnd type="none" w="sm" len="sm"/>
            <a:tailEnd type="none" w="sm" len="sm"/>
          </a:ln>
        </p:spPr>
      </p:pic>
      <p:pic>
        <p:nvPicPr>
          <p:cNvPr id="1557" name="Google Shape;1557;p185"/>
          <p:cNvPicPr preferRelativeResize="0"/>
          <p:nvPr/>
        </p:nvPicPr>
        <p:blipFill>
          <a:blip r:embed="rId4">
            <a:alphaModFix/>
          </a:blip>
          <a:stretch>
            <a:fillRect/>
          </a:stretch>
        </p:blipFill>
        <p:spPr>
          <a:xfrm>
            <a:off x="0" y="3532397"/>
            <a:ext cx="5033725" cy="1611100"/>
          </a:xfrm>
          <a:prstGeom prst="rect">
            <a:avLst/>
          </a:prstGeom>
          <a:noFill/>
          <a:ln>
            <a:noFill/>
          </a:ln>
        </p:spPr>
      </p:pic>
      <p:pic>
        <p:nvPicPr>
          <p:cNvPr id="1558" name="Google Shape;1558;p185"/>
          <p:cNvPicPr preferRelativeResize="0"/>
          <p:nvPr/>
        </p:nvPicPr>
        <p:blipFill>
          <a:blip r:embed="rId5">
            <a:alphaModFix/>
          </a:blip>
          <a:stretch>
            <a:fillRect/>
          </a:stretch>
        </p:blipFill>
        <p:spPr>
          <a:xfrm>
            <a:off x="4533575" y="1036800"/>
            <a:ext cx="4399550" cy="3146375"/>
          </a:xfrm>
          <a:prstGeom prst="rect">
            <a:avLst/>
          </a:prstGeom>
          <a:noFill/>
          <a:ln>
            <a:noFill/>
          </a:ln>
        </p:spPr>
      </p:pic>
      <p:cxnSp>
        <p:nvCxnSpPr>
          <p:cNvPr id="1559" name="Google Shape;1559;p185"/>
          <p:cNvCxnSpPr>
            <a:endCxn id="1558" idx="1"/>
          </p:cNvCxnSpPr>
          <p:nvPr/>
        </p:nvCxnSpPr>
        <p:spPr>
          <a:xfrm rot="10800000" flipH="1">
            <a:off x="1862375" y="2609988"/>
            <a:ext cx="2671200" cy="2424300"/>
          </a:xfrm>
          <a:prstGeom prst="straightConnector1">
            <a:avLst/>
          </a:prstGeom>
          <a:noFill/>
          <a:ln w="9525" cap="flat" cmpd="sng">
            <a:solidFill>
              <a:srgbClr val="FF0000"/>
            </a:solidFill>
            <a:prstDash val="solid"/>
            <a:round/>
            <a:headEnd type="none" w="med" len="med"/>
            <a:tailEnd type="triangle" w="med" len="med"/>
          </a:ln>
        </p:spPr>
      </p:cxnSp>
      <p:pic>
        <p:nvPicPr>
          <p:cNvPr id="1560" name="Google Shape;1560;p185"/>
          <p:cNvPicPr preferRelativeResize="0"/>
          <p:nvPr/>
        </p:nvPicPr>
        <p:blipFill>
          <a:blip r:embed="rId6">
            <a:alphaModFix/>
          </a:blip>
          <a:stretch>
            <a:fillRect/>
          </a:stretch>
        </p:blipFill>
        <p:spPr>
          <a:xfrm>
            <a:off x="5033725" y="4389955"/>
            <a:ext cx="4110274" cy="753545"/>
          </a:xfrm>
          <a:prstGeom prst="rect">
            <a:avLst/>
          </a:prstGeom>
          <a:noFill/>
          <a:ln>
            <a:noFill/>
          </a:ln>
        </p:spPr>
      </p:pic>
      <p:sp>
        <p:nvSpPr>
          <p:cNvPr id="1561" name="Google Shape;1561;p185"/>
          <p:cNvSpPr txBox="1"/>
          <p:nvPr/>
        </p:nvSpPr>
        <p:spPr>
          <a:xfrm>
            <a:off x="311700" y="3108500"/>
            <a:ext cx="2758500" cy="42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FF"/>
                </a:solidFill>
              </a:rPr>
              <a:t>head -&gt;st points to state which has some frames as NULL</a:t>
            </a:r>
            <a:endParaRPr>
              <a:solidFill>
                <a:srgbClr val="0000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Read in cap_inode_getsecurity</a:t>
            </a:r>
            <a:endParaRPr/>
          </a:p>
        </p:txBody>
      </p:sp>
      <p:pic>
        <p:nvPicPr>
          <p:cNvPr id="390" name="Google Shape;390;p51"/>
          <p:cNvPicPr preferRelativeResize="0"/>
          <p:nvPr/>
        </p:nvPicPr>
        <p:blipFill>
          <a:blip r:embed="rId3">
            <a:alphaModFix/>
          </a:blip>
          <a:stretch>
            <a:fillRect/>
          </a:stretch>
        </p:blipFill>
        <p:spPr>
          <a:xfrm>
            <a:off x="152400" y="4627475"/>
            <a:ext cx="8839201" cy="516036"/>
          </a:xfrm>
          <a:prstGeom prst="rect">
            <a:avLst/>
          </a:prstGeom>
          <a:noFill/>
          <a:ln>
            <a:noFill/>
          </a:ln>
        </p:spPr>
      </p:pic>
      <p:sp>
        <p:nvSpPr>
          <p:cNvPr id="391" name="Google Shape;391;p51"/>
          <p:cNvSpPr/>
          <p:nvPr/>
        </p:nvSpPr>
        <p:spPr>
          <a:xfrm>
            <a:off x="8291575" y="4793375"/>
            <a:ext cx="443400" cy="282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1"/>
          <p:cNvSpPr txBox="1"/>
          <p:nvPr/>
        </p:nvSpPr>
        <p:spPr>
          <a:xfrm>
            <a:off x="4656350" y="1017725"/>
            <a:ext cx="4487700" cy="606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xattr_getsecurity</a:t>
            </a:r>
            <a:endParaRPr sz="1200"/>
          </a:p>
          <a:p>
            <a:pPr marL="0" lvl="0" indent="0" algn="l" rtl="0">
              <a:spcBef>
                <a:spcPts val="0"/>
              </a:spcBef>
              <a:spcAft>
                <a:spcPts val="0"/>
              </a:spcAft>
              <a:buNone/>
            </a:pPr>
            <a:r>
              <a:rPr lang="en" sz="1200"/>
              <a:t>  -&gt; security_inode_getsecurity</a:t>
            </a:r>
            <a:endParaRPr sz="1200"/>
          </a:p>
          <a:p>
            <a:pPr marL="0" lvl="0" indent="0" algn="l" rtl="0">
              <a:spcBef>
                <a:spcPts val="0"/>
              </a:spcBef>
              <a:spcAft>
                <a:spcPts val="0"/>
              </a:spcAft>
              <a:buNone/>
            </a:pPr>
            <a:r>
              <a:rPr lang="en" sz="1200"/>
              <a:t>      -&gt; </a:t>
            </a:r>
            <a:r>
              <a:rPr lang="en" sz="1200">
                <a:solidFill>
                  <a:schemeClr val="dk1"/>
                </a:solidFill>
              </a:rPr>
              <a:t>cap_inode_getsecurity</a:t>
            </a:r>
            <a:endParaRPr sz="1200"/>
          </a:p>
        </p:txBody>
      </p:sp>
      <p:pic>
        <p:nvPicPr>
          <p:cNvPr id="393" name="Google Shape;393;p51"/>
          <p:cNvPicPr preferRelativeResize="0"/>
          <p:nvPr/>
        </p:nvPicPr>
        <p:blipFill>
          <a:blip r:embed="rId4">
            <a:alphaModFix/>
          </a:blip>
          <a:stretch>
            <a:fillRect/>
          </a:stretch>
        </p:blipFill>
        <p:spPr>
          <a:xfrm>
            <a:off x="0" y="1017725"/>
            <a:ext cx="3359942" cy="1508675"/>
          </a:xfrm>
          <a:prstGeom prst="rect">
            <a:avLst/>
          </a:prstGeom>
          <a:noFill/>
          <a:ln w="9525" cap="flat" cmpd="sng">
            <a:solidFill>
              <a:srgbClr val="FF0000"/>
            </a:solidFill>
            <a:prstDash val="solid"/>
            <a:round/>
            <a:headEnd type="none" w="sm" len="sm"/>
            <a:tailEnd type="none" w="sm" len="sm"/>
          </a:ln>
        </p:spPr>
      </p:pic>
      <p:pic>
        <p:nvPicPr>
          <p:cNvPr id="394" name="Google Shape;394;p51"/>
          <p:cNvPicPr preferRelativeResize="0"/>
          <p:nvPr/>
        </p:nvPicPr>
        <p:blipFill>
          <a:blip r:embed="rId5">
            <a:alphaModFix/>
          </a:blip>
          <a:stretch>
            <a:fillRect/>
          </a:stretch>
        </p:blipFill>
        <p:spPr>
          <a:xfrm>
            <a:off x="0" y="2526388"/>
            <a:ext cx="4656350" cy="2010396"/>
          </a:xfrm>
          <a:prstGeom prst="rect">
            <a:avLst/>
          </a:prstGeom>
          <a:noFill/>
          <a:ln w="19050" cap="flat" cmpd="sng">
            <a:solidFill>
              <a:srgbClr val="FF0000"/>
            </a:solidFill>
            <a:prstDash val="solid"/>
            <a:round/>
            <a:headEnd type="none" w="sm" len="sm"/>
            <a:tailEnd type="none" w="sm" len="sm"/>
          </a:ln>
        </p:spPr>
      </p:pic>
      <p:pic>
        <p:nvPicPr>
          <p:cNvPr id="395" name="Google Shape;395;p51"/>
          <p:cNvPicPr preferRelativeResize="0"/>
          <p:nvPr/>
        </p:nvPicPr>
        <p:blipFill>
          <a:blip r:embed="rId6">
            <a:alphaModFix/>
          </a:blip>
          <a:stretch>
            <a:fillRect/>
          </a:stretch>
        </p:blipFill>
        <p:spPr>
          <a:xfrm>
            <a:off x="4656350" y="1704050"/>
            <a:ext cx="4487649" cy="2860329"/>
          </a:xfrm>
          <a:prstGeom prst="rect">
            <a:avLst/>
          </a:prstGeom>
          <a:noFill/>
          <a:ln>
            <a:noFill/>
          </a:ln>
        </p:spPr>
      </p:pic>
      <p:cxnSp>
        <p:nvCxnSpPr>
          <p:cNvPr id="396" name="Google Shape;396;p51"/>
          <p:cNvCxnSpPr/>
          <p:nvPr/>
        </p:nvCxnSpPr>
        <p:spPr>
          <a:xfrm rot="10800000" flipH="1">
            <a:off x="1763075" y="1806875"/>
            <a:ext cx="2921400" cy="1850400"/>
          </a:xfrm>
          <a:prstGeom prst="straightConnector1">
            <a:avLst/>
          </a:prstGeom>
          <a:noFill/>
          <a:ln w="19050" cap="flat" cmpd="sng">
            <a:solidFill>
              <a:srgbClr val="FF0000"/>
            </a:solidFill>
            <a:prstDash val="solid"/>
            <a:round/>
            <a:headEnd type="none" w="med" len="med"/>
            <a:tailEnd type="stealth" w="med" len="med"/>
          </a:ln>
        </p:spPr>
      </p:cxnSp>
      <p:sp>
        <p:nvSpPr>
          <p:cNvPr id="397" name="Google Shape;397;p51"/>
          <p:cNvSpPr/>
          <p:nvPr/>
        </p:nvSpPr>
        <p:spPr>
          <a:xfrm>
            <a:off x="5660775" y="3007900"/>
            <a:ext cx="3483300" cy="2301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F0000"/>
                </a:solidFill>
              </a:rPr>
              <a:t>Error is the size of “security.capability” set by lsetxattr</a:t>
            </a:r>
            <a:endParaRPr sz="1100">
              <a:solidFill>
                <a:srgbClr val="FF0000"/>
              </a:solidFill>
            </a:endParaRPr>
          </a:p>
        </p:txBody>
      </p:sp>
      <p:sp>
        <p:nvSpPr>
          <p:cNvPr id="398" name="Google Shape;398;p51"/>
          <p:cNvSpPr/>
          <p:nvPr/>
        </p:nvSpPr>
        <p:spPr>
          <a:xfrm>
            <a:off x="5995875" y="3562575"/>
            <a:ext cx="1923300" cy="19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This allocation has size 1</a:t>
            </a:r>
            <a:endParaRPr sz="1200">
              <a:solidFill>
                <a:srgbClr val="FF0000"/>
              </a:solidFill>
            </a:endParaRPr>
          </a:p>
        </p:txBody>
      </p:sp>
      <p:cxnSp>
        <p:nvCxnSpPr>
          <p:cNvPr id="399" name="Google Shape;399;p51"/>
          <p:cNvCxnSpPr/>
          <p:nvPr/>
        </p:nvCxnSpPr>
        <p:spPr>
          <a:xfrm>
            <a:off x="1775125" y="3652100"/>
            <a:ext cx="2895600" cy="887700"/>
          </a:xfrm>
          <a:prstGeom prst="straightConnector1">
            <a:avLst/>
          </a:prstGeom>
          <a:noFill/>
          <a:ln w="19050" cap="flat" cmpd="sng">
            <a:solidFill>
              <a:srgbClr val="FF0000"/>
            </a:solidFill>
            <a:prstDash val="solid"/>
            <a:round/>
            <a:headEnd type="none" w="med" len="med"/>
            <a:tailEnd type="stealth" w="med" len="med"/>
          </a:ln>
        </p:spPr>
      </p:cxnSp>
      <p:sp>
        <p:nvSpPr>
          <p:cNvPr id="400" name="Google Shape;400;p51"/>
          <p:cNvSpPr/>
          <p:nvPr/>
        </p:nvSpPr>
        <p:spPr>
          <a:xfrm>
            <a:off x="989550" y="3935774"/>
            <a:ext cx="1654800" cy="23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OOB Read occurs</a:t>
            </a:r>
            <a:endParaRPr>
              <a:solidFill>
                <a:srgbClr val="FF0000"/>
              </a:solidFill>
            </a:endParaRPr>
          </a:p>
        </p:txBody>
      </p:sp>
      <p:cxnSp>
        <p:nvCxnSpPr>
          <p:cNvPr id="401" name="Google Shape;401;p51"/>
          <p:cNvCxnSpPr>
            <a:stCxn id="400" idx="2"/>
          </p:cNvCxnSpPr>
          <p:nvPr/>
        </p:nvCxnSpPr>
        <p:spPr>
          <a:xfrm>
            <a:off x="1816950" y="4165874"/>
            <a:ext cx="343800" cy="2793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behaviors</a:t>
            </a:r>
            <a:endParaRPr/>
          </a:p>
        </p:txBody>
      </p:sp>
      <p:sp>
        <p:nvSpPr>
          <p:cNvPr id="1567" name="Google Shape;1567;p186"/>
          <p:cNvSpPr txBox="1">
            <a:spLocks noGrp="1"/>
          </p:cNvSpPr>
          <p:nvPr>
            <p:ph type="body" idx="1"/>
          </p:nvPr>
        </p:nvSpPr>
        <p:spPr>
          <a:xfrm>
            <a:off x="311700" y="1152475"/>
            <a:ext cx="8520600" cy="41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fault-nth for each case</a:t>
            </a:r>
            <a:endParaRPr/>
          </a:p>
        </p:txBody>
      </p:sp>
      <p:pic>
        <p:nvPicPr>
          <p:cNvPr id="1568" name="Google Shape;1568;p186"/>
          <p:cNvPicPr preferRelativeResize="0"/>
          <p:nvPr/>
        </p:nvPicPr>
        <p:blipFill>
          <a:blip r:embed="rId3">
            <a:alphaModFix/>
          </a:blip>
          <a:stretch>
            <a:fillRect/>
          </a:stretch>
        </p:blipFill>
        <p:spPr>
          <a:xfrm>
            <a:off x="1052500" y="2329913"/>
            <a:ext cx="7038975" cy="600075"/>
          </a:xfrm>
          <a:prstGeom prst="rect">
            <a:avLst/>
          </a:prstGeom>
          <a:noFill/>
          <a:ln>
            <a:noFill/>
          </a:ln>
        </p:spPr>
      </p:pic>
      <p:pic>
        <p:nvPicPr>
          <p:cNvPr id="1569" name="Google Shape;1569;p186"/>
          <p:cNvPicPr preferRelativeResize="0"/>
          <p:nvPr/>
        </p:nvPicPr>
        <p:blipFill>
          <a:blip r:embed="rId4">
            <a:alphaModFix/>
          </a:blip>
          <a:stretch>
            <a:fillRect/>
          </a:stretch>
        </p:blipFill>
        <p:spPr>
          <a:xfrm>
            <a:off x="1014413" y="3184238"/>
            <a:ext cx="7115175" cy="1143000"/>
          </a:xfrm>
          <a:prstGeom prst="rect">
            <a:avLst/>
          </a:prstGeom>
          <a:noFill/>
          <a:ln>
            <a:noFill/>
          </a:ln>
        </p:spPr>
      </p:pic>
      <p:sp>
        <p:nvSpPr>
          <p:cNvPr id="1570" name="Google Shape;1570;p186"/>
          <p:cNvSpPr/>
          <p:nvPr/>
        </p:nvSpPr>
        <p:spPr>
          <a:xfrm>
            <a:off x="7689775" y="2146150"/>
            <a:ext cx="603900" cy="47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6"/>
          <p:cNvSpPr/>
          <p:nvPr/>
        </p:nvSpPr>
        <p:spPr>
          <a:xfrm>
            <a:off x="7689775" y="3004250"/>
            <a:ext cx="603900" cy="47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Analysis</a:t>
            </a:r>
            <a:endParaRPr/>
          </a:p>
        </p:txBody>
      </p:sp>
      <p:pic>
        <p:nvPicPr>
          <p:cNvPr id="1577" name="Google Shape;1577;p187"/>
          <p:cNvPicPr preferRelativeResize="0"/>
          <p:nvPr/>
        </p:nvPicPr>
        <p:blipFill>
          <a:blip r:embed="rId3">
            <a:alphaModFix/>
          </a:blip>
          <a:stretch>
            <a:fillRect/>
          </a:stretch>
        </p:blipFill>
        <p:spPr>
          <a:xfrm>
            <a:off x="820275" y="2319575"/>
            <a:ext cx="7315200" cy="2619375"/>
          </a:xfrm>
          <a:prstGeom prst="rect">
            <a:avLst/>
          </a:prstGeom>
          <a:noFill/>
          <a:ln>
            <a:noFill/>
          </a:ln>
        </p:spPr>
      </p:pic>
      <p:sp>
        <p:nvSpPr>
          <p:cNvPr id="1578" name="Google Shape;1578;p187"/>
          <p:cNvSpPr txBox="1"/>
          <p:nvPr/>
        </p:nvSpPr>
        <p:spPr>
          <a:xfrm>
            <a:off x="429225" y="1047625"/>
            <a:ext cx="8097300" cy="10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copy_verifier_state() aborts in the middle due to kmalloc failure some of the frames could have been partially copied while current free_verifier_state() loop for (i = 0; i &lt;= state-&gt;curframe; i++) assumed that all frames are non-null. </a:t>
            </a:r>
            <a:endParaRPr/>
          </a:p>
          <a:p>
            <a:pPr marL="0" lvl="0" indent="0" algn="l" rtl="0">
              <a:spcBef>
                <a:spcPts val="0"/>
              </a:spcBef>
              <a:spcAft>
                <a:spcPts val="0"/>
              </a:spcAft>
              <a:buClr>
                <a:schemeClr val="dk1"/>
              </a:buClr>
              <a:buSzPts val="1100"/>
              <a:buFont typeface="Arial"/>
              <a:buNone/>
            </a:pPr>
            <a:r>
              <a:rPr lang="en"/>
              <a:t>Simply fix it by adding 'if (!state)' to free_func_state(). Also avoid stressing copy frame logic more if kzalloc fails in push_stack() free env-&gt;cur_state right away.</a:t>
            </a:r>
            <a:endParaRPr/>
          </a:p>
          <a:p>
            <a:pPr marL="0" lvl="0" indent="0" algn="l" rtl="0">
              <a:spcBef>
                <a:spcPts val="0"/>
              </a:spcBef>
              <a:spcAft>
                <a:spcPts val="0"/>
              </a:spcAft>
              <a:buNone/>
            </a:pPr>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protection fault in free_verifier_state (3)</a:t>
            </a:r>
            <a:endParaRPr/>
          </a:p>
        </p:txBody>
      </p:sp>
      <p:pic>
        <p:nvPicPr>
          <p:cNvPr id="1584" name="Google Shape;1584;p188"/>
          <p:cNvPicPr preferRelativeResize="0"/>
          <p:nvPr/>
        </p:nvPicPr>
        <p:blipFill>
          <a:blip r:embed="rId3">
            <a:alphaModFix/>
          </a:blip>
          <a:stretch>
            <a:fillRect/>
          </a:stretch>
        </p:blipFill>
        <p:spPr>
          <a:xfrm>
            <a:off x="727125" y="2348700"/>
            <a:ext cx="7105650" cy="2333625"/>
          </a:xfrm>
          <a:prstGeom prst="rect">
            <a:avLst/>
          </a:prstGeom>
          <a:noFill/>
          <a:ln>
            <a:noFill/>
          </a:ln>
        </p:spPr>
      </p:pic>
      <p:sp>
        <p:nvSpPr>
          <p:cNvPr id="1585" name="Google Shape;1585;p188"/>
          <p:cNvSpPr txBox="1"/>
          <p:nvPr/>
        </p:nvSpPr>
        <p:spPr>
          <a:xfrm>
            <a:off x="311700" y="1273150"/>
            <a:ext cx="8243700" cy="6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Restore the 'if (env-&gt;cur_state)' check that was incorrectly removed during code move. Under memory pressure env-&gt;cur_state can be freed and zeroed inside do_check(). Hence the check is necessary.</a:t>
            </a:r>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#b855ff82</a:t>
            </a:r>
            <a:endParaRPr/>
          </a:p>
        </p:txBody>
      </p:sp>
      <p:graphicFrame>
        <p:nvGraphicFramePr>
          <p:cNvPr id="1591" name="Google Shape;1591;p189"/>
          <p:cNvGraphicFramePr/>
          <p:nvPr/>
        </p:nvGraphicFramePr>
        <p:xfrm>
          <a:off x="2119313" y="257175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iptable_mangle_hook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ip6table_mangle_hook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597" name="Google Shape;1597;p190"/>
          <p:cNvPicPr preferRelativeResize="0"/>
          <p:nvPr/>
        </p:nvPicPr>
        <p:blipFill>
          <a:blip r:embed="rId3">
            <a:alphaModFix/>
          </a:blip>
          <a:stretch>
            <a:fillRect/>
          </a:stretch>
        </p:blipFill>
        <p:spPr>
          <a:xfrm>
            <a:off x="1143000" y="1266250"/>
            <a:ext cx="6858000" cy="3048000"/>
          </a:xfrm>
          <a:prstGeom prst="rect">
            <a:avLst/>
          </a:prstGeom>
          <a:noFill/>
          <a:ln>
            <a:noFill/>
          </a:ln>
        </p:spPr>
      </p:pic>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behind different behaviors</a:t>
            </a:r>
            <a:endParaRPr/>
          </a:p>
        </p:txBody>
      </p:sp>
      <p:pic>
        <p:nvPicPr>
          <p:cNvPr id="1603" name="Google Shape;1603;p191"/>
          <p:cNvPicPr preferRelativeResize="0"/>
          <p:nvPr/>
        </p:nvPicPr>
        <p:blipFill>
          <a:blip r:embed="rId3">
            <a:alphaModFix/>
          </a:blip>
          <a:stretch>
            <a:fillRect/>
          </a:stretch>
        </p:blipFill>
        <p:spPr>
          <a:xfrm>
            <a:off x="311700" y="3108025"/>
            <a:ext cx="5162550" cy="1619250"/>
          </a:xfrm>
          <a:prstGeom prst="rect">
            <a:avLst/>
          </a:prstGeom>
          <a:noFill/>
          <a:ln>
            <a:noFill/>
          </a:ln>
        </p:spPr>
      </p:pic>
      <p:pic>
        <p:nvPicPr>
          <p:cNvPr id="1604" name="Google Shape;1604;p191"/>
          <p:cNvPicPr preferRelativeResize="0"/>
          <p:nvPr/>
        </p:nvPicPr>
        <p:blipFill>
          <a:blip r:embed="rId4">
            <a:alphaModFix/>
          </a:blip>
          <a:stretch>
            <a:fillRect/>
          </a:stretch>
        </p:blipFill>
        <p:spPr>
          <a:xfrm>
            <a:off x="311700" y="1162850"/>
            <a:ext cx="7753350" cy="1085850"/>
          </a:xfrm>
          <a:prstGeom prst="rect">
            <a:avLst/>
          </a:prstGeom>
          <a:noFill/>
          <a:ln>
            <a:noFill/>
          </a:ln>
        </p:spPr>
      </p:pic>
      <p:pic>
        <p:nvPicPr>
          <p:cNvPr id="1605" name="Google Shape;1605;p191"/>
          <p:cNvPicPr preferRelativeResize="0"/>
          <p:nvPr/>
        </p:nvPicPr>
        <p:blipFill>
          <a:blip r:embed="rId5">
            <a:alphaModFix/>
          </a:blip>
          <a:stretch>
            <a:fillRect/>
          </a:stretch>
        </p:blipFill>
        <p:spPr>
          <a:xfrm>
            <a:off x="311700" y="2393825"/>
            <a:ext cx="8105775" cy="381000"/>
          </a:xfrm>
          <a:prstGeom prst="rect">
            <a:avLst/>
          </a:prstGeom>
          <a:noFill/>
          <a:ln>
            <a:noFill/>
          </a:ln>
        </p:spPr>
      </p:pic>
      <p:sp>
        <p:nvSpPr>
          <p:cNvPr id="1606" name="Google Shape;1606;p191"/>
          <p:cNvSpPr/>
          <p:nvPr/>
        </p:nvSpPr>
        <p:spPr>
          <a:xfrm>
            <a:off x="1796950" y="1047625"/>
            <a:ext cx="720300" cy="381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1"/>
          <p:cNvSpPr/>
          <p:nvPr/>
        </p:nvSpPr>
        <p:spPr>
          <a:xfrm>
            <a:off x="2211275" y="2298550"/>
            <a:ext cx="720300" cy="381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#b1993a2d</a:t>
            </a:r>
            <a:endParaRPr/>
          </a:p>
        </p:txBody>
      </p:sp>
      <p:graphicFrame>
        <p:nvGraphicFramePr>
          <p:cNvPr id="1613" name="Google Shape;1613;p192"/>
          <p:cNvGraphicFramePr/>
          <p:nvPr/>
        </p:nvGraphicFramePr>
        <p:xfrm>
          <a:off x="2979588" y="2305825"/>
          <a:ext cx="3184825" cy="728540"/>
        </p:xfrm>
        <a:graphic>
          <a:graphicData uri="http://schemas.openxmlformats.org/drawingml/2006/table">
            <a:tbl>
              <a:tblPr>
                <a:noFill/>
              </a:tblPr>
              <a:tblGrid>
                <a:gridCol w="31848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inet6_rtm_delroute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fib_create_info</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619" name="Google Shape;1619;p193"/>
          <p:cNvPicPr preferRelativeResize="0"/>
          <p:nvPr/>
        </p:nvPicPr>
        <p:blipFill>
          <a:blip r:embed="rId3">
            <a:alphaModFix/>
          </a:blip>
          <a:stretch>
            <a:fillRect/>
          </a:stretch>
        </p:blipFill>
        <p:spPr>
          <a:xfrm>
            <a:off x="311700" y="1148300"/>
            <a:ext cx="6677025" cy="3724275"/>
          </a:xfrm>
          <a:prstGeom prst="rect">
            <a:avLst/>
          </a:prstGeom>
          <a:noFill/>
          <a:ln>
            <a:noFill/>
          </a:ln>
        </p:spPr>
      </p:pic>
      <p:pic>
        <p:nvPicPr>
          <p:cNvPr id="1620" name="Google Shape;1620;p193"/>
          <p:cNvPicPr preferRelativeResize="0"/>
          <p:nvPr/>
        </p:nvPicPr>
        <p:blipFill>
          <a:blip r:embed="rId4">
            <a:alphaModFix/>
          </a:blip>
          <a:stretch>
            <a:fillRect/>
          </a:stretch>
        </p:blipFill>
        <p:spPr>
          <a:xfrm>
            <a:off x="4828650" y="2917325"/>
            <a:ext cx="4315350" cy="22261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1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Analysis</a:t>
            </a:r>
            <a:endParaRPr/>
          </a:p>
        </p:txBody>
      </p:sp>
      <p:sp>
        <p:nvSpPr>
          <p:cNvPr id="1626" name="Google Shape;1626;p1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@remaining is an integer, coming from user space. If it is negative we want rtnh_ok() to return false.</a:t>
            </a:r>
            <a:endParaRPr/>
          </a:p>
          <a:p>
            <a:pPr marL="0" lvl="0" indent="0" algn="l" rtl="0">
              <a:spcBef>
                <a:spcPts val="1600"/>
              </a:spcBef>
              <a:spcAft>
                <a:spcPts val="1600"/>
              </a:spcAft>
              <a:buNone/>
            </a:pPr>
            <a:r>
              <a:rPr lang="en"/>
              <a:t>The uninit-value access occurs at “rtnh-&gt;rtnh_len”. And this patch turns the first condition into false and then the second and third conditions will not be executed</a:t>
            </a:r>
            <a:endParaRPr/>
          </a:p>
        </p:txBody>
      </p:sp>
      <p:pic>
        <p:nvPicPr>
          <p:cNvPr id="1627" name="Google Shape;1627;p194"/>
          <p:cNvPicPr preferRelativeResize="0"/>
          <p:nvPr/>
        </p:nvPicPr>
        <p:blipFill>
          <a:blip r:embed="rId3">
            <a:alphaModFix/>
          </a:blip>
          <a:stretch>
            <a:fillRect/>
          </a:stretch>
        </p:blipFill>
        <p:spPr>
          <a:xfrm>
            <a:off x="1809750" y="3159250"/>
            <a:ext cx="5524500" cy="1123950"/>
          </a:xfrm>
          <a:prstGeom prst="rect">
            <a:avLst/>
          </a:prstGeom>
          <a:noFill/>
          <a:ln>
            <a:noFill/>
          </a:ln>
        </p:spPr>
      </p:pic>
      <p:sp>
        <p:nvSpPr>
          <p:cNvPr id="1628" name="Google Shape;1628;p194"/>
          <p:cNvSpPr/>
          <p:nvPr/>
        </p:nvSpPr>
        <p:spPr>
          <a:xfrm>
            <a:off x="2982800" y="3797600"/>
            <a:ext cx="1149300" cy="320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4"/>
          <p:cNvSpPr/>
          <p:nvPr/>
        </p:nvSpPr>
        <p:spPr>
          <a:xfrm>
            <a:off x="4008575" y="3619375"/>
            <a:ext cx="443700" cy="2037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1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635" name="Google Shape;1635;p195"/>
          <p:cNvPicPr preferRelativeResize="0"/>
          <p:nvPr/>
        </p:nvPicPr>
        <p:blipFill>
          <a:blip r:embed="rId3">
            <a:alphaModFix/>
          </a:blip>
          <a:stretch>
            <a:fillRect/>
          </a:stretch>
        </p:blipFill>
        <p:spPr>
          <a:xfrm>
            <a:off x="0" y="1126475"/>
            <a:ext cx="4620550" cy="1742898"/>
          </a:xfrm>
          <a:prstGeom prst="rect">
            <a:avLst/>
          </a:prstGeom>
          <a:noFill/>
          <a:ln>
            <a:noFill/>
          </a:ln>
        </p:spPr>
      </p:pic>
      <p:pic>
        <p:nvPicPr>
          <p:cNvPr id="1636" name="Google Shape;1636;p195"/>
          <p:cNvPicPr preferRelativeResize="0"/>
          <p:nvPr/>
        </p:nvPicPr>
        <p:blipFill>
          <a:blip r:embed="rId4">
            <a:alphaModFix/>
          </a:blip>
          <a:stretch>
            <a:fillRect/>
          </a:stretch>
        </p:blipFill>
        <p:spPr>
          <a:xfrm>
            <a:off x="4645550" y="1126487"/>
            <a:ext cx="4498450" cy="2815625"/>
          </a:xfrm>
          <a:prstGeom prst="rect">
            <a:avLst/>
          </a:prstGeom>
          <a:noFill/>
          <a:ln>
            <a:noFill/>
          </a:ln>
        </p:spPr>
      </p:pic>
      <p:sp>
        <p:nvSpPr>
          <p:cNvPr id="1637" name="Google Shape;1637;p195"/>
          <p:cNvSpPr/>
          <p:nvPr/>
        </p:nvSpPr>
        <p:spPr>
          <a:xfrm>
            <a:off x="5507250" y="3586625"/>
            <a:ext cx="1025700" cy="321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8" name="Google Shape;1638;p195"/>
          <p:cNvPicPr preferRelativeResize="0"/>
          <p:nvPr/>
        </p:nvPicPr>
        <p:blipFill>
          <a:blip r:embed="rId5">
            <a:alphaModFix/>
          </a:blip>
          <a:stretch>
            <a:fillRect/>
          </a:stretch>
        </p:blipFill>
        <p:spPr>
          <a:xfrm>
            <a:off x="0" y="3182250"/>
            <a:ext cx="4620551" cy="1667932"/>
          </a:xfrm>
          <a:prstGeom prst="rect">
            <a:avLst/>
          </a:prstGeom>
          <a:noFill/>
          <a:ln>
            <a:noFill/>
          </a:ln>
        </p:spPr>
      </p:pic>
      <p:cxnSp>
        <p:nvCxnSpPr>
          <p:cNvPr id="1639" name="Google Shape;1639;p195"/>
          <p:cNvCxnSpPr/>
          <p:nvPr/>
        </p:nvCxnSpPr>
        <p:spPr>
          <a:xfrm rot="10800000">
            <a:off x="2603600" y="1258250"/>
            <a:ext cx="3264000" cy="2205000"/>
          </a:xfrm>
          <a:prstGeom prst="straightConnector1">
            <a:avLst/>
          </a:prstGeom>
          <a:noFill/>
          <a:ln w="9525" cap="flat" cmpd="sng">
            <a:solidFill>
              <a:srgbClr val="FF0000"/>
            </a:solidFill>
            <a:prstDash val="solid"/>
            <a:round/>
            <a:headEnd type="none" w="med" len="med"/>
            <a:tailEnd type="triangle" w="med" len="med"/>
          </a:ln>
        </p:spPr>
      </p:cxnSp>
      <p:cxnSp>
        <p:nvCxnSpPr>
          <p:cNvPr id="1640" name="Google Shape;1640;p195"/>
          <p:cNvCxnSpPr/>
          <p:nvPr/>
        </p:nvCxnSpPr>
        <p:spPr>
          <a:xfrm rot="10800000">
            <a:off x="2454175" y="2190950"/>
            <a:ext cx="517200" cy="2162700"/>
          </a:xfrm>
          <a:prstGeom prst="straightConnector1">
            <a:avLst/>
          </a:prstGeom>
          <a:noFill/>
          <a:ln w="9525" cap="flat" cmpd="sng">
            <a:solidFill>
              <a:srgbClr val="FF0000"/>
            </a:solidFill>
            <a:prstDash val="solid"/>
            <a:round/>
            <a:headEnd type="none" w="med" len="med"/>
            <a:tailEnd type="triangle" w="med" len="med"/>
          </a:ln>
        </p:spPr>
      </p:cxnSp>
      <p:cxnSp>
        <p:nvCxnSpPr>
          <p:cNvPr id="1641" name="Google Shape;1641;p195"/>
          <p:cNvCxnSpPr/>
          <p:nvPr/>
        </p:nvCxnSpPr>
        <p:spPr>
          <a:xfrm rot="10800000">
            <a:off x="3046725" y="2200375"/>
            <a:ext cx="639300" cy="2275500"/>
          </a:xfrm>
          <a:prstGeom prst="straightConnector1">
            <a:avLst/>
          </a:prstGeom>
          <a:noFill/>
          <a:ln w="9525" cap="flat" cmpd="sng">
            <a:solidFill>
              <a:srgbClr val="FF0000"/>
            </a:solidFill>
            <a:prstDash val="solid"/>
            <a:round/>
            <a:headEnd type="none" w="med" len="med"/>
            <a:tailEnd type="triangle" w="med" len="med"/>
          </a:ln>
        </p:spPr>
      </p:cxnSp>
      <p:cxnSp>
        <p:nvCxnSpPr>
          <p:cNvPr id="1642" name="Google Shape;1642;p195"/>
          <p:cNvCxnSpPr/>
          <p:nvPr/>
        </p:nvCxnSpPr>
        <p:spPr>
          <a:xfrm>
            <a:off x="1806375" y="2659725"/>
            <a:ext cx="3257700" cy="8595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GPF</a:t>
            </a:r>
            <a:endParaRPr>
              <a:solidFill>
                <a:srgbClr val="000000"/>
              </a:solidFill>
            </a:endParaRPr>
          </a:p>
        </p:txBody>
      </p:sp>
      <p:pic>
        <p:nvPicPr>
          <p:cNvPr id="76" name="Google Shape;76;p16"/>
          <p:cNvPicPr preferRelativeResize="0"/>
          <p:nvPr/>
        </p:nvPicPr>
        <p:blipFill>
          <a:blip r:embed="rId3">
            <a:alphaModFix/>
          </a:blip>
          <a:stretch>
            <a:fillRect/>
          </a:stretch>
        </p:blipFill>
        <p:spPr>
          <a:xfrm>
            <a:off x="457200" y="1170125"/>
            <a:ext cx="6200700" cy="3580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PoC Comparison</a:t>
            </a:r>
            <a:endParaRPr/>
          </a:p>
        </p:txBody>
      </p:sp>
      <p:pic>
        <p:nvPicPr>
          <p:cNvPr id="407" name="Google Shape;407;p52"/>
          <p:cNvPicPr preferRelativeResize="0"/>
          <p:nvPr/>
        </p:nvPicPr>
        <p:blipFill>
          <a:blip r:embed="rId3">
            <a:alphaModFix/>
          </a:blip>
          <a:stretch>
            <a:fillRect/>
          </a:stretch>
        </p:blipFill>
        <p:spPr>
          <a:xfrm>
            <a:off x="104175" y="1609825"/>
            <a:ext cx="8839201" cy="516036"/>
          </a:xfrm>
          <a:prstGeom prst="rect">
            <a:avLst/>
          </a:prstGeom>
          <a:noFill/>
          <a:ln>
            <a:noFill/>
          </a:ln>
        </p:spPr>
      </p:pic>
      <p:sp>
        <p:nvSpPr>
          <p:cNvPr id="408" name="Google Shape;408;p52"/>
          <p:cNvSpPr/>
          <p:nvPr/>
        </p:nvSpPr>
        <p:spPr>
          <a:xfrm>
            <a:off x="8243350" y="1775725"/>
            <a:ext cx="443400" cy="282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52"/>
          <p:cNvPicPr preferRelativeResize="0"/>
          <p:nvPr/>
        </p:nvPicPr>
        <p:blipFill>
          <a:blip r:embed="rId4">
            <a:alphaModFix/>
          </a:blip>
          <a:stretch>
            <a:fillRect/>
          </a:stretch>
        </p:blipFill>
        <p:spPr>
          <a:xfrm>
            <a:off x="386450" y="2404725"/>
            <a:ext cx="8371100" cy="620825"/>
          </a:xfrm>
          <a:prstGeom prst="rect">
            <a:avLst/>
          </a:prstGeom>
          <a:noFill/>
          <a:ln>
            <a:noFill/>
          </a:ln>
        </p:spPr>
      </p:pic>
      <p:sp>
        <p:nvSpPr>
          <p:cNvPr id="410" name="Google Shape;410;p52"/>
          <p:cNvSpPr/>
          <p:nvPr/>
        </p:nvSpPr>
        <p:spPr>
          <a:xfrm>
            <a:off x="7926350" y="2716225"/>
            <a:ext cx="451500" cy="404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52"/>
          <p:cNvCxnSpPr/>
          <p:nvPr/>
        </p:nvCxnSpPr>
        <p:spPr>
          <a:xfrm>
            <a:off x="149425" y="2126789"/>
            <a:ext cx="540000" cy="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648" name="Google Shape;1648;p196"/>
          <p:cNvPicPr preferRelativeResize="0"/>
          <p:nvPr/>
        </p:nvPicPr>
        <p:blipFill>
          <a:blip r:embed="rId3">
            <a:alphaModFix/>
          </a:blip>
          <a:stretch>
            <a:fillRect/>
          </a:stretch>
        </p:blipFill>
        <p:spPr>
          <a:xfrm>
            <a:off x="0" y="1773612"/>
            <a:ext cx="4620550" cy="1514591"/>
          </a:xfrm>
          <a:prstGeom prst="rect">
            <a:avLst/>
          </a:prstGeom>
          <a:noFill/>
          <a:ln>
            <a:noFill/>
          </a:ln>
        </p:spPr>
      </p:pic>
      <p:pic>
        <p:nvPicPr>
          <p:cNvPr id="1649" name="Google Shape;1649;p196"/>
          <p:cNvPicPr preferRelativeResize="0"/>
          <p:nvPr/>
        </p:nvPicPr>
        <p:blipFill>
          <a:blip r:embed="rId4">
            <a:alphaModFix/>
          </a:blip>
          <a:stretch>
            <a:fillRect/>
          </a:stretch>
        </p:blipFill>
        <p:spPr>
          <a:xfrm>
            <a:off x="821649" y="3716775"/>
            <a:ext cx="2977256" cy="763400"/>
          </a:xfrm>
          <a:prstGeom prst="rect">
            <a:avLst/>
          </a:prstGeom>
          <a:noFill/>
          <a:ln>
            <a:noFill/>
          </a:ln>
        </p:spPr>
      </p:pic>
      <p:sp>
        <p:nvSpPr>
          <p:cNvPr id="1650" name="Google Shape;1650;p196"/>
          <p:cNvSpPr/>
          <p:nvPr/>
        </p:nvSpPr>
        <p:spPr>
          <a:xfrm>
            <a:off x="906200" y="3858800"/>
            <a:ext cx="2735400" cy="574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1" name="Google Shape;1651;p196"/>
          <p:cNvPicPr preferRelativeResize="0"/>
          <p:nvPr/>
        </p:nvPicPr>
        <p:blipFill>
          <a:blip r:embed="rId5">
            <a:alphaModFix/>
          </a:blip>
          <a:stretch>
            <a:fillRect/>
          </a:stretch>
        </p:blipFill>
        <p:spPr>
          <a:xfrm>
            <a:off x="4793700" y="835450"/>
            <a:ext cx="4350303" cy="4308050"/>
          </a:xfrm>
          <a:prstGeom prst="rect">
            <a:avLst/>
          </a:prstGeom>
          <a:noFill/>
          <a:ln>
            <a:noFill/>
          </a:ln>
        </p:spPr>
      </p:pic>
      <p:cxnSp>
        <p:nvCxnSpPr>
          <p:cNvPr id="1652" name="Google Shape;1652;p196"/>
          <p:cNvCxnSpPr>
            <a:endCxn id="1649" idx="3"/>
          </p:cNvCxnSpPr>
          <p:nvPr/>
        </p:nvCxnSpPr>
        <p:spPr>
          <a:xfrm flipH="1">
            <a:off x="3798905" y="2356975"/>
            <a:ext cx="2421300" cy="1741500"/>
          </a:xfrm>
          <a:prstGeom prst="straightConnector1">
            <a:avLst/>
          </a:prstGeom>
          <a:noFill/>
          <a:ln w="9525" cap="flat" cmpd="sng">
            <a:solidFill>
              <a:srgbClr val="FF0000"/>
            </a:solidFill>
            <a:prstDash val="solid"/>
            <a:round/>
            <a:headEnd type="none" w="med" len="med"/>
            <a:tailEnd type="triangle" w="med" len="med"/>
          </a:ln>
        </p:spPr>
      </p:cxnSp>
      <p:sp>
        <p:nvSpPr>
          <p:cNvPr id="1653" name="Google Shape;1653;p196"/>
          <p:cNvSpPr/>
          <p:nvPr/>
        </p:nvSpPr>
        <p:spPr>
          <a:xfrm>
            <a:off x="6533050" y="3783050"/>
            <a:ext cx="1156800" cy="315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behind different behaviors</a:t>
            </a:r>
            <a:endParaRPr/>
          </a:p>
        </p:txBody>
      </p:sp>
      <p:pic>
        <p:nvPicPr>
          <p:cNvPr id="1659" name="Google Shape;1659;p197"/>
          <p:cNvPicPr preferRelativeResize="0"/>
          <p:nvPr/>
        </p:nvPicPr>
        <p:blipFill>
          <a:blip r:embed="rId3">
            <a:alphaModFix/>
          </a:blip>
          <a:stretch>
            <a:fillRect/>
          </a:stretch>
        </p:blipFill>
        <p:spPr>
          <a:xfrm>
            <a:off x="311700" y="2151638"/>
            <a:ext cx="4591725" cy="969547"/>
          </a:xfrm>
          <a:prstGeom prst="rect">
            <a:avLst/>
          </a:prstGeom>
          <a:noFill/>
          <a:ln>
            <a:noFill/>
          </a:ln>
        </p:spPr>
      </p:pic>
      <p:pic>
        <p:nvPicPr>
          <p:cNvPr id="1660" name="Google Shape;1660;p197"/>
          <p:cNvPicPr preferRelativeResize="0"/>
          <p:nvPr/>
        </p:nvPicPr>
        <p:blipFill>
          <a:blip r:embed="rId4">
            <a:alphaModFix/>
          </a:blip>
          <a:stretch>
            <a:fillRect/>
          </a:stretch>
        </p:blipFill>
        <p:spPr>
          <a:xfrm>
            <a:off x="982125" y="3374275"/>
            <a:ext cx="7073925" cy="422050"/>
          </a:xfrm>
          <a:prstGeom prst="rect">
            <a:avLst/>
          </a:prstGeom>
          <a:noFill/>
          <a:ln>
            <a:noFill/>
          </a:ln>
        </p:spPr>
      </p:pic>
      <p:pic>
        <p:nvPicPr>
          <p:cNvPr id="1661" name="Google Shape;1661;p197"/>
          <p:cNvPicPr preferRelativeResize="0"/>
          <p:nvPr/>
        </p:nvPicPr>
        <p:blipFill>
          <a:blip r:embed="rId5">
            <a:alphaModFix/>
          </a:blip>
          <a:stretch>
            <a:fillRect/>
          </a:stretch>
        </p:blipFill>
        <p:spPr>
          <a:xfrm>
            <a:off x="982125" y="4029937"/>
            <a:ext cx="6780129" cy="422038"/>
          </a:xfrm>
          <a:prstGeom prst="rect">
            <a:avLst/>
          </a:prstGeom>
          <a:noFill/>
          <a:ln>
            <a:noFill/>
          </a:ln>
        </p:spPr>
      </p:pic>
      <p:sp>
        <p:nvSpPr>
          <p:cNvPr id="1662" name="Google Shape;1662;p197"/>
          <p:cNvSpPr/>
          <p:nvPr/>
        </p:nvSpPr>
        <p:spPr>
          <a:xfrm>
            <a:off x="2873650" y="3586250"/>
            <a:ext cx="312900" cy="254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7"/>
          <p:cNvSpPr/>
          <p:nvPr/>
        </p:nvSpPr>
        <p:spPr>
          <a:xfrm>
            <a:off x="2873650" y="4255100"/>
            <a:ext cx="312900" cy="254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4" name="Google Shape;1664;p197"/>
          <p:cNvPicPr preferRelativeResize="0"/>
          <p:nvPr/>
        </p:nvPicPr>
        <p:blipFill>
          <a:blip r:embed="rId6">
            <a:alphaModFix/>
          </a:blip>
          <a:stretch>
            <a:fillRect/>
          </a:stretch>
        </p:blipFill>
        <p:spPr>
          <a:xfrm>
            <a:off x="5476250" y="2306388"/>
            <a:ext cx="3065050" cy="660025"/>
          </a:xfrm>
          <a:prstGeom prst="rect">
            <a:avLst/>
          </a:prstGeom>
          <a:noFill/>
          <a:ln>
            <a:noFill/>
          </a:ln>
        </p:spPr>
      </p:pic>
      <p:pic>
        <p:nvPicPr>
          <p:cNvPr id="1665" name="Google Shape;1665;p197"/>
          <p:cNvPicPr preferRelativeResize="0"/>
          <p:nvPr/>
        </p:nvPicPr>
        <p:blipFill>
          <a:blip r:embed="rId7">
            <a:alphaModFix/>
          </a:blip>
          <a:stretch>
            <a:fillRect/>
          </a:stretch>
        </p:blipFill>
        <p:spPr>
          <a:xfrm>
            <a:off x="311700" y="1341038"/>
            <a:ext cx="4333875" cy="581025"/>
          </a:xfrm>
          <a:prstGeom prst="rect">
            <a:avLst/>
          </a:prstGeom>
          <a:noFill/>
          <a:ln w="9525" cap="flat" cmpd="sng">
            <a:solidFill>
              <a:srgbClr val="000000"/>
            </a:solidFill>
            <a:prstDash val="solid"/>
            <a:round/>
            <a:headEnd type="none" w="sm" len="sm"/>
            <a:tailEnd type="none" w="sm" len="sm"/>
          </a:ln>
        </p:spPr>
      </p:pic>
      <p:pic>
        <p:nvPicPr>
          <p:cNvPr id="1666" name="Google Shape;1666;p197"/>
          <p:cNvPicPr preferRelativeResize="0"/>
          <p:nvPr/>
        </p:nvPicPr>
        <p:blipFill>
          <a:blip r:embed="rId8">
            <a:alphaModFix/>
          </a:blip>
          <a:stretch>
            <a:fillRect/>
          </a:stretch>
        </p:blipFill>
        <p:spPr>
          <a:xfrm>
            <a:off x="4747050" y="1115600"/>
            <a:ext cx="4193625" cy="80646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1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#57ebd808</a:t>
            </a:r>
            <a:endParaRPr/>
          </a:p>
        </p:txBody>
      </p:sp>
      <p:graphicFrame>
        <p:nvGraphicFramePr>
          <p:cNvPr id="1672" name="Google Shape;1672;p198"/>
          <p:cNvGraphicFramePr/>
          <p:nvPr/>
        </p:nvGraphicFramePr>
        <p:xfrm>
          <a:off x="3008688" y="2305825"/>
          <a:ext cx="3126625" cy="728540"/>
        </p:xfrm>
        <a:graphic>
          <a:graphicData uri="http://schemas.openxmlformats.org/drawingml/2006/table">
            <a:tbl>
              <a:tblPr>
                <a:noFill/>
              </a:tblPr>
              <a:tblGrid>
                <a:gridCol w="31266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arpt_do_table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ip6t_do_table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678" name="Google Shape;1678;p199"/>
          <p:cNvSpPr txBox="1">
            <a:spLocks noGrp="1"/>
          </p:cNvSpPr>
          <p:nvPr>
            <p:ph type="body" idx="1"/>
          </p:nvPr>
        </p:nvSpPr>
        <p:spPr>
          <a:xfrm>
            <a:off x="311700" y="1152475"/>
            <a:ext cx="8520600" cy="105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possible to build a rule blob that has no user-defined chains but does contain a jump. If this happens, no jump stack gets allocated and crash occurs </a:t>
            </a:r>
            <a:r>
              <a:rPr lang="en">
                <a:solidFill>
                  <a:srgbClr val="FF0000"/>
                </a:solidFill>
              </a:rPr>
              <a:t>because no jumpstack was allocated</a:t>
            </a:r>
            <a:r>
              <a:rPr lang="en"/>
              <a:t>.</a:t>
            </a:r>
            <a:endParaRPr/>
          </a:p>
        </p:txBody>
      </p:sp>
      <p:pic>
        <p:nvPicPr>
          <p:cNvPr id="1679" name="Google Shape;1679;p199"/>
          <p:cNvPicPr preferRelativeResize="0"/>
          <p:nvPr/>
        </p:nvPicPr>
        <p:blipFill>
          <a:blip r:embed="rId3">
            <a:alphaModFix/>
          </a:blip>
          <a:stretch>
            <a:fillRect/>
          </a:stretch>
        </p:blipFill>
        <p:spPr>
          <a:xfrm>
            <a:off x="397863" y="2211775"/>
            <a:ext cx="6519466" cy="2931725"/>
          </a:xfrm>
          <a:prstGeom prst="rect">
            <a:avLst/>
          </a:prstGeom>
          <a:noFill/>
          <a:ln>
            <a:noFill/>
          </a:ln>
        </p:spPr>
      </p:pic>
      <p:sp>
        <p:nvSpPr>
          <p:cNvPr id="1680" name="Google Shape;1680;p199"/>
          <p:cNvSpPr/>
          <p:nvPr/>
        </p:nvSpPr>
        <p:spPr>
          <a:xfrm>
            <a:off x="838900" y="3375650"/>
            <a:ext cx="4357800" cy="451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1" name="Google Shape;1681;p199"/>
          <p:cNvPicPr preferRelativeResize="0"/>
          <p:nvPr/>
        </p:nvPicPr>
        <p:blipFill>
          <a:blip r:embed="rId4">
            <a:alphaModFix/>
          </a:blip>
          <a:stretch>
            <a:fillRect/>
          </a:stretch>
        </p:blipFill>
        <p:spPr>
          <a:xfrm>
            <a:off x="4186075" y="2713625"/>
            <a:ext cx="4957925" cy="377450"/>
          </a:xfrm>
          <a:prstGeom prst="rect">
            <a:avLst/>
          </a:prstGeom>
          <a:noFill/>
          <a:ln w="19050" cap="flat" cmpd="sng">
            <a:solidFill>
              <a:srgbClr val="0000FF"/>
            </a:solidFill>
            <a:prstDash val="solid"/>
            <a:round/>
            <a:headEnd type="none" w="sm" len="sm"/>
            <a:tailEnd type="none" w="sm" len="sm"/>
          </a:ln>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2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687" name="Google Shape;1687;p200"/>
          <p:cNvPicPr preferRelativeResize="0"/>
          <p:nvPr/>
        </p:nvPicPr>
        <p:blipFill>
          <a:blip r:embed="rId3">
            <a:alphaModFix/>
          </a:blip>
          <a:stretch>
            <a:fillRect/>
          </a:stretch>
        </p:blipFill>
        <p:spPr>
          <a:xfrm>
            <a:off x="311700" y="2323713"/>
            <a:ext cx="5670664" cy="1353925"/>
          </a:xfrm>
          <a:prstGeom prst="rect">
            <a:avLst/>
          </a:prstGeom>
          <a:noFill/>
          <a:ln>
            <a:noFill/>
          </a:ln>
        </p:spPr>
      </p:pic>
      <p:pic>
        <p:nvPicPr>
          <p:cNvPr id="1688" name="Google Shape;1688;p200"/>
          <p:cNvPicPr preferRelativeResize="0"/>
          <p:nvPr/>
        </p:nvPicPr>
        <p:blipFill>
          <a:blip r:embed="rId4">
            <a:alphaModFix/>
          </a:blip>
          <a:stretch>
            <a:fillRect/>
          </a:stretch>
        </p:blipFill>
        <p:spPr>
          <a:xfrm>
            <a:off x="311700" y="3789575"/>
            <a:ext cx="5756422" cy="1353925"/>
          </a:xfrm>
          <a:prstGeom prst="rect">
            <a:avLst/>
          </a:prstGeom>
          <a:noFill/>
          <a:ln>
            <a:noFill/>
          </a:ln>
        </p:spPr>
      </p:pic>
      <p:pic>
        <p:nvPicPr>
          <p:cNvPr id="1689" name="Google Shape;1689;p200"/>
          <p:cNvPicPr preferRelativeResize="0"/>
          <p:nvPr/>
        </p:nvPicPr>
        <p:blipFill>
          <a:blip r:embed="rId5">
            <a:alphaModFix/>
          </a:blip>
          <a:stretch>
            <a:fillRect/>
          </a:stretch>
        </p:blipFill>
        <p:spPr>
          <a:xfrm>
            <a:off x="4113325" y="1793500"/>
            <a:ext cx="4957925" cy="377450"/>
          </a:xfrm>
          <a:prstGeom prst="rect">
            <a:avLst/>
          </a:prstGeom>
          <a:noFill/>
          <a:ln w="9525" cap="flat" cmpd="sng">
            <a:solidFill>
              <a:srgbClr val="0000FF"/>
            </a:solidFill>
            <a:prstDash val="solid"/>
            <a:round/>
            <a:headEnd type="none" w="sm" len="sm"/>
            <a:tailEnd type="none" w="sm" len="sm"/>
          </a:ln>
        </p:spPr>
      </p:pic>
      <p:sp>
        <p:nvSpPr>
          <p:cNvPr id="1690" name="Google Shape;1690;p200"/>
          <p:cNvSpPr txBox="1">
            <a:spLocks noGrp="1"/>
          </p:cNvSpPr>
          <p:nvPr>
            <p:ph type="body" idx="1"/>
          </p:nvPr>
        </p:nvSpPr>
        <p:spPr>
          <a:xfrm>
            <a:off x="311700" y="1152475"/>
            <a:ext cx="8520600" cy="68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If</a:t>
            </a:r>
            <a:r>
              <a:rPr lang="en">
                <a:solidFill>
                  <a:srgbClr val="FF0000"/>
                </a:solidFill>
              </a:rPr>
              <a:t> no jumpstack was allocated</a:t>
            </a:r>
            <a:r>
              <a:rPr lang="en"/>
              <a:t>, the stacksize will be zero and the comparison breaks the current while loop.</a:t>
            </a:r>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2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pic>
        <p:nvPicPr>
          <p:cNvPr id="1696" name="Google Shape;1696;p201"/>
          <p:cNvPicPr preferRelativeResize="0"/>
          <p:nvPr/>
        </p:nvPicPr>
        <p:blipFill>
          <a:blip r:embed="rId3">
            <a:alphaModFix/>
          </a:blip>
          <a:stretch>
            <a:fillRect/>
          </a:stretch>
        </p:blipFill>
        <p:spPr>
          <a:xfrm>
            <a:off x="311700" y="1407500"/>
            <a:ext cx="8520600" cy="955835"/>
          </a:xfrm>
          <a:prstGeom prst="rect">
            <a:avLst/>
          </a:prstGeom>
          <a:noFill/>
          <a:ln>
            <a:noFill/>
          </a:ln>
        </p:spPr>
      </p:pic>
      <p:pic>
        <p:nvPicPr>
          <p:cNvPr id="1697" name="Google Shape;1697;p201"/>
          <p:cNvPicPr preferRelativeResize="0"/>
          <p:nvPr/>
        </p:nvPicPr>
        <p:blipFill>
          <a:blip r:embed="rId4">
            <a:alphaModFix/>
          </a:blip>
          <a:stretch>
            <a:fillRect/>
          </a:stretch>
        </p:blipFill>
        <p:spPr>
          <a:xfrm>
            <a:off x="311700" y="3847050"/>
            <a:ext cx="8520600" cy="857583"/>
          </a:xfrm>
          <a:prstGeom prst="rect">
            <a:avLst/>
          </a:prstGeom>
          <a:noFill/>
          <a:ln>
            <a:noFill/>
          </a:ln>
        </p:spPr>
      </p:pic>
      <p:sp>
        <p:nvSpPr>
          <p:cNvPr id="1698" name="Google Shape;1698;p201"/>
          <p:cNvSpPr/>
          <p:nvPr/>
        </p:nvSpPr>
        <p:spPr>
          <a:xfrm>
            <a:off x="3208325" y="1437775"/>
            <a:ext cx="436500" cy="312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01"/>
          <p:cNvSpPr/>
          <p:nvPr/>
        </p:nvSpPr>
        <p:spPr>
          <a:xfrm>
            <a:off x="2727800" y="3847050"/>
            <a:ext cx="436500" cy="312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0" name="Google Shape;1700;p201"/>
          <p:cNvCxnSpPr/>
          <p:nvPr/>
        </p:nvCxnSpPr>
        <p:spPr>
          <a:xfrm rot="10800000" flipH="1">
            <a:off x="712950" y="1539475"/>
            <a:ext cx="1855200" cy="14700"/>
          </a:xfrm>
          <a:prstGeom prst="straightConnector1">
            <a:avLst/>
          </a:prstGeom>
          <a:noFill/>
          <a:ln w="9525" cap="flat" cmpd="sng">
            <a:solidFill>
              <a:srgbClr val="FF0000"/>
            </a:solidFill>
            <a:prstDash val="solid"/>
            <a:round/>
            <a:headEnd type="none" w="med" len="med"/>
            <a:tailEnd type="none" w="med" len="med"/>
          </a:ln>
        </p:spPr>
      </p:cxnSp>
      <p:cxnSp>
        <p:nvCxnSpPr>
          <p:cNvPr id="1701" name="Google Shape;1701;p201"/>
          <p:cNvCxnSpPr/>
          <p:nvPr/>
        </p:nvCxnSpPr>
        <p:spPr>
          <a:xfrm rot="10800000" flipH="1">
            <a:off x="618000" y="3969500"/>
            <a:ext cx="1608300" cy="6900"/>
          </a:xfrm>
          <a:prstGeom prst="straightConnector1">
            <a:avLst/>
          </a:prstGeom>
          <a:noFill/>
          <a:ln w="9525" cap="flat" cmpd="sng">
            <a:solidFill>
              <a:srgbClr val="FF0000"/>
            </a:solidFill>
            <a:prstDash val="solid"/>
            <a:round/>
            <a:headEnd type="none" w="med" len="med"/>
            <a:tailEnd type="none" w="med" len="med"/>
          </a:ln>
        </p:spPr>
      </p:cxnSp>
      <p:pic>
        <p:nvPicPr>
          <p:cNvPr id="1702" name="Google Shape;1702;p201"/>
          <p:cNvPicPr preferRelativeResize="0"/>
          <p:nvPr/>
        </p:nvPicPr>
        <p:blipFill>
          <a:blip r:embed="rId5">
            <a:alphaModFix/>
          </a:blip>
          <a:stretch>
            <a:fillRect/>
          </a:stretch>
        </p:blipFill>
        <p:spPr>
          <a:xfrm>
            <a:off x="311700" y="2753105"/>
            <a:ext cx="8307781" cy="815525"/>
          </a:xfrm>
          <a:prstGeom prst="rect">
            <a:avLst/>
          </a:prstGeom>
          <a:noFill/>
          <a:ln>
            <a:noFill/>
          </a:ln>
        </p:spPr>
      </p:pic>
      <p:sp>
        <p:nvSpPr>
          <p:cNvPr id="1703" name="Google Shape;1703;p201"/>
          <p:cNvSpPr/>
          <p:nvPr/>
        </p:nvSpPr>
        <p:spPr>
          <a:xfrm>
            <a:off x="3004250" y="2796738"/>
            <a:ext cx="436500" cy="312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4" name="Google Shape;1704;p201"/>
          <p:cNvCxnSpPr/>
          <p:nvPr/>
        </p:nvCxnSpPr>
        <p:spPr>
          <a:xfrm rot="10800000" flipH="1">
            <a:off x="712950" y="2875138"/>
            <a:ext cx="1855200" cy="147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2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#5fc01fb8</a:t>
            </a:r>
            <a:endParaRPr/>
          </a:p>
        </p:txBody>
      </p:sp>
      <p:graphicFrame>
        <p:nvGraphicFramePr>
          <p:cNvPr id="1710" name="Google Shape;1710;p202"/>
          <p:cNvGraphicFramePr/>
          <p:nvPr/>
        </p:nvGraphicFramePr>
        <p:xfrm>
          <a:off x="2119313" y="2011725"/>
          <a:ext cx="4905375" cy="109281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use-after-free in rdma_listen</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rdma_listen</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rdma_listen</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2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716" name="Google Shape;1716;p203"/>
          <p:cNvSpPr txBox="1">
            <a:spLocks noGrp="1"/>
          </p:cNvSpPr>
          <p:nvPr>
            <p:ph type="body" idx="1"/>
          </p:nvPr>
        </p:nvSpPr>
        <p:spPr>
          <a:xfrm>
            <a:off x="311700" y="1152475"/>
            <a:ext cx="4260300" cy="2415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The normal way to free a rdma_id_priv:</a:t>
            </a:r>
            <a:endParaRPr/>
          </a:p>
          <a:p>
            <a:pPr marL="0" lvl="0" indent="0" algn="l" rtl="0">
              <a:lnSpc>
                <a:spcPct val="100000"/>
              </a:lnSpc>
              <a:spcBef>
                <a:spcPts val="500"/>
              </a:spcBef>
              <a:spcAft>
                <a:spcPts val="0"/>
              </a:spcAft>
              <a:buNone/>
            </a:pPr>
            <a:r>
              <a:rPr lang="en"/>
              <a:t>ucma_close</a:t>
            </a:r>
            <a:endParaRPr/>
          </a:p>
          <a:p>
            <a:pPr marL="0" lvl="0" indent="0" algn="l" rtl="0">
              <a:lnSpc>
                <a:spcPct val="100000"/>
              </a:lnSpc>
              <a:spcBef>
                <a:spcPts val="500"/>
              </a:spcBef>
              <a:spcAft>
                <a:spcPts val="0"/>
              </a:spcAft>
              <a:buNone/>
            </a:pPr>
            <a:r>
              <a:rPr lang="en"/>
              <a:t>  -&gt; rdma_destroy_id</a:t>
            </a:r>
            <a:endParaRPr/>
          </a:p>
          <a:p>
            <a:pPr marL="0" lvl="0" indent="0" algn="l" rtl="0">
              <a:lnSpc>
                <a:spcPct val="100000"/>
              </a:lnSpc>
              <a:spcBef>
                <a:spcPts val="500"/>
              </a:spcBef>
              <a:spcAft>
                <a:spcPts val="0"/>
              </a:spcAft>
              <a:buNone/>
            </a:pPr>
            <a:r>
              <a:rPr lang="en"/>
              <a:t>     -&gt; cma_cancel_operation</a:t>
            </a:r>
            <a:endParaRPr/>
          </a:p>
          <a:p>
            <a:pPr marL="0" lvl="0" indent="0" algn="l" rtl="0">
              <a:lnSpc>
                <a:spcPct val="100000"/>
              </a:lnSpc>
              <a:spcBef>
                <a:spcPts val="500"/>
              </a:spcBef>
              <a:spcAft>
                <a:spcPts val="0"/>
              </a:spcAft>
              <a:buNone/>
            </a:pPr>
            <a:r>
              <a:rPr lang="en"/>
              <a:t>        -&gt; cma_cancel_listens</a:t>
            </a:r>
            <a:endParaRPr/>
          </a:p>
          <a:p>
            <a:pPr marL="0" lvl="0" indent="0" algn="l" rtl="0">
              <a:lnSpc>
                <a:spcPct val="100000"/>
              </a:lnSpc>
              <a:spcBef>
                <a:spcPts val="500"/>
              </a:spcBef>
              <a:spcAft>
                <a:spcPts val="0"/>
              </a:spcAft>
              <a:buNone/>
            </a:pPr>
            <a:r>
              <a:rPr lang="en"/>
              <a:t>           -&gt; list_del(&amp;id_priv-&gt;list)</a:t>
            </a:r>
            <a:endParaRPr/>
          </a:p>
          <a:p>
            <a:pPr marL="0" lvl="0" indent="0" algn="l" rtl="0">
              <a:lnSpc>
                <a:spcPct val="100000"/>
              </a:lnSpc>
              <a:spcBef>
                <a:spcPts val="500"/>
              </a:spcBef>
              <a:spcAft>
                <a:spcPts val="500"/>
              </a:spcAft>
              <a:buNone/>
            </a:pPr>
            <a:r>
              <a:rPr lang="en"/>
              <a:t>  -&gt; kfree(id_priv)</a:t>
            </a:r>
            <a:endParaRPr/>
          </a:p>
        </p:txBody>
      </p:sp>
      <p:pic>
        <p:nvPicPr>
          <p:cNvPr id="1717" name="Google Shape;1717;p203"/>
          <p:cNvPicPr preferRelativeResize="0"/>
          <p:nvPr/>
        </p:nvPicPr>
        <p:blipFill>
          <a:blip r:embed="rId3">
            <a:alphaModFix/>
          </a:blip>
          <a:stretch>
            <a:fillRect/>
          </a:stretch>
        </p:blipFill>
        <p:spPr>
          <a:xfrm>
            <a:off x="5070734" y="950050"/>
            <a:ext cx="4073266" cy="1454225"/>
          </a:xfrm>
          <a:prstGeom prst="rect">
            <a:avLst/>
          </a:prstGeom>
          <a:noFill/>
          <a:ln>
            <a:noFill/>
          </a:ln>
        </p:spPr>
      </p:pic>
      <p:pic>
        <p:nvPicPr>
          <p:cNvPr id="1718" name="Google Shape;1718;p203"/>
          <p:cNvPicPr preferRelativeResize="0"/>
          <p:nvPr/>
        </p:nvPicPr>
        <p:blipFill>
          <a:blip r:embed="rId4">
            <a:alphaModFix/>
          </a:blip>
          <a:stretch>
            <a:fillRect/>
          </a:stretch>
        </p:blipFill>
        <p:spPr>
          <a:xfrm>
            <a:off x="4540025" y="2404275"/>
            <a:ext cx="4603974" cy="1168967"/>
          </a:xfrm>
          <a:prstGeom prst="rect">
            <a:avLst/>
          </a:prstGeom>
          <a:noFill/>
          <a:ln>
            <a:noFill/>
          </a:ln>
        </p:spPr>
      </p:pic>
      <p:pic>
        <p:nvPicPr>
          <p:cNvPr id="1719" name="Google Shape;1719;p203"/>
          <p:cNvPicPr preferRelativeResize="0"/>
          <p:nvPr/>
        </p:nvPicPr>
        <p:blipFill>
          <a:blip r:embed="rId5">
            <a:alphaModFix/>
          </a:blip>
          <a:stretch>
            <a:fillRect/>
          </a:stretch>
        </p:blipFill>
        <p:spPr>
          <a:xfrm>
            <a:off x="4540025" y="3573257"/>
            <a:ext cx="4603975" cy="1333605"/>
          </a:xfrm>
          <a:prstGeom prst="rect">
            <a:avLst/>
          </a:prstGeom>
          <a:noFill/>
          <a:ln>
            <a:noFill/>
          </a:ln>
        </p:spPr>
      </p:pic>
      <p:pic>
        <p:nvPicPr>
          <p:cNvPr id="1720" name="Google Shape;1720;p203"/>
          <p:cNvPicPr preferRelativeResize="0"/>
          <p:nvPr/>
        </p:nvPicPr>
        <p:blipFill>
          <a:blip r:embed="rId6">
            <a:alphaModFix/>
          </a:blip>
          <a:stretch>
            <a:fillRect/>
          </a:stretch>
        </p:blipFill>
        <p:spPr>
          <a:xfrm>
            <a:off x="0" y="3671375"/>
            <a:ext cx="4540026" cy="1235475"/>
          </a:xfrm>
          <a:prstGeom prst="rect">
            <a:avLst/>
          </a:prstGeom>
          <a:noFill/>
          <a:ln>
            <a:noFill/>
          </a:ln>
        </p:spPr>
      </p:pic>
      <p:cxnSp>
        <p:nvCxnSpPr>
          <p:cNvPr id="1721" name="Google Shape;1721;p203"/>
          <p:cNvCxnSpPr>
            <a:endCxn id="1717" idx="1"/>
          </p:cNvCxnSpPr>
          <p:nvPr/>
        </p:nvCxnSpPr>
        <p:spPr>
          <a:xfrm rot="10800000" flipH="1">
            <a:off x="2524334" y="1677162"/>
            <a:ext cx="2546400" cy="396300"/>
          </a:xfrm>
          <a:prstGeom prst="straightConnector1">
            <a:avLst/>
          </a:prstGeom>
          <a:noFill/>
          <a:ln w="9525" cap="flat" cmpd="sng">
            <a:solidFill>
              <a:srgbClr val="FF0000"/>
            </a:solidFill>
            <a:prstDash val="solid"/>
            <a:round/>
            <a:headEnd type="none" w="med" len="med"/>
            <a:tailEnd type="triangle" w="med" len="med"/>
          </a:ln>
        </p:spPr>
      </p:cxnSp>
      <p:cxnSp>
        <p:nvCxnSpPr>
          <p:cNvPr id="1722" name="Google Shape;1722;p203"/>
          <p:cNvCxnSpPr>
            <a:endCxn id="1718" idx="1"/>
          </p:cNvCxnSpPr>
          <p:nvPr/>
        </p:nvCxnSpPr>
        <p:spPr>
          <a:xfrm>
            <a:off x="3280925" y="2400759"/>
            <a:ext cx="1259100" cy="588000"/>
          </a:xfrm>
          <a:prstGeom prst="straightConnector1">
            <a:avLst/>
          </a:prstGeom>
          <a:noFill/>
          <a:ln w="9525" cap="flat" cmpd="sng">
            <a:solidFill>
              <a:srgbClr val="FF0000"/>
            </a:solidFill>
            <a:prstDash val="solid"/>
            <a:round/>
            <a:headEnd type="none" w="med" len="med"/>
            <a:tailEnd type="triangle" w="med" len="med"/>
          </a:ln>
        </p:spPr>
      </p:cxnSp>
      <p:cxnSp>
        <p:nvCxnSpPr>
          <p:cNvPr id="1723" name="Google Shape;1723;p203"/>
          <p:cNvCxnSpPr>
            <a:endCxn id="1720" idx="3"/>
          </p:cNvCxnSpPr>
          <p:nvPr/>
        </p:nvCxnSpPr>
        <p:spPr>
          <a:xfrm>
            <a:off x="3172026" y="2742612"/>
            <a:ext cx="1368000" cy="1546500"/>
          </a:xfrm>
          <a:prstGeom prst="straightConnector1">
            <a:avLst/>
          </a:prstGeom>
          <a:noFill/>
          <a:ln w="9525" cap="flat" cmpd="sng">
            <a:solidFill>
              <a:srgbClr val="FF0000"/>
            </a:solidFill>
            <a:prstDash val="solid"/>
            <a:round/>
            <a:headEnd type="none" w="med" len="med"/>
            <a:tailEnd type="triangle" w="med" len="med"/>
          </a:ln>
        </p:spPr>
      </p:cxnSp>
      <p:sp>
        <p:nvSpPr>
          <p:cNvPr id="1724" name="Google Shape;1724;p203"/>
          <p:cNvSpPr/>
          <p:nvPr/>
        </p:nvSpPr>
        <p:spPr>
          <a:xfrm>
            <a:off x="4932525" y="4779750"/>
            <a:ext cx="1586100" cy="160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3"/>
          <p:cNvSpPr/>
          <p:nvPr/>
        </p:nvSpPr>
        <p:spPr>
          <a:xfrm>
            <a:off x="457950" y="4746650"/>
            <a:ext cx="3303300" cy="160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3"/>
          <p:cNvSpPr/>
          <p:nvPr/>
        </p:nvSpPr>
        <p:spPr>
          <a:xfrm>
            <a:off x="5034375" y="3201050"/>
            <a:ext cx="3637500" cy="26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2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732" name="Google Shape;1732;p204"/>
          <p:cNvSpPr txBox="1">
            <a:spLocks noGrp="1"/>
          </p:cNvSpPr>
          <p:nvPr>
            <p:ph type="body" idx="1"/>
          </p:nvPr>
        </p:nvSpPr>
        <p:spPr>
          <a:xfrm>
            <a:off x="340825" y="3439100"/>
            <a:ext cx="8520600" cy="142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If cma_acquire_dev_by_src_ip returns error in addr_handler, the device state changes back to RDMA_CM_ADDR_BOUND but the resolved source IP address is still left. Therefore, the device will not be removed from listen_any_list in cma_cancel_operation as </a:t>
            </a:r>
            <a:r>
              <a:rPr lang="en" i="1">
                <a:solidFill>
                  <a:srgbClr val="FF0000"/>
                </a:solidFill>
              </a:rPr>
              <a:t>cma_any_addr(cma_src_addr(id_priv))</a:t>
            </a:r>
            <a:r>
              <a:rPr lang="en"/>
              <a:t> is not satisfied</a:t>
            </a:r>
            <a:endParaRPr/>
          </a:p>
        </p:txBody>
      </p:sp>
      <p:pic>
        <p:nvPicPr>
          <p:cNvPr id="1733" name="Google Shape;1733;p204"/>
          <p:cNvPicPr preferRelativeResize="0"/>
          <p:nvPr/>
        </p:nvPicPr>
        <p:blipFill>
          <a:blip r:embed="rId3">
            <a:alphaModFix/>
          </a:blip>
          <a:stretch>
            <a:fillRect/>
          </a:stretch>
        </p:blipFill>
        <p:spPr>
          <a:xfrm>
            <a:off x="311700" y="1152475"/>
            <a:ext cx="5188276" cy="2286625"/>
          </a:xfrm>
          <a:prstGeom prst="rect">
            <a:avLst/>
          </a:prstGeom>
          <a:noFill/>
          <a:ln>
            <a:noFill/>
          </a:ln>
        </p:spPr>
      </p:pic>
      <p:pic>
        <p:nvPicPr>
          <p:cNvPr id="1734" name="Google Shape;1734;p204"/>
          <p:cNvPicPr preferRelativeResize="0"/>
          <p:nvPr/>
        </p:nvPicPr>
        <p:blipFill>
          <a:blip r:embed="rId4">
            <a:alphaModFix/>
          </a:blip>
          <a:stretch>
            <a:fillRect/>
          </a:stretch>
        </p:blipFill>
        <p:spPr>
          <a:xfrm>
            <a:off x="4551138" y="2270125"/>
            <a:ext cx="4603974" cy="1168967"/>
          </a:xfrm>
          <a:prstGeom prst="rect">
            <a:avLst/>
          </a:prstGeom>
          <a:noFill/>
          <a:ln>
            <a:noFill/>
          </a:ln>
        </p:spPr>
      </p:pic>
      <p:sp>
        <p:nvSpPr>
          <p:cNvPr id="1735" name="Google Shape;1735;p204"/>
          <p:cNvSpPr/>
          <p:nvPr/>
        </p:nvSpPr>
        <p:spPr>
          <a:xfrm>
            <a:off x="5085300" y="3070475"/>
            <a:ext cx="3637500" cy="269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04"/>
          <p:cNvSpPr/>
          <p:nvPr/>
        </p:nvSpPr>
        <p:spPr>
          <a:xfrm>
            <a:off x="771075" y="1695100"/>
            <a:ext cx="4728900" cy="218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7" name="Google Shape;1737;p204"/>
          <p:cNvPicPr preferRelativeResize="0"/>
          <p:nvPr/>
        </p:nvPicPr>
        <p:blipFill>
          <a:blip r:embed="rId5">
            <a:alphaModFix/>
          </a:blip>
          <a:stretch>
            <a:fillRect/>
          </a:stretch>
        </p:blipFill>
        <p:spPr>
          <a:xfrm>
            <a:off x="5517600" y="1750240"/>
            <a:ext cx="3637500" cy="494810"/>
          </a:xfrm>
          <a:prstGeom prst="rect">
            <a:avLst/>
          </a:prstGeom>
          <a:noFill/>
          <a:ln>
            <a:noFill/>
          </a:ln>
        </p:spPr>
      </p:pic>
      <p:sp>
        <p:nvSpPr>
          <p:cNvPr id="1738" name="Google Shape;1738;p204"/>
          <p:cNvSpPr txBox="1"/>
          <p:nvPr/>
        </p:nvSpPr>
        <p:spPr>
          <a:xfrm>
            <a:off x="5543400" y="1152475"/>
            <a:ext cx="3585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rdma_destroy_id</a:t>
            </a:r>
            <a:endParaRPr/>
          </a:p>
          <a:p>
            <a:pPr marL="0" lvl="0" indent="0" algn="l" rtl="0">
              <a:spcBef>
                <a:spcPts val="0"/>
              </a:spcBef>
              <a:spcAft>
                <a:spcPts val="0"/>
              </a:spcAft>
              <a:buClr>
                <a:schemeClr val="dk1"/>
              </a:buClr>
              <a:buSzPts val="1100"/>
              <a:buFont typeface="Arial"/>
              <a:buNone/>
            </a:pPr>
            <a:r>
              <a:rPr lang="en"/>
              <a:t>     -&gt; cma_cancel_operation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1739" name="Google Shape;1739;p204"/>
          <p:cNvCxnSpPr/>
          <p:nvPr/>
        </p:nvCxnSpPr>
        <p:spPr>
          <a:xfrm flipH="1">
            <a:off x="6205825" y="1622350"/>
            <a:ext cx="538200" cy="6768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2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Analysis</a:t>
            </a:r>
            <a:endParaRPr/>
          </a:p>
        </p:txBody>
      </p:sp>
      <p:pic>
        <p:nvPicPr>
          <p:cNvPr id="1745" name="Google Shape;1745;p205"/>
          <p:cNvPicPr preferRelativeResize="0"/>
          <p:nvPr/>
        </p:nvPicPr>
        <p:blipFill>
          <a:blip r:embed="rId3">
            <a:alphaModFix/>
          </a:blip>
          <a:stretch>
            <a:fillRect/>
          </a:stretch>
        </p:blipFill>
        <p:spPr>
          <a:xfrm>
            <a:off x="1627463" y="1162850"/>
            <a:ext cx="5889077" cy="3980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#bbeb6e43</a:t>
            </a:r>
            <a:endParaRPr dirty="0"/>
          </a:p>
        </p:txBody>
      </p:sp>
      <p:graphicFrame>
        <p:nvGraphicFramePr>
          <p:cNvPr id="417" name="Google Shape;417;p53"/>
          <p:cNvGraphicFramePr/>
          <p:nvPr/>
        </p:nvGraphicFramePr>
        <p:xfrm>
          <a:off x="311700" y="1188800"/>
          <a:ext cx="8520600" cy="3299732"/>
        </p:xfrm>
        <a:graphic>
          <a:graphicData uri="http://schemas.openxmlformats.org/drawingml/2006/table">
            <a:tbl>
              <a:tblPr>
                <a:noFill/>
                <a:tableStyleId>{90451CF9-6E87-49CF-A4E6-B44C3E17D55F}</a:tableStyleId>
              </a:tblPr>
              <a:tblGrid>
                <a:gridCol w="4082200">
                  <a:extLst>
                    <a:ext uri="{9D8B030D-6E8A-4147-A177-3AD203B41FA5}">
                      <a16:colId xmlns:a16="http://schemas.microsoft.com/office/drawing/2014/main" val="20000"/>
                    </a:ext>
                  </a:extLst>
                </a:gridCol>
                <a:gridCol w="4438400">
                  <a:extLst>
                    <a:ext uri="{9D8B030D-6E8A-4147-A177-3AD203B41FA5}">
                      <a16:colId xmlns:a16="http://schemas.microsoft.com/office/drawing/2014/main" val="20001"/>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unable to handle kernel paging request in check_memory_region</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__bpf_map_put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map_lookup_elem</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KASAN: use-after-free Read in bpf_fd_array_map_lookup_elem</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7"/>
                        </a:rPr>
                        <a:t>KASAN: use-after-free Read in __bpf_prog_put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8"/>
                        </a:rPr>
                        <a:t>KASAN: slab-out-of-bounds Read in perf_event_fd_array_release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9"/>
                        </a:rPr>
                        <a:t>KASAN: slab-out-of-bounds Read in map_lookup_elem</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0"/>
                        </a:rPr>
                        <a:t>BUG: unable to handle kernel paging request in bpf_fd_array_map_lookup_elem</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1"/>
                        </a:rPr>
                        <a:t>KASAN: use-after-free Write in array_map_update_elem</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2"/>
                        </a:rPr>
                        <a:t>BUG: unable to handle kernel paging request in __bpf_map_put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3"/>
                        </a:rPr>
                        <a:t>KASAN: slab-out-of-bounds Read in bpf_fd_array_map_lookup_elem</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4"/>
                        </a:rPr>
                        <a:t>KASAN: slab-out-of-bounds Write in array_map_update_elem</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5"/>
                        </a:rPr>
                        <a:t>BUG: unable to handle kernel paging request in fd_array_map_delete_elem</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100" u="sng">
                          <a:solidFill>
                            <a:schemeClr val="accent5"/>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general protection fault in __bpf_prog_put</a:t>
                      </a:r>
                      <a:endParaRPr sz="11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17"/>
                        </a:rPr>
                        <a:t>general protection fault in cgroup_fd_array_put_ptr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1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2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vs KMSAN</a:t>
            </a:r>
            <a:endParaRPr/>
          </a:p>
        </p:txBody>
      </p:sp>
      <p:pic>
        <p:nvPicPr>
          <p:cNvPr id="1751" name="Google Shape;1751;p206"/>
          <p:cNvPicPr preferRelativeResize="0"/>
          <p:nvPr/>
        </p:nvPicPr>
        <p:blipFill>
          <a:blip r:embed="rId3">
            <a:alphaModFix/>
          </a:blip>
          <a:stretch>
            <a:fillRect/>
          </a:stretch>
        </p:blipFill>
        <p:spPr>
          <a:xfrm>
            <a:off x="4751811" y="1111925"/>
            <a:ext cx="4392189" cy="2552575"/>
          </a:xfrm>
          <a:prstGeom prst="rect">
            <a:avLst/>
          </a:prstGeom>
          <a:noFill/>
          <a:ln w="9525" cap="flat" cmpd="sng">
            <a:solidFill>
              <a:srgbClr val="FF0000"/>
            </a:solidFill>
            <a:prstDash val="solid"/>
            <a:round/>
            <a:headEnd type="none" w="sm" len="sm"/>
            <a:tailEnd type="none" w="sm" len="sm"/>
          </a:ln>
        </p:spPr>
      </p:pic>
      <p:pic>
        <p:nvPicPr>
          <p:cNvPr id="1752" name="Google Shape;1752;p206"/>
          <p:cNvPicPr preferRelativeResize="0"/>
          <p:nvPr/>
        </p:nvPicPr>
        <p:blipFill>
          <a:blip r:embed="rId4">
            <a:alphaModFix/>
          </a:blip>
          <a:stretch>
            <a:fillRect/>
          </a:stretch>
        </p:blipFill>
        <p:spPr>
          <a:xfrm>
            <a:off x="36400" y="1111925"/>
            <a:ext cx="4684811" cy="2552575"/>
          </a:xfrm>
          <a:prstGeom prst="rect">
            <a:avLst/>
          </a:prstGeom>
          <a:noFill/>
          <a:ln w="9525" cap="flat" cmpd="sng">
            <a:solidFill>
              <a:srgbClr val="FF0000"/>
            </a:solidFill>
            <a:prstDash val="solid"/>
            <a:round/>
            <a:headEnd type="none" w="sm" len="sm"/>
            <a:tailEnd type="none" w="sm" len="sm"/>
          </a:ln>
        </p:spPr>
      </p:pic>
      <p:sp>
        <p:nvSpPr>
          <p:cNvPr id="1753" name="Google Shape;1753;p206"/>
          <p:cNvSpPr txBox="1"/>
          <p:nvPr/>
        </p:nvSpPr>
        <p:spPr>
          <a:xfrm>
            <a:off x="2560850" y="3943100"/>
            <a:ext cx="4335900" cy="3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Different Sanitizers report at the same code location</a:t>
            </a:r>
            <a:endParaRPr>
              <a:solidFill>
                <a:srgbClr val="FF0000"/>
              </a:solidFill>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KMSAN: uninit-value vs KMSAN: use-after-free</a:t>
            </a:r>
            <a:endParaRPr/>
          </a:p>
        </p:txBody>
      </p:sp>
      <p:pic>
        <p:nvPicPr>
          <p:cNvPr id="1759" name="Google Shape;1759;p207"/>
          <p:cNvPicPr preferRelativeResize="0"/>
          <p:nvPr/>
        </p:nvPicPr>
        <p:blipFill>
          <a:blip r:embed="rId3">
            <a:alphaModFix/>
          </a:blip>
          <a:stretch>
            <a:fillRect/>
          </a:stretch>
        </p:blipFill>
        <p:spPr>
          <a:xfrm>
            <a:off x="0" y="1519350"/>
            <a:ext cx="4259876" cy="1410643"/>
          </a:xfrm>
          <a:prstGeom prst="rect">
            <a:avLst/>
          </a:prstGeom>
          <a:noFill/>
          <a:ln>
            <a:noFill/>
          </a:ln>
        </p:spPr>
      </p:pic>
      <p:pic>
        <p:nvPicPr>
          <p:cNvPr id="1760" name="Google Shape;1760;p207"/>
          <p:cNvPicPr preferRelativeResize="0"/>
          <p:nvPr/>
        </p:nvPicPr>
        <p:blipFill>
          <a:blip r:embed="rId4">
            <a:alphaModFix/>
          </a:blip>
          <a:stretch>
            <a:fillRect/>
          </a:stretch>
        </p:blipFill>
        <p:spPr>
          <a:xfrm>
            <a:off x="4259875" y="1177400"/>
            <a:ext cx="4884134" cy="3820975"/>
          </a:xfrm>
          <a:prstGeom prst="rect">
            <a:avLst/>
          </a:prstGeom>
          <a:noFill/>
          <a:ln>
            <a:noFill/>
          </a:ln>
        </p:spPr>
      </p:pic>
      <p:pic>
        <p:nvPicPr>
          <p:cNvPr id="1761" name="Google Shape;1761;p207"/>
          <p:cNvPicPr preferRelativeResize="0"/>
          <p:nvPr/>
        </p:nvPicPr>
        <p:blipFill>
          <a:blip r:embed="rId5">
            <a:alphaModFix/>
          </a:blip>
          <a:stretch>
            <a:fillRect/>
          </a:stretch>
        </p:blipFill>
        <p:spPr>
          <a:xfrm>
            <a:off x="-3" y="2929997"/>
            <a:ext cx="4259875" cy="1001034"/>
          </a:xfrm>
          <a:prstGeom prst="rect">
            <a:avLst/>
          </a:prstGeom>
          <a:noFill/>
          <a:ln>
            <a:noFill/>
          </a:ln>
        </p:spPr>
      </p:pic>
      <p:sp>
        <p:nvSpPr>
          <p:cNvPr id="1762" name="Google Shape;1762;p207"/>
          <p:cNvSpPr txBox="1"/>
          <p:nvPr/>
        </p:nvSpPr>
        <p:spPr>
          <a:xfrm>
            <a:off x="-62" y="4110425"/>
            <a:ext cx="42600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new version of memory sanitizer can mark the stack trace with KMSAN_POISON_FREE other than only KMSAN_POISON_CHECK (uninitialized)</a:t>
            </a:r>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#416dacb8</a:t>
            </a:r>
            <a:endParaRPr/>
          </a:p>
        </p:txBody>
      </p:sp>
      <p:graphicFrame>
        <p:nvGraphicFramePr>
          <p:cNvPr id="61" name="Google Shape;61;p14"/>
          <p:cNvGraphicFramePr/>
          <p:nvPr/>
        </p:nvGraphicFramePr>
        <p:xfrm>
          <a:off x="2119313" y="2011725"/>
          <a:ext cx="4905375" cy="109281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use-after-free in hidraw_ioctl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hidraw_ioctl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hidraw_ioctl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67" name="Google Shape;67;p15"/>
          <p:cNvPicPr preferRelativeResize="0"/>
          <p:nvPr/>
        </p:nvPicPr>
        <p:blipFill>
          <a:blip r:embed="rId3">
            <a:alphaModFix/>
          </a:blip>
          <a:stretch>
            <a:fillRect/>
          </a:stretch>
        </p:blipFill>
        <p:spPr>
          <a:xfrm>
            <a:off x="378350" y="1519225"/>
            <a:ext cx="7849377" cy="24715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65500" y="112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73" name="Google Shape;73;p16"/>
          <p:cNvPicPr preferRelativeResize="0"/>
          <p:nvPr/>
        </p:nvPicPr>
        <p:blipFill>
          <a:blip r:embed="rId3">
            <a:alphaModFix/>
          </a:blip>
          <a:stretch>
            <a:fillRect/>
          </a:stretch>
        </p:blipFill>
        <p:spPr>
          <a:xfrm>
            <a:off x="743375" y="685475"/>
            <a:ext cx="4459476" cy="4068976"/>
          </a:xfrm>
          <a:prstGeom prst="rect">
            <a:avLst/>
          </a:prstGeom>
          <a:noFill/>
          <a:ln w="9525" cap="flat" cmpd="sng">
            <a:solidFill>
              <a:schemeClr val="dk2"/>
            </a:solidFill>
            <a:prstDash val="solid"/>
            <a:round/>
            <a:headEnd type="none" w="sm" len="sm"/>
            <a:tailEnd type="none" w="sm" len="sm"/>
          </a:ln>
        </p:spPr>
      </p:pic>
      <p:sp>
        <p:nvSpPr>
          <p:cNvPr id="74" name="Google Shape;74;p16"/>
          <p:cNvSpPr/>
          <p:nvPr/>
        </p:nvSpPr>
        <p:spPr>
          <a:xfrm>
            <a:off x="1913850" y="1727800"/>
            <a:ext cx="3096600" cy="3189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F00"/>
              </a:solidFill>
            </a:endParaRPr>
          </a:p>
        </p:txBody>
      </p:sp>
      <p:sp>
        <p:nvSpPr>
          <p:cNvPr id="75" name="Google Shape;75;p16"/>
          <p:cNvSpPr txBox="1"/>
          <p:nvPr/>
        </p:nvSpPr>
        <p:spPr>
          <a:xfrm>
            <a:off x="5063750" y="1608175"/>
            <a:ext cx="3096600" cy="677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This case might have more behaviors</a:t>
            </a:r>
            <a:endParaRPr>
              <a:solidFill>
                <a:srgbClr val="00FF00"/>
              </a:solidFill>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165500" y="112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81" name="Google Shape;81;p17"/>
          <p:cNvPicPr preferRelativeResize="0"/>
          <p:nvPr/>
        </p:nvPicPr>
        <p:blipFill>
          <a:blip r:embed="rId3">
            <a:alphaModFix/>
          </a:blip>
          <a:stretch>
            <a:fillRect/>
          </a:stretch>
        </p:blipFill>
        <p:spPr>
          <a:xfrm>
            <a:off x="165500" y="759025"/>
            <a:ext cx="4142601" cy="3242376"/>
          </a:xfrm>
          <a:prstGeom prst="rect">
            <a:avLst/>
          </a:prstGeom>
          <a:noFill/>
          <a:ln w="9525" cap="flat" cmpd="sng">
            <a:solidFill>
              <a:schemeClr val="dk2"/>
            </a:solidFill>
            <a:prstDash val="solid"/>
            <a:round/>
            <a:headEnd type="none" w="sm" len="sm"/>
            <a:tailEnd type="none" w="sm" len="sm"/>
          </a:ln>
        </p:spPr>
      </p:pic>
      <p:pic>
        <p:nvPicPr>
          <p:cNvPr id="82" name="Google Shape;82;p17"/>
          <p:cNvPicPr preferRelativeResize="0"/>
          <p:nvPr/>
        </p:nvPicPr>
        <p:blipFill>
          <a:blip r:embed="rId4">
            <a:alphaModFix/>
          </a:blip>
          <a:stretch>
            <a:fillRect/>
          </a:stretch>
        </p:blipFill>
        <p:spPr>
          <a:xfrm>
            <a:off x="3738850" y="1070775"/>
            <a:ext cx="5176550" cy="1603061"/>
          </a:xfrm>
          <a:prstGeom prst="rect">
            <a:avLst/>
          </a:prstGeom>
          <a:noFill/>
          <a:ln w="9525" cap="flat" cmpd="sng">
            <a:solidFill>
              <a:schemeClr val="dk2"/>
            </a:solidFill>
            <a:prstDash val="solid"/>
            <a:round/>
            <a:headEnd type="none" w="sm" len="sm"/>
            <a:tailEnd type="none" w="sm" len="sm"/>
          </a:ln>
        </p:spPr>
      </p:pic>
      <p:sp>
        <p:nvSpPr>
          <p:cNvPr id="83" name="Google Shape;83;p17"/>
          <p:cNvSpPr txBox="1"/>
          <p:nvPr/>
        </p:nvSpPr>
        <p:spPr>
          <a:xfrm>
            <a:off x="4904275" y="3123325"/>
            <a:ext cx="36750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Race condition: release operation happens from other kernel thread.</a:t>
            </a:r>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165500" y="112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KMSAN: use-after-free in hidraw_ioctl</a:t>
            </a:r>
            <a:endParaRPr/>
          </a:p>
          <a:p>
            <a:pPr marL="0" lvl="0" indent="0" algn="l" rtl="0">
              <a:spcBef>
                <a:spcPts val="0"/>
              </a:spcBef>
              <a:spcAft>
                <a:spcPts val="0"/>
              </a:spcAft>
              <a:buNone/>
            </a:pPr>
            <a:endParaRPr/>
          </a:p>
        </p:txBody>
      </p:sp>
      <p:pic>
        <p:nvPicPr>
          <p:cNvPr id="89" name="Google Shape;89;p18"/>
          <p:cNvPicPr preferRelativeResize="0"/>
          <p:nvPr/>
        </p:nvPicPr>
        <p:blipFill>
          <a:blip r:embed="rId3">
            <a:alphaModFix/>
          </a:blip>
          <a:stretch>
            <a:fillRect/>
          </a:stretch>
        </p:blipFill>
        <p:spPr>
          <a:xfrm>
            <a:off x="152400" y="765225"/>
            <a:ext cx="8839196" cy="2035022"/>
          </a:xfrm>
          <a:prstGeom prst="rect">
            <a:avLst/>
          </a:prstGeom>
          <a:noFill/>
          <a:ln w="9525" cap="flat" cmpd="sng">
            <a:solidFill>
              <a:schemeClr val="dk2"/>
            </a:solidFill>
            <a:prstDash val="solid"/>
            <a:round/>
            <a:headEnd type="none" w="sm" len="sm"/>
            <a:tailEnd type="none" w="sm" len="sm"/>
          </a:ln>
        </p:spPr>
      </p:pic>
      <p:sp>
        <p:nvSpPr>
          <p:cNvPr id="90" name="Google Shape;90;p18"/>
          <p:cNvSpPr/>
          <p:nvPr/>
        </p:nvSpPr>
        <p:spPr>
          <a:xfrm>
            <a:off x="1275900" y="3123325"/>
            <a:ext cx="1129800" cy="131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dev</a:t>
            </a:r>
            <a:endParaRPr/>
          </a:p>
        </p:txBody>
      </p:sp>
      <p:sp>
        <p:nvSpPr>
          <p:cNvPr id="91" name="Google Shape;91;p18"/>
          <p:cNvSpPr/>
          <p:nvPr/>
        </p:nvSpPr>
        <p:spPr>
          <a:xfrm>
            <a:off x="3146350" y="3558375"/>
            <a:ext cx="943500" cy="38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hid</a:t>
            </a:r>
            <a:endParaRPr/>
          </a:p>
        </p:txBody>
      </p:sp>
      <p:cxnSp>
        <p:nvCxnSpPr>
          <p:cNvPr id="92" name="Google Shape;92;p18"/>
          <p:cNvCxnSpPr>
            <a:stCxn id="90" idx="3"/>
            <a:endCxn id="91" idx="1"/>
          </p:cNvCxnSpPr>
          <p:nvPr/>
        </p:nvCxnSpPr>
        <p:spPr>
          <a:xfrm rot="10800000" flipH="1">
            <a:off x="2405700" y="3751225"/>
            <a:ext cx="740700" cy="30000"/>
          </a:xfrm>
          <a:prstGeom prst="straightConnector1">
            <a:avLst/>
          </a:prstGeom>
          <a:noFill/>
          <a:ln w="9525" cap="flat" cmpd="sng">
            <a:solidFill>
              <a:schemeClr val="dk2"/>
            </a:solidFill>
            <a:prstDash val="solid"/>
            <a:round/>
            <a:headEnd type="none" w="med" len="med"/>
            <a:tailEnd type="triangle" w="med" len="med"/>
          </a:ln>
        </p:spPr>
      </p:cxnSp>
      <p:cxnSp>
        <p:nvCxnSpPr>
          <p:cNvPr id="93" name="Google Shape;93;p18"/>
          <p:cNvCxnSpPr/>
          <p:nvPr/>
        </p:nvCxnSpPr>
        <p:spPr>
          <a:xfrm>
            <a:off x="1435300" y="2604975"/>
            <a:ext cx="1821000" cy="757500"/>
          </a:xfrm>
          <a:prstGeom prst="straightConnector1">
            <a:avLst/>
          </a:prstGeom>
          <a:noFill/>
          <a:ln w="9525" cap="flat" cmpd="sng">
            <a:solidFill>
              <a:schemeClr val="dk2"/>
            </a:solidFill>
            <a:prstDash val="solid"/>
            <a:round/>
            <a:headEnd type="none" w="med" len="med"/>
            <a:tailEnd type="triangle" w="med" len="med"/>
          </a:ln>
        </p:spPr>
      </p:cxnSp>
      <p:sp>
        <p:nvSpPr>
          <p:cNvPr id="94" name="Google Shape;94;p18"/>
          <p:cNvSpPr txBox="1"/>
          <p:nvPr/>
        </p:nvSpPr>
        <p:spPr>
          <a:xfrm rot="3852011">
            <a:off x="806607" y="2990627"/>
            <a:ext cx="612782" cy="3014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a:t>
            </a:r>
            <a:endParaRPr/>
          </a:p>
        </p:txBody>
      </p:sp>
      <p:cxnSp>
        <p:nvCxnSpPr>
          <p:cNvPr id="95" name="Google Shape;95;p18"/>
          <p:cNvCxnSpPr/>
          <p:nvPr/>
        </p:nvCxnSpPr>
        <p:spPr>
          <a:xfrm>
            <a:off x="747900" y="2817625"/>
            <a:ext cx="451800" cy="963600"/>
          </a:xfrm>
          <a:prstGeom prst="straightConnector1">
            <a:avLst/>
          </a:prstGeom>
          <a:noFill/>
          <a:ln w="9525" cap="flat" cmpd="sng">
            <a:solidFill>
              <a:schemeClr val="dk2"/>
            </a:solidFill>
            <a:prstDash val="solid"/>
            <a:round/>
            <a:headEnd type="none" w="med" len="med"/>
            <a:tailEnd type="triangle" w="med" len="med"/>
          </a:ln>
        </p:spPr>
      </p:cxnSp>
      <p:sp>
        <p:nvSpPr>
          <p:cNvPr id="96" name="Google Shape;96;p18"/>
          <p:cNvSpPr txBox="1"/>
          <p:nvPr/>
        </p:nvSpPr>
        <p:spPr>
          <a:xfrm rot="1361528">
            <a:off x="2404494" y="2782830"/>
            <a:ext cx="695216" cy="2445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free</a:t>
            </a:r>
            <a:endParaRPr/>
          </a:p>
        </p:txBody>
      </p:sp>
      <p:sp>
        <p:nvSpPr>
          <p:cNvPr id="97" name="Google Shape;97;p18"/>
          <p:cNvSpPr txBox="1"/>
          <p:nvPr/>
        </p:nvSpPr>
        <p:spPr>
          <a:xfrm>
            <a:off x="2475625" y="3409500"/>
            <a:ext cx="604200" cy="2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a:t>
            </a:r>
            <a:endParaRPr/>
          </a:p>
        </p:txBody>
      </p:sp>
      <p:pic>
        <p:nvPicPr>
          <p:cNvPr id="98" name="Google Shape;98;p18"/>
          <p:cNvPicPr preferRelativeResize="0"/>
          <p:nvPr/>
        </p:nvPicPr>
        <p:blipFill>
          <a:blip r:embed="rId4">
            <a:alphaModFix/>
          </a:blip>
          <a:stretch>
            <a:fillRect/>
          </a:stretch>
        </p:blipFill>
        <p:spPr>
          <a:xfrm>
            <a:off x="4783625" y="896128"/>
            <a:ext cx="3705575" cy="4057250"/>
          </a:xfrm>
          <a:prstGeom prst="rect">
            <a:avLst/>
          </a:prstGeom>
          <a:noFill/>
          <a:ln>
            <a:noFill/>
          </a:ln>
        </p:spPr>
      </p:pic>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174250" y="219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slab-out-of-bounds Read in hidraw_ioctl</a:t>
            </a:r>
            <a:endParaRPr/>
          </a:p>
        </p:txBody>
      </p:sp>
      <p:pic>
        <p:nvPicPr>
          <p:cNvPr id="104" name="Google Shape;104;p19"/>
          <p:cNvPicPr preferRelativeResize="0"/>
          <p:nvPr/>
        </p:nvPicPr>
        <p:blipFill>
          <a:blip r:embed="rId3">
            <a:alphaModFix/>
          </a:blip>
          <a:stretch>
            <a:fillRect/>
          </a:stretch>
        </p:blipFill>
        <p:spPr>
          <a:xfrm>
            <a:off x="464100" y="1093925"/>
            <a:ext cx="8093312" cy="14016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2355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#f3e92cb8</a:t>
            </a:r>
            <a:endParaRPr dirty="0"/>
          </a:p>
        </p:txBody>
      </p:sp>
      <p:graphicFrame>
        <p:nvGraphicFramePr>
          <p:cNvPr id="110" name="Google Shape;110;p20"/>
          <p:cNvGraphicFramePr/>
          <p:nvPr/>
        </p:nvGraphicFramePr>
        <p:xfrm>
          <a:off x="781050" y="2013100"/>
          <a:ext cx="6744975" cy="728540"/>
        </p:xfrm>
        <a:graphic>
          <a:graphicData uri="http://schemas.openxmlformats.org/drawingml/2006/table">
            <a:tbl>
              <a:tblPr>
                <a:noFill/>
              </a:tblPr>
              <a:tblGrid>
                <a:gridCol w="2962800">
                  <a:extLst>
                    <a:ext uri="{9D8B030D-6E8A-4147-A177-3AD203B41FA5}">
                      <a16:colId xmlns:a16="http://schemas.microsoft.com/office/drawing/2014/main" val="20000"/>
                    </a:ext>
                  </a:extLst>
                </a:gridCol>
                <a:gridCol w="3782175">
                  <a:extLst>
                    <a:ext uri="{9D8B030D-6E8A-4147-A177-3AD203B41FA5}">
                      <a16:colId xmlns:a16="http://schemas.microsoft.com/office/drawing/2014/main" val="20001"/>
                    </a:ext>
                  </a:extLst>
                </a:gridCol>
              </a:tblGrid>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c112d4b50c3b9c37b8afa2bcef8e4fe217bbddc9</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pneigh_get_next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3087ab5e780e6c242118b2f47a0f093c6015de1a</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sprintf</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p:nvPr/>
        </p:nvSpPr>
        <p:spPr>
          <a:xfrm>
            <a:off x="6246125" y="844250"/>
            <a:ext cx="2153100" cy="34557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txBox="1">
            <a:spLocks noGrp="1"/>
          </p:cNvSpPr>
          <p:nvPr>
            <p:ph type="title"/>
          </p:nvPr>
        </p:nvSpPr>
        <p:spPr>
          <a:xfrm>
            <a:off x="387900" y="338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Analysis</a:t>
            </a:r>
            <a:endParaRPr/>
          </a:p>
          <a:p>
            <a:pPr marL="0" lvl="0" indent="0" algn="l" rtl="0">
              <a:spcBef>
                <a:spcPts val="0"/>
              </a:spcBef>
              <a:spcAft>
                <a:spcPts val="0"/>
              </a:spcAft>
              <a:buNone/>
            </a:pPr>
            <a:endParaRPr/>
          </a:p>
        </p:txBody>
      </p:sp>
      <p:sp>
        <p:nvSpPr>
          <p:cNvPr id="117" name="Google Shape;117;p21"/>
          <p:cNvSpPr/>
          <p:nvPr/>
        </p:nvSpPr>
        <p:spPr>
          <a:xfrm>
            <a:off x="770850" y="1159825"/>
            <a:ext cx="3136500" cy="10500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neigh_seq_start</a:t>
            </a:r>
            <a:endParaRPr/>
          </a:p>
          <a:p>
            <a:pPr marL="0" lvl="0" indent="0" algn="l" rtl="0">
              <a:spcBef>
                <a:spcPts val="0"/>
              </a:spcBef>
              <a:spcAft>
                <a:spcPts val="0"/>
              </a:spcAft>
              <a:buNone/>
            </a:pPr>
            <a:endParaRPr/>
          </a:p>
        </p:txBody>
      </p:sp>
      <p:sp>
        <p:nvSpPr>
          <p:cNvPr id="118" name="Google Shape;118;p21"/>
          <p:cNvSpPr/>
          <p:nvPr/>
        </p:nvSpPr>
        <p:spPr>
          <a:xfrm>
            <a:off x="754025" y="3782900"/>
            <a:ext cx="3136500" cy="10500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neigh_seq_stop</a:t>
            </a:r>
            <a:endParaRPr/>
          </a:p>
          <a:p>
            <a:pPr marL="0" lvl="0" indent="0" algn="l" rtl="0">
              <a:spcBef>
                <a:spcPts val="0"/>
              </a:spcBef>
              <a:spcAft>
                <a:spcPts val="0"/>
              </a:spcAft>
              <a:buNone/>
            </a:pPr>
            <a:endParaRPr/>
          </a:p>
        </p:txBody>
      </p:sp>
      <p:sp>
        <p:nvSpPr>
          <p:cNvPr id="119" name="Google Shape;119;p21"/>
          <p:cNvSpPr/>
          <p:nvPr/>
        </p:nvSpPr>
        <p:spPr>
          <a:xfrm>
            <a:off x="770850" y="2504300"/>
            <a:ext cx="3136500" cy="10500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Pneigh ops</a:t>
            </a:r>
            <a:endParaRPr/>
          </a:p>
          <a:p>
            <a:pPr marL="0" lvl="0" indent="0" algn="l" rtl="0">
              <a:spcBef>
                <a:spcPts val="0"/>
              </a:spcBef>
              <a:spcAft>
                <a:spcPts val="0"/>
              </a:spcAft>
              <a:buNone/>
            </a:pPr>
            <a:endParaRPr/>
          </a:p>
        </p:txBody>
      </p:sp>
      <p:cxnSp>
        <p:nvCxnSpPr>
          <p:cNvPr id="120" name="Google Shape;120;p21"/>
          <p:cNvCxnSpPr>
            <a:stCxn id="117" idx="2"/>
            <a:endCxn id="119" idx="0"/>
          </p:cNvCxnSpPr>
          <p:nvPr/>
        </p:nvCxnSpPr>
        <p:spPr>
          <a:xfrm>
            <a:off x="2339100" y="2209825"/>
            <a:ext cx="0" cy="29460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21;p21"/>
          <p:cNvCxnSpPr>
            <a:stCxn id="119" idx="2"/>
            <a:endCxn id="118" idx="0"/>
          </p:cNvCxnSpPr>
          <p:nvPr/>
        </p:nvCxnSpPr>
        <p:spPr>
          <a:xfrm flipH="1">
            <a:off x="2322300" y="3554300"/>
            <a:ext cx="16800" cy="228600"/>
          </a:xfrm>
          <a:prstGeom prst="straightConnector1">
            <a:avLst/>
          </a:prstGeom>
          <a:noFill/>
          <a:ln w="9525" cap="flat" cmpd="sng">
            <a:solidFill>
              <a:schemeClr val="dk2"/>
            </a:solidFill>
            <a:prstDash val="solid"/>
            <a:round/>
            <a:headEnd type="none" w="med" len="med"/>
            <a:tailEnd type="triangle" w="med" len="med"/>
          </a:ln>
        </p:spPr>
      </p:cxnSp>
      <p:sp>
        <p:nvSpPr>
          <p:cNvPr id="122" name="Google Shape;122;p21"/>
          <p:cNvSpPr/>
          <p:nvPr/>
        </p:nvSpPr>
        <p:spPr>
          <a:xfrm>
            <a:off x="6535475" y="2326750"/>
            <a:ext cx="14220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pneigh_entry</a:t>
            </a:r>
            <a:endParaRPr/>
          </a:p>
        </p:txBody>
      </p:sp>
      <p:sp>
        <p:nvSpPr>
          <p:cNvPr id="123" name="Google Shape;123;p21"/>
          <p:cNvSpPr/>
          <p:nvPr/>
        </p:nvSpPr>
        <p:spPr>
          <a:xfrm>
            <a:off x="6535475" y="1386625"/>
            <a:ext cx="14220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pneigh_entry</a:t>
            </a:r>
            <a:endParaRPr/>
          </a:p>
        </p:txBody>
      </p:sp>
      <p:sp>
        <p:nvSpPr>
          <p:cNvPr id="124" name="Google Shape;124;p21"/>
          <p:cNvSpPr/>
          <p:nvPr/>
        </p:nvSpPr>
        <p:spPr>
          <a:xfrm>
            <a:off x="6535475" y="3266875"/>
            <a:ext cx="14220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pneigh_entry</a:t>
            </a:r>
            <a:endParaRPr/>
          </a:p>
        </p:txBody>
      </p:sp>
      <p:cxnSp>
        <p:nvCxnSpPr>
          <p:cNvPr id="125" name="Google Shape;125;p21"/>
          <p:cNvCxnSpPr>
            <a:stCxn id="123" idx="2"/>
            <a:endCxn id="122" idx="0"/>
          </p:cNvCxnSpPr>
          <p:nvPr/>
        </p:nvCxnSpPr>
        <p:spPr>
          <a:xfrm>
            <a:off x="7246475" y="1905025"/>
            <a:ext cx="0" cy="421800"/>
          </a:xfrm>
          <a:prstGeom prst="straightConnector1">
            <a:avLst/>
          </a:prstGeom>
          <a:noFill/>
          <a:ln w="9525" cap="flat" cmpd="sng">
            <a:solidFill>
              <a:schemeClr val="dk2"/>
            </a:solidFill>
            <a:prstDash val="solid"/>
            <a:round/>
            <a:headEnd type="none" w="med" len="med"/>
            <a:tailEnd type="triangle" w="med" len="med"/>
          </a:ln>
        </p:spPr>
      </p:cxnSp>
      <p:cxnSp>
        <p:nvCxnSpPr>
          <p:cNvPr id="126" name="Google Shape;126;p21"/>
          <p:cNvCxnSpPr>
            <a:stCxn id="122" idx="2"/>
            <a:endCxn id="124" idx="0"/>
          </p:cNvCxnSpPr>
          <p:nvPr/>
        </p:nvCxnSpPr>
        <p:spPr>
          <a:xfrm>
            <a:off x="7246475" y="2845150"/>
            <a:ext cx="0" cy="421800"/>
          </a:xfrm>
          <a:prstGeom prst="straightConnector1">
            <a:avLst/>
          </a:prstGeom>
          <a:noFill/>
          <a:ln w="9525" cap="flat" cmpd="sng">
            <a:solidFill>
              <a:schemeClr val="dk2"/>
            </a:solidFill>
            <a:prstDash val="solid"/>
            <a:round/>
            <a:headEnd type="none" w="med" len="med"/>
            <a:tailEnd type="triangle" w="med" len="med"/>
          </a:ln>
        </p:spPr>
      </p:cxnSp>
      <p:sp>
        <p:nvSpPr>
          <p:cNvPr id="127" name="Google Shape;127;p21"/>
          <p:cNvSpPr txBox="1"/>
          <p:nvPr/>
        </p:nvSpPr>
        <p:spPr>
          <a:xfrm>
            <a:off x="6672525" y="4260500"/>
            <a:ext cx="1485900" cy="2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t>neigh table</a:t>
            </a:r>
            <a:endParaRPr sz="1500" b="1"/>
          </a:p>
        </p:txBody>
      </p:sp>
      <p:cxnSp>
        <p:nvCxnSpPr>
          <p:cNvPr id="128" name="Google Shape;128;p21"/>
          <p:cNvCxnSpPr/>
          <p:nvPr/>
        </p:nvCxnSpPr>
        <p:spPr>
          <a:xfrm rot="10800000" flipH="1">
            <a:off x="5302575" y="2819650"/>
            <a:ext cx="844800" cy="57000"/>
          </a:xfrm>
          <a:prstGeom prst="straightConnector1">
            <a:avLst/>
          </a:prstGeom>
          <a:noFill/>
          <a:ln w="9525" cap="flat" cmpd="sng">
            <a:solidFill>
              <a:schemeClr val="dk2"/>
            </a:solidFill>
            <a:prstDash val="solid"/>
            <a:round/>
            <a:headEnd type="none" w="med" len="med"/>
            <a:tailEnd type="triangle" w="med" len="med"/>
          </a:ln>
        </p:spPr>
      </p:cxnSp>
      <p:sp>
        <p:nvSpPr>
          <p:cNvPr id="129" name="Google Shape;129;p21"/>
          <p:cNvSpPr txBox="1"/>
          <p:nvPr/>
        </p:nvSpPr>
        <p:spPr>
          <a:xfrm>
            <a:off x="4304300" y="2682850"/>
            <a:ext cx="9984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t>Seq_file</a:t>
            </a:r>
            <a:endParaRPr sz="1500" b="1"/>
          </a:p>
          <a:p>
            <a:pPr marL="0" lvl="0" indent="0" algn="l" rtl="0">
              <a:spcBef>
                <a:spcPts val="0"/>
              </a:spcBef>
              <a:spcAft>
                <a:spcPts val="0"/>
              </a:spcAft>
              <a:buNone/>
            </a:pPr>
            <a:r>
              <a:rPr lang="en" sz="1500" b="1"/>
              <a:t> cache</a:t>
            </a:r>
            <a:endParaRPr sz="1500" b="1"/>
          </a:p>
        </p:txBody>
      </p:sp>
      <p:sp>
        <p:nvSpPr>
          <p:cNvPr id="130" name="Google Shape;130;p21"/>
          <p:cNvSpPr/>
          <p:nvPr/>
        </p:nvSpPr>
        <p:spPr>
          <a:xfrm>
            <a:off x="1126175" y="2299300"/>
            <a:ext cx="1089900" cy="12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1126175" y="3635100"/>
            <a:ext cx="1089900" cy="124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p:nvPr/>
        </p:nvSpPr>
        <p:spPr>
          <a:xfrm>
            <a:off x="320750" y="2107950"/>
            <a:ext cx="11598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without </a:t>
            </a:r>
            <a:endParaRPr/>
          </a:p>
          <a:p>
            <a:pPr marL="0" lvl="0" indent="0" algn="l" rtl="0">
              <a:spcBef>
                <a:spcPts val="0"/>
              </a:spcBef>
              <a:spcAft>
                <a:spcPts val="0"/>
              </a:spcAft>
              <a:buNone/>
            </a:pPr>
            <a:r>
              <a:rPr lang="en"/>
              <a:t>lock</a:t>
            </a:r>
            <a:endParaRPr/>
          </a:p>
        </p:txBody>
      </p:sp>
      <p:sp>
        <p:nvSpPr>
          <p:cNvPr id="133" name="Google Shape;133;p21"/>
          <p:cNvSpPr txBox="1"/>
          <p:nvPr/>
        </p:nvSpPr>
        <p:spPr>
          <a:xfrm>
            <a:off x="332300" y="3427100"/>
            <a:ext cx="12483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without unlock</a:t>
            </a:r>
            <a:endParaRPr/>
          </a:p>
        </p:txBody>
      </p:sp>
      <p:cxnSp>
        <p:nvCxnSpPr>
          <p:cNvPr id="134" name="Google Shape;134;p21"/>
          <p:cNvCxnSpPr/>
          <p:nvPr/>
        </p:nvCxnSpPr>
        <p:spPr>
          <a:xfrm>
            <a:off x="7209775" y="964825"/>
            <a:ext cx="0" cy="421800"/>
          </a:xfrm>
          <a:prstGeom prst="straightConnector1">
            <a:avLst/>
          </a:prstGeom>
          <a:noFill/>
          <a:ln w="9525" cap="flat" cmpd="sng">
            <a:solidFill>
              <a:schemeClr val="dk2"/>
            </a:solidFill>
            <a:prstDash val="solid"/>
            <a:round/>
            <a:headEnd type="none" w="med" len="med"/>
            <a:tailEnd type="triangle" w="med" len="med"/>
          </a:ln>
        </p:spPr>
      </p:cxnSp>
      <p:cxnSp>
        <p:nvCxnSpPr>
          <p:cNvPr id="135" name="Google Shape;135;p21"/>
          <p:cNvCxnSpPr/>
          <p:nvPr/>
        </p:nvCxnSpPr>
        <p:spPr>
          <a:xfrm>
            <a:off x="7209775" y="3769250"/>
            <a:ext cx="0" cy="42180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21"/>
          <p:cNvCxnSpPr>
            <a:endCxn id="129" idx="1"/>
          </p:cNvCxnSpPr>
          <p:nvPr/>
        </p:nvCxnSpPr>
        <p:spPr>
          <a:xfrm rot="10800000" flipH="1">
            <a:off x="3599000" y="2848150"/>
            <a:ext cx="705300" cy="28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sp>
        <p:nvSpPr>
          <p:cNvPr id="423" name="Google Shape;42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424" name="Google Shape;424;p54"/>
          <p:cNvPicPr preferRelativeResize="0"/>
          <p:nvPr/>
        </p:nvPicPr>
        <p:blipFill>
          <a:blip r:embed="rId3">
            <a:alphaModFix/>
          </a:blip>
          <a:stretch>
            <a:fillRect/>
          </a:stretch>
        </p:blipFill>
        <p:spPr>
          <a:xfrm>
            <a:off x="311700" y="1017725"/>
            <a:ext cx="3666684" cy="393600"/>
          </a:xfrm>
          <a:prstGeom prst="rect">
            <a:avLst/>
          </a:prstGeom>
          <a:noFill/>
          <a:ln>
            <a:noFill/>
          </a:ln>
        </p:spPr>
      </p:pic>
      <p:pic>
        <p:nvPicPr>
          <p:cNvPr id="425" name="Google Shape;425;p54"/>
          <p:cNvPicPr preferRelativeResize="0"/>
          <p:nvPr/>
        </p:nvPicPr>
        <p:blipFill>
          <a:blip r:embed="rId4">
            <a:alphaModFix/>
          </a:blip>
          <a:stretch>
            <a:fillRect/>
          </a:stretch>
        </p:blipFill>
        <p:spPr>
          <a:xfrm>
            <a:off x="311700" y="1506250"/>
            <a:ext cx="3666676" cy="1124372"/>
          </a:xfrm>
          <a:prstGeom prst="rect">
            <a:avLst/>
          </a:prstGeom>
          <a:noFill/>
          <a:ln>
            <a:noFill/>
          </a:ln>
        </p:spPr>
      </p:pic>
      <p:pic>
        <p:nvPicPr>
          <p:cNvPr id="426" name="Google Shape;426;p54"/>
          <p:cNvPicPr preferRelativeResize="0"/>
          <p:nvPr/>
        </p:nvPicPr>
        <p:blipFill>
          <a:blip r:embed="rId5">
            <a:alphaModFix/>
          </a:blip>
          <a:stretch>
            <a:fillRect/>
          </a:stretch>
        </p:blipFill>
        <p:spPr>
          <a:xfrm>
            <a:off x="311700" y="2725550"/>
            <a:ext cx="4167417" cy="1937675"/>
          </a:xfrm>
          <a:prstGeom prst="rect">
            <a:avLst/>
          </a:prstGeom>
          <a:noFill/>
          <a:ln>
            <a:noFill/>
          </a:ln>
        </p:spPr>
      </p:pic>
      <p:pic>
        <p:nvPicPr>
          <p:cNvPr id="427" name="Google Shape;427;p54"/>
          <p:cNvPicPr preferRelativeResize="0"/>
          <p:nvPr/>
        </p:nvPicPr>
        <p:blipFill>
          <a:blip r:embed="rId6">
            <a:alphaModFix/>
          </a:blip>
          <a:stretch>
            <a:fillRect/>
          </a:stretch>
        </p:blipFill>
        <p:spPr>
          <a:xfrm>
            <a:off x="4624075" y="1106975"/>
            <a:ext cx="4397075" cy="3369880"/>
          </a:xfrm>
          <a:prstGeom prst="rect">
            <a:avLst/>
          </a:prstGeom>
          <a:noFill/>
          <a:ln>
            <a:noFill/>
          </a:ln>
        </p:spPr>
      </p:pic>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338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pic>
        <p:nvPicPr>
          <p:cNvPr id="142" name="Google Shape;142;p22"/>
          <p:cNvPicPr preferRelativeResize="0"/>
          <p:nvPr/>
        </p:nvPicPr>
        <p:blipFill>
          <a:blip r:embed="rId3">
            <a:alphaModFix/>
          </a:blip>
          <a:stretch>
            <a:fillRect/>
          </a:stretch>
        </p:blipFill>
        <p:spPr>
          <a:xfrm>
            <a:off x="716800" y="987600"/>
            <a:ext cx="6805376" cy="39273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2355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pneigh_get_next</a:t>
            </a:r>
            <a:endParaRPr/>
          </a:p>
        </p:txBody>
      </p:sp>
      <p:pic>
        <p:nvPicPr>
          <p:cNvPr id="148" name="Google Shape;148;p23"/>
          <p:cNvPicPr preferRelativeResize="0"/>
          <p:nvPr/>
        </p:nvPicPr>
        <p:blipFill>
          <a:blip r:embed="rId3">
            <a:alphaModFix/>
          </a:blip>
          <a:stretch>
            <a:fillRect/>
          </a:stretch>
        </p:blipFill>
        <p:spPr>
          <a:xfrm>
            <a:off x="404925" y="865325"/>
            <a:ext cx="4575206" cy="3973375"/>
          </a:xfrm>
          <a:prstGeom prst="rect">
            <a:avLst/>
          </a:prstGeom>
          <a:noFill/>
          <a:ln>
            <a:noFill/>
          </a:ln>
        </p:spPr>
      </p:pic>
      <p:sp>
        <p:nvSpPr>
          <p:cNvPr id="149" name="Google Shape;149;p23"/>
          <p:cNvSpPr txBox="1"/>
          <p:nvPr/>
        </p:nvSpPr>
        <p:spPr>
          <a:xfrm>
            <a:off x="2621800" y="3708125"/>
            <a:ext cx="1737600" cy="3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neigh_seq_next</a:t>
            </a:r>
            <a:endParaRPr>
              <a:solidFill>
                <a:srgbClr val="FF0000"/>
              </a:solidFill>
            </a:endParaRPr>
          </a:p>
        </p:txBody>
      </p:sp>
      <p:pic>
        <p:nvPicPr>
          <p:cNvPr id="150" name="Google Shape;150;p23"/>
          <p:cNvPicPr preferRelativeResize="0"/>
          <p:nvPr/>
        </p:nvPicPr>
        <p:blipFill>
          <a:blip r:embed="rId4">
            <a:alphaModFix/>
          </a:blip>
          <a:stretch>
            <a:fillRect/>
          </a:stretch>
        </p:blipFill>
        <p:spPr>
          <a:xfrm>
            <a:off x="5066075" y="789125"/>
            <a:ext cx="2834996" cy="1782624"/>
          </a:xfrm>
          <a:prstGeom prst="rect">
            <a:avLst/>
          </a:prstGeom>
          <a:noFill/>
          <a:ln w="9525" cap="flat" cmpd="sng">
            <a:solidFill>
              <a:schemeClr val="dk2"/>
            </a:solidFill>
            <a:prstDash val="solid"/>
            <a:round/>
            <a:headEnd type="none" w="sm" len="sm"/>
            <a:tailEnd type="none" w="sm" len="sm"/>
          </a:ln>
        </p:spPr>
      </p:pic>
      <p:pic>
        <p:nvPicPr>
          <p:cNvPr id="151" name="Google Shape;151;p23"/>
          <p:cNvPicPr preferRelativeResize="0"/>
          <p:nvPr/>
        </p:nvPicPr>
        <p:blipFill>
          <a:blip r:embed="rId5">
            <a:alphaModFix/>
          </a:blip>
          <a:stretch>
            <a:fillRect/>
          </a:stretch>
        </p:blipFill>
        <p:spPr>
          <a:xfrm>
            <a:off x="5066081" y="2531313"/>
            <a:ext cx="3859070" cy="254104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2355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pneigh_get_next</a:t>
            </a:r>
            <a:endParaRPr/>
          </a:p>
        </p:txBody>
      </p:sp>
      <p:pic>
        <p:nvPicPr>
          <p:cNvPr id="157" name="Google Shape;157;p24"/>
          <p:cNvPicPr preferRelativeResize="0"/>
          <p:nvPr/>
        </p:nvPicPr>
        <p:blipFill>
          <a:blip r:embed="rId3">
            <a:alphaModFix/>
          </a:blip>
          <a:stretch>
            <a:fillRect/>
          </a:stretch>
        </p:blipFill>
        <p:spPr>
          <a:xfrm>
            <a:off x="235500" y="861800"/>
            <a:ext cx="5136824" cy="3750075"/>
          </a:xfrm>
          <a:prstGeom prst="rect">
            <a:avLst/>
          </a:prstGeom>
          <a:noFill/>
          <a:ln w="9525" cap="flat" cmpd="sng">
            <a:solidFill>
              <a:schemeClr val="dk2"/>
            </a:solidFill>
            <a:prstDash val="solid"/>
            <a:round/>
            <a:headEnd type="none" w="sm" len="sm"/>
            <a:tailEnd type="none" w="sm" len="sm"/>
          </a:ln>
        </p:spPr>
      </p:pic>
      <p:pic>
        <p:nvPicPr>
          <p:cNvPr id="158" name="Google Shape;158;p24"/>
          <p:cNvPicPr preferRelativeResize="0"/>
          <p:nvPr/>
        </p:nvPicPr>
        <p:blipFill>
          <a:blip r:embed="rId4">
            <a:alphaModFix/>
          </a:blip>
          <a:stretch>
            <a:fillRect/>
          </a:stretch>
        </p:blipFill>
        <p:spPr>
          <a:xfrm>
            <a:off x="5524724" y="941525"/>
            <a:ext cx="3466876" cy="2797618"/>
          </a:xfrm>
          <a:prstGeom prst="rect">
            <a:avLst/>
          </a:prstGeom>
          <a:noFill/>
          <a:ln w="9525" cap="flat" cmpd="sng">
            <a:solidFill>
              <a:schemeClr val="dk2"/>
            </a:solidFill>
            <a:prstDash val="solid"/>
            <a:round/>
            <a:headEnd type="none" w="sm" len="sm"/>
            <a:tailEnd type="none" w="sm" len="sm"/>
          </a:ln>
        </p:spPr>
      </p:pic>
      <p:sp>
        <p:nvSpPr>
          <p:cNvPr id="159" name="Google Shape;159;p24"/>
          <p:cNvSpPr txBox="1"/>
          <p:nvPr/>
        </p:nvSpPr>
        <p:spPr>
          <a:xfrm>
            <a:off x="5675150" y="4093525"/>
            <a:ext cx="2604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Free when back to usermode</a:t>
            </a:r>
            <a:endParaRPr>
              <a:solidFill>
                <a:srgbClr val="FF0000"/>
              </a:solidFill>
            </a:endParaRPr>
          </a:p>
        </p:txBody>
      </p:sp>
      <p:sp>
        <p:nvSpPr>
          <p:cNvPr id="160" name="Google Shape;160;p24"/>
          <p:cNvSpPr/>
          <p:nvPr/>
        </p:nvSpPr>
        <p:spPr>
          <a:xfrm>
            <a:off x="6871300" y="2280488"/>
            <a:ext cx="983400" cy="11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2355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sprintf</a:t>
            </a:r>
            <a:endParaRPr/>
          </a:p>
        </p:txBody>
      </p:sp>
      <p:pic>
        <p:nvPicPr>
          <p:cNvPr id="166" name="Google Shape;166;p25"/>
          <p:cNvPicPr preferRelativeResize="0"/>
          <p:nvPr/>
        </p:nvPicPr>
        <p:blipFill>
          <a:blip r:embed="rId3">
            <a:alphaModFix/>
          </a:blip>
          <a:stretch>
            <a:fillRect/>
          </a:stretch>
        </p:blipFill>
        <p:spPr>
          <a:xfrm>
            <a:off x="235500" y="928225"/>
            <a:ext cx="5036659" cy="4049575"/>
          </a:xfrm>
          <a:prstGeom prst="rect">
            <a:avLst/>
          </a:prstGeom>
          <a:noFill/>
          <a:ln>
            <a:noFill/>
          </a:ln>
        </p:spPr>
      </p:pic>
      <p:pic>
        <p:nvPicPr>
          <p:cNvPr id="167" name="Google Shape;167;p25"/>
          <p:cNvPicPr preferRelativeResize="0"/>
          <p:nvPr/>
        </p:nvPicPr>
        <p:blipFill>
          <a:blip r:embed="rId4">
            <a:alphaModFix/>
          </a:blip>
          <a:stretch>
            <a:fillRect/>
          </a:stretch>
        </p:blipFill>
        <p:spPr>
          <a:xfrm>
            <a:off x="4572000" y="1233024"/>
            <a:ext cx="4319324" cy="1185000"/>
          </a:xfrm>
          <a:prstGeom prst="rect">
            <a:avLst/>
          </a:prstGeom>
          <a:noFill/>
          <a:ln w="9525" cap="flat" cmpd="sng">
            <a:solidFill>
              <a:schemeClr val="dk2"/>
            </a:solidFill>
            <a:prstDash val="solid"/>
            <a:round/>
            <a:headEnd type="none" w="sm" len="sm"/>
            <a:tailEnd type="none" w="sm" len="sm"/>
          </a:ln>
        </p:spPr>
      </p:pic>
      <p:pic>
        <p:nvPicPr>
          <p:cNvPr id="168" name="Google Shape;168;p25"/>
          <p:cNvPicPr preferRelativeResize="0"/>
          <p:nvPr/>
        </p:nvPicPr>
        <p:blipFill>
          <a:blip r:embed="rId5">
            <a:alphaModFix/>
          </a:blip>
          <a:stretch>
            <a:fillRect/>
          </a:stretch>
        </p:blipFill>
        <p:spPr>
          <a:xfrm>
            <a:off x="4158950" y="2688475"/>
            <a:ext cx="4732375" cy="15263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2355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sprintf</a:t>
            </a:r>
            <a:endParaRPr/>
          </a:p>
        </p:txBody>
      </p:sp>
      <p:pic>
        <p:nvPicPr>
          <p:cNvPr id="174" name="Google Shape;174;p26"/>
          <p:cNvPicPr preferRelativeResize="0"/>
          <p:nvPr/>
        </p:nvPicPr>
        <p:blipFill>
          <a:blip r:embed="rId3">
            <a:alphaModFix/>
          </a:blip>
          <a:stretch>
            <a:fillRect/>
          </a:stretch>
        </p:blipFill>
        <p:spPr>
          <a:xfrm>
            <a:off x="465175" y="3183700"/>
            <a:ext cx="4698725" cy="1234125"/>
          </a:xfrm>
          <a:prstGeom prst="rect">
            <a:avLst/>
          </a:prstGeom>
          <a:noFill/>
          <a:ln>
            <a:noFill/>
          </a:ln>
        </p:spPr>
      </p:pic>
      <p:pic>
        <p:nvPicPr>
          <p:cNvPr id="175" name="Google Shape;175;p26"/>
          <p:cNvPicPr preferRelativeResize="0"/>
          <p:nvPr/>
        </p:nvPicPr>
        <p:blipFill>
          <a:blip r:embed="rId4">
            <a:alphaModFix/>
          </a:blip>
          <a:stretch>
            <a:fillRect/>
          </a:stretch>
        </p:blipFill>
        <p:spPr>
          <a:xfrm>
            <a:off x="409826" y="1017925"/>
            <a:ext cx="6834580" cy="2351175"/>
          </a:xfrm>
          <a:prstGeom prst="rect">
            <a:avLst/>
          </a:prstGeom>
          <a:noFill/>
          <a:ln>
            <a:noFill/>
          </a:ln>
        </p:spPr>
      </p:pic>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2355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sprintf</a:t>
            </a:r>
            <a:endParaRPr/>
          </a:p>
        </p:txBody>
      </p:sp>
      <p:pic>
        <p:nvPicPr>
          <p:cNvPr id="181" name="Google Shape;181;p27"/>
          <p:cNvPicPr preferRelativeResize="0"/>
          <p:nvPr/>
        </p:nvPicPr>
        <p:blipFill>
          <a:blip r:embed="rId3">
            <a:alphaModFix/>
          </a:blip>
          <a:stretch>
            <a:fillRect/>
          </a:stretch>
        </p:blipFill>
        <p:spPr>
          <a:xfrm>
            <a:off x="235488" y="984625"/>
            <a:ext cx="7332426" cy="3694900"/>
          </a:xfrm>
          <a:prstGeom prst="rect">
            <a:avLst/>
          </a:prstGeom>
          <a:noFill/>
          <a:ln>
            <a:noFill/>
          </a:ln>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#526f5b85</a:t>
            </a:r>
            <a:endParaRPr/>
          </a:p>
        </p:txBody>
      </p:sp>
      <p:graphicFrame>
        <p:nvGraphicFramePr>
          <p:cNvPr id="187" name="Google Shape;187;p28"/>
          <p:cNvGraphicFramePr/>
          <p:nvPr/>
        </p:nvGraphicFramePr>
        <p:xfrm>
          <a:off x="2119300" y="2167600"/>
          <a:ext cx="4905375" cy="109281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slab-out-of-bounds Read in rhashtable_walk_enter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BUG: spinlock bad magic in rhashtable_walk_enter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INFO: trying to register non-static key in rhashtable_walk_enter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193" name="Google Shape;193;p29"/>
          <p:cNvPicPr preferRelativeResize="0"/>
          <p:nvPr/>
        </p:nvPicPr>
        <p:blipFill>
          <a:blip r:embed="rId3">
            <a:alphaModFix/>
          </a:blip>
          <a:stretch>
            <a:fillRect/>
          </a:stretch>
        </p:blipFill>
        <p:spPr>
          <a:xfrm>
            <a:off x="4041450" y="3617650"/>
            <a:ext cx="3899382" cy="1525850"/>
          </a:xfrm>
          <a:prstGeom prst="rect">
            <a:avLst/>
          </a:prstGeom>
          <a:noFill/>
          <a:ln>
            <a:noFill/>
          </a:ln>
        </p:spPr>
      </p:pic>
      <p:pic>
        <p:nvPicPr>
          <p:cNvPr id="194" name="Google Shape;194;p29"/>
          <p:cNvPicPr preferRelativeResize="0"/>
          <p:nvPr/>
        </p:nvPicPr>
        <p:blipFill>
          <a:blip r:embed="rId4">
            <a:alphaModFix/>
          </a:blip>
          <a:stretch>
            <a:fillRect/>
          </a:stretch>
        </p:blipFill>
        <p:spPr>
          <a:xfrm>
            <a:off x="311700" y="1104650"/>
            <a:ext cx="3442250" cy="1389100"/>
          </a:xfrm>
          <a:prstGeom prst="rect">
            <a:avLst/>
          </a:prstGeom>
          <a:noFill/>
          <a:ln>
            <a:noFill/>
          </a:ln>
        </p:spPr>
      </p:pic>
      <p:pic>
        <p:nvPicPr>
          <p:cNvPr id="195" name="Google Shape;195;p29"/>
          <p:cNvPicPr preferRelativeResize="0"/>
          <p:nvPr/>
        </p:nvPicPr>
        <p:blipFill>
          <a:blip r:embed="rId5">
            <a:alphaModFix/>
          </a:blip>
          <a:stretch>
            <a:fillRect/>
          </a:stretch>
        </p:blipFill>
        <p:spPr>
          <a:xfrm>
            <a:off x="311700" y="2580675"/>
            <a:ext cx="3442249" cy="798309"/>
          </a:xfrm>
          <a:prstGeom prst="rect">
            <a:avLst/>
          </a:prstGeom>
          <a:noFill/>
          <a:ln>
            <a:noFill/>
          </a:ln>
        </p:spPr>
      </p:pic>
      <p:sp>
        <p:nvSpPr>
          <p:cNvPr id="196" name="Google Shape;196;p29"/>
          <p:cNvSpPr txBox="1"/>
          <p:nvPr/>
        </p:nvSpPr>
        <p:spPr>
          <a:xfrm>
            <a:off x="311725" y="3465900"/>
            <a:ext cx="3442200" cy="15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tipc_init_net</a:t>
            </a:r>
            <a:endParaRPr/>
          </a:p>
          <a:p>
            <a:pPr marL="0" lvl="0" indent="457200" algn="l" rtl="0">
              <a:spcBef>
                <a:spcPts val="0"/>
              </a:spcBef>
              <a:spcAft>
                <a:spcPts val="0"/>
              </a:spcAft>
              <a:buNone/>
            </a:pPr>
            <a:r>
              <a:rPr lang="en"/>
              <a:t>-&gt; tipc_topsrv_start</a:t>
            </a:r>
            <a:endParaRPr/>
          </a:p>
          <a:p>
            <a:pPr marL="457200" lvl="0" indent="457200" algn="l" rtl="0">
              <a:spcBef>
                <a:spcPts val="0"/>
              </a:spcBef>
              <a:spcAft>
                <a:spcPts val="0"/>
              </a:spcAft>
              <a:buClr>
                <a:schemeClr val="dk1"/>
              </a:buClr>
              <a:buSzPts val="1100"/>
              <a:buFont typeface="Arial"/>
              <a:buNone/>
            </a:pPr>
            <a:r>
              <a:rPr lang="en"/>
              <a:t>-&gt;tipc_topsrv_create_listener</a:t>
            </a:r>
            <a:endParaRPr/>
          </a:p>
          <a:p>
            <a:pPr marL="914400" lvl="0" indent="457200" algn="l" rtl="0">
              <a:spcBef>
                <a:spcPts val="0"/>
              </a:spcBef>
              <a:spcAft>
                <a:spcPts val="0"/>
              </a:spcAft>
              <a:buNone/>
            </a:pPr>
            <a:r>
              <a:rPr lang="en"/>
              <a:t>-&gt; sock_create_kern</a:t>
            </a:r>
            <a:endParaRPr/>
          </a:p>
          <a:p>
            <a:pPr marL="0" lvl="0" indent="0" algn="l" rtl="0">
              <a:spcBef>
                <a:spcPts val="0"/>
              </a:spcBef>
              <a:spcAft>
                <a:spcPts val="0"/>
              </a:spcAft>
              <a:buNone/>
            </a:pPr>
            <a:endParaRPr/>
          </a:p>
          <a:p>
            <a:pPr marL="0" lvl="0" indent="0" algn="l" rtl="0">
              <a:spcBef>
                <a:spcPts val="0"/>
              </a:spcBef>
              <a:spcAft>
                <a:spcPts val="0"/>
              </a:spcAft>
              <a:buNone/>
            </a:pPr>
            <a:r>
              <a:rPr lang="en"/>
              <a:t>The sock_create_kern must be executed after tipc_socket_init</a:t>
            </a:r>
            <a:endParaRPr/>
          </a:p>
        </p:txBody>
      </p:sp>
      <p:pic>
        <p:nvPicPr>
          <p:cNvPr id="197" name="Google Shape;197;p29"/>
          <p:cNvPicPr preferRelativeResize="0"/>
          <p:nvPr/>
        </p:nvPicPr>
        <p:blipFill>
          <a:blip r:embed="rId6">
            <a:alphaModFix/>
          </a:blip>
          <a:stretch>
            <a:fillRect/>
          </a:stretch>
        </p:blipFill>
        <p:spPr>
          <a:xfrm>
            <a:off x="4041450" y="1025763"/>
            <a:ext cx="3901895" cy="2515675"/>
          </a:xfrm>
          <a:prstGeom prst="rect">
            <a:avLst/>
          </a:prstGeom>
          <a:noFill/>
          <a:ln>
            <a:noFill/>
          </a:ln>
        </p:spPr>
      </p:pic>
      <p:sp>
        <p:nvSpPr>
          <p:cNvPr id="198" name="Google Shape;198;p29"/>
          <p:cNvSpPr/>
          <p:nvPr/>
        </p:nvSpPr>
        <p:spPr>
          <a:xfrm>
            <a:off x="691125" y="2713625"/>
            <a:ext cx="1506000" cy="385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29"/>
          <p:cNvCxnSpPr/>
          <p:nvPr/>
        </p:nvCxnSpPr>
        <p:spPr>
          <a:xfrm flipH="1">
            <a:off x="3018300" y="1654950"/>
            <a:ext cx="18900" cy="921600"/>
          </a:xfrm>
          <a:prstGeom prst="straightConnector1">
            <a:avLst/>
          </a:prstGeom>
          <a:noFill/>
          <a:ln w="9525" cap="flat" cmpd="sng">
            <a:solidFill>
              <a:srgbClr val="FF0000"/>
            </a:solidFill>
            <a:prstDash val="solid"/>
            <a:round/>
            <a:headEnd type="none" w="med" len="med"/>
            <a:tailEnd type="stealth" w="med" len="med"/>
          </a:ln>
        </p:spPr>
      </p:cxnSp>
      <p:pic>
        <p:nvPicPr>
          <p:cNvPr id="200" name="Google Shape;200;p29"/>
          <p:cNvPicPr preferRelativeResize="0"/>
          <p:nvPr/>
        </p:nvPicPr>
        <p:blipFill>
          <a:blip r:embed="rId7">
            <a:alphaModFix/>
          </a:blip>
          <a:stretch>
            <a:fillRect/>
          </a:stretch>
        </p:blipFill>
        <p:spPr>
          <a:xfrm>
            <a:off x="4572000" y="0"/>
            <a:ext cx="4572000" cy="697022"/>
          </a:xfrm>
          <a:prstGeom prst="rect">
            <a:avLst/>
          </a:prstGeom>
          <a:noFill/>
          <a:ln>
            <a:noFill/>
          </a:ln>
        </p:spPr>
      </p:pic>
      <p:pic>
        <p:nvPicPr>
          <p:cNvPr id="201" name="Google Shape;201;p29"/>
          <p:cNvPicPr preferRelativeResize="0"/>
          <p:nvPr/>
        </p:nvPicPr>
        <p:blipFill>
          <a:blip r:embed="rId8">
            <a:alphaModFix/>
          </a:blip>
          <a:stretch>
            <a:fillRect/>
          </a:stretch>
        </p:blipFill>
        <p:spPr>
          <a:xfrm>
            <a:off x="404925" y="0"/>
            <a:ext cx="3901900" cy="556090"/>
          </a:xfrm>
          <a:prstGeom prst="rect">
            <a:avLst/>
          </a:prstGeom>
          <a:noFill/>
          <a:ln>
            <a:noFill/>
          </a:ln>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207" name="Google Shape;207;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tipc_net_id is AF_MAX(0x69) from the dmesg of qemu kernel</a:t>
            </a:r>
            <a:endParaRPr b="1"/>
          </a:p>
        </p:txBody>
      </p:sp>
      <p:pic>
        <p:nvPicPr>
          <p:cNvPr id="208" name="Google Shape;208;p30"/>
          <p:cNvPicPr preferRelativeResize="0"/>
          <p:nvPr/>
        </p:nvPicPr>
        <p:blipFill>
          <a:blip r:embed="rId3">
            <a:alphaModFix/>
          </a:blip>
          <a:stretch>
            <a:fillRect/>
          </a:stretch>
        </p:blipFill>
        <p:spPr>
          <a:xfrm>
            <a:off x="5703825" y="1560225"/>
            <a:ext cx="3166893" cy="269825"/>
          </a:xfrm>
          <a:prstGeom prst="rect">
            <a:avLst/>
          </a:prstGeom>
          <a:noFill/>
          <a:ln>
            <a:noFill/>
          </a:ln>
        </p:spPr>
      </p:pic>
      <p:pic>
        <p:nvPicPr>
          <p:cNvPr id="209" name="Google Shape;209;p30"/>
          <p:cNvPicPr preferRelativeResize="0"/>
          <p:nvPr/>
        </p:nvPicPr>
        <p:blipFill>
          <a:blip r:embed="rId4">
            <a:alphaModFix/>
          </a:blip>
          <a:stretch>
            <a:fillRect/>
          </a:stretch>
        </p:blipFill>
        <p:spPr>
          <a:xfrm>
            <a:off x="311700" y="1560225"/>
            <a:ext cx="5118850" cy="2386700"/>
          </a:xfrm>
          <a:prstGeom prst="rect">
            <a:avLst/>
          </a:prstGeom>
          <a:noFill/>
          <a:ln>
            <a:noFill/>
          </a:ln>
        </p:spPr>
      </p:pic>
      <p:pic>
        <p:nvPicPr>
          <p:cNvPr id="210" name="Google Shape;210;p30"/>
          <p:cNvPicPr preferRelativeResize="0"/>
          <p:nvPr/>
        </p:nvPicPr>
        <p:blipFill>
          <a:blip r:embed="rId5">
            <a:alphaModFix/>
          </a:blip>
          <a:stretch>
            <a:fillRect/>
          </a:stretch>
        </p:blipFill>
        <p:spPr>
          <a:xfrm>
            <a:off x="311700" y="4059762"/>
            <a:ext cx="5118851" cy="496900"/>
          </a:xfrm>
          <a:prstGeom prst="rect">
            <a:avLst/>
          </a:prstGeom>
          <a:noFill/>
          <a:ln>
            <a:noFill/>
          </a:ln>
        </p:spPr>
      </p:pic>
      <p:cxnSp>
        <p:nvCxnSpPr>
          <p:cNvPr id="211" name="Google Shape;211;p30"/>
          <p:cNvCxnSpPr>
            <a:endCxn id="210" idx="0"/>
          </p:cNvCxnSpPr>
          <p:nvPr/>
        </p:nvCxnSpPr>
        <p:spPr>
          <a:xfrm>
            <a:off x="1777025" y="3648462"/>
            <a:ext cx="1094100" cy="411300"/>
          </a:xfrm>
          <a:prstGeom prst="straightConnector1">
            <a:avLst/>
          </a:prstGeom>
          <a:noFill/>
          <a:ln w="9525" cap="flat" cmpd="sng">
            <a:solidFill>
              <a:srgbClr val="FF0000"/>
            </a:solidFill>
            <a:prstDash val="solid"/>
            <a:round/>
            <a:headEnd type="none" w="med" len="med"/>
            <a:tailEnd type="triangle" w="med" len="med"/>
          </a:ln>
        </p:spPr>
      </p:cxnSp>
      <p:sp>
        <p:nvSpPr>
          <p:cNvPr id="212" name="Google Shape;212;p30"/>
          <p:cNvSpPr/>
          <p:nvPr/>
        </p:nvSpPr>
        <p:spPr>
          <a:xfrm>
            <a:off x="654725" y="4327413"/>
            <a:ext cx="1309500" cy="335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 name="Google Shape;213;p30"/>
          <p:cNvPicPr preferRelativeResize="0"/>
          <p:nvPr/>
        </p:nvPicPr>
        <p:blipFill>
          <a:blip r:embed="rId6">
            <a:alphaModFix/>
          </a:blip>
          <a:stretch>
            <a:fillRect/>
          </a:stretch>
        </p:blipFill>
        <p:spPr>
          <a:xfrm>
            <a:off x="5430550" y="1893700"/>
            <a:ext cx="3713451" cy="623464"/>
          </a:xfrm>
          <a:prstGeom prst="rect">
            <a:avLst/>
          </a:prstGeom>
          <a:noFill/>
          <a:ln>
            <a:noFill/>
          </a:ln>
        </p:spPr>
      </p:pic>
      <p:pic>
        <p:nvPicPr>
          <p:cNvPr id="214" name="Google Shape;214;p30"/>
          <p:cNvPicPr preferRelativeResize="0"/>
          <p:nvPr/>
        </p:nvPicPr>
        <p:blipFill>
          <a:blip r:embed="rId7">
            <a:alphaModFix/>
          </a:blip>
          <a:stretch>
            <a:fillRect/>
          </a:stretch>
        </p:blipFill>
        <p:spPr>
          <a:xfrm>
            <a:off x="5430550" y="2580813"/>
            <a:ext cx="3713450" cy="1560521"/>
          </a:xfrm>
          <a:prstGeom prst="rect">
            <a:avLst/>
          </a:prstGeom>
          <a:noFill/>
          <a:ln>
            <a:noFill/>
          </a:ln>
        </p:spPr>
      </p:pic>
      <p:pic>
        <p:nvPicPr>
          <p:cNvPr id="215" name="Google Shape;215;p30"/>
          <p:cNvPicPr preferRelativeResize="0"/>
          <p:nvPr/>
        </p:nvPicPr>
        <p:blipFill>
          <a:blip r:embed="rId8">
            <a:alphaModFix/>
          </a:blip>
          <a:stretch>
            <a:fillRect/>
          </a:stretch>
        </p:blipFill>
        <p:spPr>
          <a:xfrm>
            <a:off x="355875" y="4688550"/>
            <a:ext cx="8432237" cy="335100"/>
          </a:xfrm>
          <a:prstGeom prst="rect">
            <a:avLst/>
          </a:prstGeom>
          <a:noFill/>
          <a:ln>
            <a:noFill/>
          </a:ln>
        </p:spPr>
      </p:pic>
      <p:sp>
        <p:nvSpPr>
          <p:cNvPr id="216" name="Google Shape;216;p30"/>
          <p:cNvSpPr/>
          <p:nvPr/>
        </p:nvSpPr>
        <p:spPr>
          <a:xfrm>
            <a:off x="6700375" y="4848600"/>
            <a:ext cx="443700" cy="218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 name="Google Shape;217;p30"/>
          <p:cNvPicPr preferRelativeResize="0"/>
          <p:nvPr/>
        </p:nvPicPr>
        <p:blipFill>
          <a:blip r:embed="rId9">
            <a:alphaModFix/>
          </a:blip>
          <a:stretch>
            <a:fillRect/>
          </a:stretch>
        </p:blipFill>
        <p:spPr>
          <a:xfrm>
            <a:off x="5786848" y="4183224"/>
            <a:ext cx="3357152" cy="623475"/>
          </a:xfrm>
          <a:prstGeom prst="rect">
            <a:avLst/>
          </a:prstGeom>
          <a:noFill/>
          <a:ln>
            <a:noFill/>
          </a:ln>
        </p:spPr>
      </p:pic>
      <p:sp>
        <p:nvSpPr>
          <p:cNvPr id="218" name="Google Shape;218;p30"/>
          <p:cNvSpPr/>
          <p:nvPr/>
        </p:nvSpPr>
        <p:spPr>
          <a:xfrm>
            <a:off x="7767325" y="4133950"/>
            <a:ext cx="1103400" cy="269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 name="Google Shape;219;p30"/>
          <p:cNvCxnSpPr>
            <a:endCxn id="213" idx="1"/>
          </p:cNvCxnSpPr>
          <p:nvPr/>
        </p:nvCxnSpPr>
        <p:spPr>
          <a:xfrm>
            <a:off x="3390250" y="2197032"/>
            <a:ext cx="2040300" cy="84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vs INFO</a:t>
            </a:r>
            <a:endParaRPr/>
          </a:p>
        </p:txBody>
      </p:sp>
      <p:pic>
        <p:nvPicPr>
          <p:cNvPr id="225" name="Google Shape;225;p31"/>
          <p:cNvPicPr preferRelativeResize="0"/>
          <p:nvPr/>
        </p:nvPicPr>
        <p:blipFill>
          <a:blip r:embed="rId3">
            <a:alphaModFix/>
          </a:blip>
          <a:stretch>
            <a:fillRect/>
          </a:stretch>
        </p:blipFill>
        <p:spPr>
          <a:xfrm>
            <a:off x="311700" y="3178050"/>
            <a:ext cx="4336350" cy="1409100"/>
          </a:xfrm>
          <a:prstGeom prst="rect">
            <a:avLst/>
          </a:prstGeom>
          <a:noFill/>
          <a:ln>
            <a:noFill/>
          </a:ln>
        </p:spPr>
      </p:pic>
      <p:pic>
        <p:nvPicPr>
          <p:cNvPr id="226" name="Google Shape;226;p31"/>
          <p:cNvPicPr preferRelativeResize="0"/>
          <p:nvPr/>
        </p:nvPicPr>
        <p:blipFill>
          <a:blip r:embed="rId4">
            <a:alphaModFix/>
          </a:blip>
          <a:stretch>
            <a:fillRect/>
          </a:stretch>
        </p:blipFill>
        <p:spPr>
          <a:xfrm>
            <a:off x="311700" y="1250525"/>
            <a:ext cx="4336350" cy="1568959"/>
          </a:xfrm>
          <a:prstGeom prst="rect">
            <a:avLst/>
          </a:prstGeom>
          <a:noFill/>
          <a:ln>
            <a:noFill/>
          </a:ln>
        </p:spPr>
      </p:pic>
      <p:sp>
        <p:nvSpPr>
          <p:cNvPr id="227" name="Google Shape;227;p31"/>
          <p:cNvSpPr/>
          <p:nvPr/>
        </p:nvSpPr>
        <p:spPr>
          <a:xfrm>
            <a:off x="363750" y="2073400"/>
            <a:ext cx="916800" cy="167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399725" y="3798900"/>
            <a:ext cx="916800" cy="167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31"/>
          <p:cNvPicPr preferRelativeResize="0"/>
          <p:nvPr/>
        </p:nvPicPr>
        <p:blipFill>
          <a:blip r:embed="rId5">
            <a:alphaModFix/>
          </a:blip>
          <a:stretch>
            <a:fillRect/>
          </a:stretch>
        </p:blipFill>
        <p:spPr>
          <a:xfrm>
            <a:off x="4648050" y="1701071"/>
            <a:ext cx="4495950" cy="2548955"/>
          </a:xfrm>
          <a:prstGeom prst="rect">
            <a:avLst/>
          </a:prstGeom>
          <a:noFill/>
          <a:ln>
            <a:noFill/>
          </a:ln>
        </p:spPr>
      </p:pic>
      <p:sp>
        <p:nvSpPr>
          <p:cNvPr id="230" name="Google Shape;230;p31"/>
          <p:cNvSpPr/>
          <p:nvPr/>
        </p:nvSpPr>
        <p:spPr>
          <a:xfrm>
            <a:off x="6547600" y="2422600"/>
            <a:ext cx="698400" cy="26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6925525" y="3644425"/>
            <a:ext cx="698400" cy="26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a:t>
            </a:r>
            <a:endParaRPr/>
          </a:p>
          <a:p>
            <a:pPr marL="0" lvl="0" indent="0" algn="l" rtl="0">
              <a:spcBef>
                <a:spcPts val="0"/>
              </a:spcBef>
              <a:spcAft>
                <a:spcPts val="0"/>
              </a:spcAft>
              <a:buNone/>
            </a:pPr>
            <a:endParaRPr/>
          </a:p>
        </p:txBody>
      </p:sp>
      <p:sp>
        <p:nvSpPr>
          <p:cNvPr id="433" name="Google Shape;433;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34" name="Google Shape;434;p55"/>
          <p:cNvPicPr preferRelativeResize="0"/>
          <p:nvPr/>
        </p:nvPicPr>
        <p:blipFill>
          <a:blip r:embed="rId3">
            <a:alphaModFix/>
          </a:blip>
          <a:stretch>
            <a:fillRect/>
          </a:stretch>
        </p:blipFill>
        <p:spPr>
          <a:xfrm>
            <a:off x="311700" y="1152475"/>
            <a:ext cx="4342625" cy="3013100"/>
          </a:xfrm>
          <a:prstGeom prst="rect">
            <a:avLst/>
          </a:prstGeom>
          <a:noFill/>
          <a:ln>
            <a:noFill/>
          </a:ln>
        </p:spPr>
      </p:pic>
      <p:pic>
        <p:nvPicPr>
          <p:cNvPr id="435" name="Google Shape;435;p55"/>
          <p:cNvPicPr preferRelativeResize="0"/>
          <p:nvPr/>
        </p:nvPicPr>
        <p:blipFill>
          <a:blip r:embed="rId4">
            <a:alphaModFix/>
          </a:blip>
          <a:stretch>
            <a:fillRect/>
          </a:stretch>
        </p:blipFill>
        <p:spPr>
          <a:xfrm>
            <a:off x="5069925" y="1392100"/>
            <a:ext cx="3286125" cy="704850"/>
          </a:xfrm>
          <a:prstGeom prst="rect">
            <a:avLst/>
          </a:prstGeom>
          <a:noFill/>
          <a:ln>
            <a:noFill/>
          </a:ln>
        </p:spPr>
      </p:pic>
      <p:pic>
        <p:nvPicPr>
          <p:cNvPr id="436" name="Google Shape;436;p55"/>
          <p:cNvPicPr preferRelativeResize="0"/>
          <p:nvPr/>
        </p:nvPicPr>
        <p:blipFill>
          <a:blip r:embed="rId5">
            <a:alphaModFix/>
          </a:blip>
          <a:stretch>
            <a:fillRect/>
          </a:stretch>
        </p:blipFill>
        <p:spPr>
          <a:xfrm>
            <a:off x="4222000" y="2541275"/>
            <a:ext cx="4922000" cy="128537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a:t>
            </a:r>
            <a:endParaRPr/>
          </a:p>
        </p:txBody>
      </p:sp>
      <p:pic>
        <p:nvPicPr>
          <p:cNvPr id="237" name="Google Shape;237;p32"/>
          <p:cNvPicPr preferRelativeResize="0"/>
          <p:nvPr/>
        </p:nvPicPr>
        <p:blipFill>
          <a:blip r:embed="rId3">
            <a:alphaModFix/>
          </a:blip>
          <a:stretch>
            <a:fillRect/>
          </a:stretch>
        </p:blipFill>
        <p:spPr>
          <a:xfrm>
            <a:off x="369900" y="1160525"/>
            <a:ext cx="4713450" cy="1084350"/>
          </a:xfrm>
          <a:prstGeom prst="rect">
            <a:avLst/>
          </a:prstGeom>
          <a:noFill/>
          <a:ln>
            <a:noFill/>
          </a:ln>
        </p:spPr>
      </p:pic>
      <p:sp>
        <p:nvSpPr>
          <p:cNvPr id="238" name="Google Shape;238;p32"/>
          <p:cNvSpPr/>
          <p:nvPr/>
        </p:nvSpPr>
        <p:spPr>
          <a:xfrm>
            <a:off x="450650" y="1689125"/>
            <a:ext cx="1106100" cy="1674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32"/>
          <p:cNvPicPr preferRelativeResize="0"/>
          <p:nvPr/>
        </p:nvPicPr>
        <p:blipFill>
          <a:blip r:embed="rId4">
            <a:alphaModFix/>
          </a:blip>
          <a:stretch>
            <a:fillRect/>
          </a:stretch>
        </p:blipFill>
        <p:spPr>
          <a:xfrm>
            <a:off x="2422250" y="2571750"/>
            <a:ext cx="5676900" cy="1047750"/>
          </a:xfrm>
          <a:prstGeom prst="rect">
            <a:avLst/>
          </a:prstGeom>
          <a:noFill/>
          <a:ln>
            <a:noFill/>
          </a:ln>
        </p:spPr>
      </p:pic>
      <p:sp>
        <p:nvSpPr>
          <p:cNvPr id="240" name="Google Shape;240;p32"/>
          <p:cNvSpPr txBox="1"/>
          <p:nvPr/>
        </p:nvSpPr>
        <p:spPr>
          <a:xfrm>
            <a:off x="407400" y="3790325"/>
            <a:ext cx="8424900" cy="82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behaviors depend on the runtime environment. If the accessed region is redzone, it is “OOB Read”; If not, it proceeds to register_lock_class, and reports “INFO”; If it still proceeds, it will report “BUG” at do_raw_spin_lock.</a:t>
            </a:r>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#81f7567c</a:t>
            </a:r>
            <a:endParaRPr/>
          </a:p>
        </p:txBody>
      </p:sp>
      <p:graphicFrame>
        <p:nvGraphicFramePr>
          <p:cNvPr id="246" name="Google Shape;246;p33"/>
          <p:cNvGraphicFramePr/>
          <p:nvPr/>
        </p:nvGraphicFramePr>
        <p:xfrm>
          <a:off x="2119313" y="2198400"/>
          <a:ext cx="3000000" cy="300000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vhci_hub_control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vhci_hub_control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252" name="Google Shape;252;p34"/>
          <p:cNvSpPr txBox="1">
            <a:spLocks noGrp="1"/>
          </p:cNvSpPr>
          <p:nvPr>
            <p:ph type="body" idx="1"/>
          </p:nvPr>
        </p:nvSpPr>
        <p:spPr>
          <a:xfrm>
            <a:off x="311700" y="1152475"/>
            <a:ext cx="8520600" cy="7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vhci_hub_control() accesses port_status array with out of bounds port value. If wIndex is bigger than VHCI_HC_PORTS, it only reports an error message.</a:t>
            </a:r>
            <a:endParaRPr/>
          </a:p>
        </p:txBody>
      </p:sp>
      <p:pic>
        <p:nvPicPr>
          <p:cNvPr id="253" name="Google Shape;253;p34"/>
          <p:cNvPicPr preferRelativeResize="0"/>
          <p:nvPr/>
        </p:nvPicPr>
        <p:blipFill>
          <a:blip r:embed="rId3">
            <a:alphaModFix/>
          </a:blip>
          <a:stretch>
            <a:fillRect/>
          </a:stretch>
        </p:blipFill>
        <p:spPr>
          <a:xfrm>
            <a:off x="311700" y="2153075"/>
            <a:ext cx="4457374" cy="1884600"/>
          </a:xfrm>
          <a:prstGeom prst="rect">
            <a:avLst/>
          </a:prstGeom>
          <a:noFill/>
          <a:ln>
            <a:noFill/>
          </a:ln>
        </p:spPr>
      </p:pic>
      <p:pic>
        <p:nvPicPr>
          <p:cNvPr id="254" name="Google Shape;254;p34"/>
          <p:cNvPicPr preferRelativeResize="0"/>
          <p:nvPr/>
        </p:nvPicPr>
        <p:blipFill>
          <a:blip r:embed="rId4">
            <a:alphaModFix/>
          </a:blip>
          <a:stretch>
            <a:fillRect/>
          </a:stretch>
        </p:blipFill>
        <p:spPr>
          <a:xfrm>
            <a:off x="4769075" y="2040825"/>
            <a:ext cx="4183250" cy="2462475"/>
          </a:xfrm>
          <a:prstGeom prst="rect">
            <a:avLst/>
          </a:prstGeom>
          <a:noFill/>
          <a:ln>
            <a:noFill/>
          </a:ln>
        </p:spPr>
      </p:pic>
      <p:sp>
        <p:nvSpPr>
          <p:cNvPr id="255" name="Google Shape;255;p34"/>
          <p:cNvSpPr/>
          <p:nvPr/>
        </p:nvSpPr>
        <p:spPr>
          <a:xfrm>
            <a:off x="5645475" y="2386225"/>
            <a:ext cx="1309500" cy="429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5645475" y="3724450"/>
            <a:ext cx="1309500" cy="429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a:t>
            </a:r>
            <a:endParaRPr/>
          </a:p>
        </p:txBody>
      </p:sp>
      <p:sp>
        <p:nvSpPr>
          <p:cNvPr id="262" name="Google Shape;262;p35"/>
          <p:cNvSpPr txBox="1">
            <a:spLocks noGrp="1"/>
          </p:cNvSpPr>
          <p:nvPr>
            <p:ph type="body" idx="1"/>
          </p:nvPr>
        </p:nvSpPr>
        <p:spPr>
          <a:xfrm>
            <a:off x="311700" y="1546050"/>
            <a:ext cx="8520600" cy="7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argument in the red circle could control the value of wIndex and rhport. And VHCI_HC_PORTS = 8, so the read range is from [9-128)</a:t>
            </a:r>
            <a:endParaRPr/>
          </a:p>
        </p:txBody>
      </p:sp>
      <p:grpSp>
        <p:nvGrpSpPr>
          <p:cNvPr id="263" name="Google Shape;263;p35"/>
          <p:cNvGrpSpPr/>
          <p:nvPr/>
        </p:nvGrpSpPr>
        <p:grpSpPr>
          <a:xfrm>
            <a:off x="311700" y="1100550"/>
            <a:ext cx="6467475" cy="500125"/>
            <a:chOff x="311700" y="2133600"/>
            <a:chExt cx="6467475" cy="500125"/>
          </a:xfrm>
        </p:grpSpPr>
        <p:pic>
          <p:nvPicPr>
            <p:cNvPr id="264" name="Google Shape;264;p35"/>
            <p:cNvPicPr preferRelativeResize="0"/>
            <p:nvPr/>
          </p:nvPicPr>
          <p:blipFill>
            <a:blip r:embed="rId3">
              <a:alphaModFix/>
            </a:blip>
            <a:stretch>
              <a:fillRect/>
            </a:stretch>
          </p:blipFill>
          <p:spPr>
            <a:xfrm>
              <a:off x="311700" y="2133600"/>
              <a:ext cx="6467475" cy="438150"/>
            </a:xfrm>
            <a:prstGeom prst="rect">
              <a:avLst/>
            </a:prstGeom>
            <a:noFill/>
            <a:ln>
              <a:noFill/>
            </a:ln>
          </p:spPr>
        </p:pic>
        <p:sp>
          <p:nvSpPr>
            <p:cNvPr id="265" name="Google Shape;265;p35"/>
            <p:cNvSpPr/>
            <p:nvPr/>
          </p:nvSpPr>
          <p:spPr>
            <a:xfrm>
              <a:off x="5128950" y="2328025"/>
              <a:ext cx="625800" cy="305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 name="Google Shape;266;p35"/>
          <p:cNvPicPr preferRelativeResize="0"/>
          <p:nvPr/>
        </p:nvPicPr>
        <p:blipFill>
          <a:blip r:embed="rId4">
            <a:alphaModFix/>
          </a:blip>
          <a:stretch>
            <a:fillRect/>
          </a:stretch>
        </p:blipFill>
        <p:spPr>
          <a:xfrm>
            <a:off x="5384250" y="4059900"/>
            <a:ext cx="3448050" cy="714375"/>
          </a:xfrm>
          <a:prstGeom prst="rect">
            <a:avLst/>
          </a:prstGeom>
          <a:noFill/>
          <a:ln>
            <a:noFill/>
          </a:ln>
        </p:spPr>
      </p:pic>
      <p:pic>
        <p:nvPicPr>
          <p:cNvPr id="267" name="Google Shape;267;p35"/>
          <p:cNvPicPr preferRelativeResize="0"/>
          <p:nvPr/>
        </p:nvPicPr>
        <p:blipFill>
          <a:blip r:embed="rId5">
            <a:alphaModFix/>
          </a:blip>
          <a:stretch>
            <a:fillRect/>
          </a:stretch>
        </p:blipFill>
        <p:spPr>
          <a:xfrm>
            <a:off x="311700" y="2363300"/>
            <a:ext cx="6054024" cy="1602025"/>
          </a:xfrm>
          <a:prstGeom prst="rect">
            <a:avLst/>
          </a:prstGeom>
          <a:noFill/>
          <a:ln>
            <a:noFill/>
          </a:ln>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#b7181216</a:t>
            </a:r>
            <a:endParaRPr dirty="0"/>
          </a:p>
        </p:txBody>
      </p:sp>
      <p:graphicFrame>
        <p:nvGraphicFramePr>
          <p:cNvPr id="273" name="Google Shape;273;p36"/>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unable to handle kernel paging request in compat_copy_entries</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WARNING in compat_copy_entries</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grpSp>
        <p:nvGrpSpPr>
          <p:cNvPr id="279" name="Google Shape;279;p37"/>
          <p:cNvGrpSpPr/>
          <p:nvPr/>
        </p:nvGrpSpPr>
        <p:grpSpPr>
          <a:xfrm>
            <a:off x="311640" y="4154316"/>
            <a:ext cx="4497508" cy="415870"/>
            <a:chOff x="246225" y="4982084"/>
            <a:chExt cx="4489875" cy="389500"/>
          </a:xfrm>
        </p:grpSpPr>
        <p:pic>
          <p:nvPicPr>
            <p:cNvPr id="280" name="Google Shape;280;p37"/>
            <p:cNvPicPr preferRelativeResize="0"/>
            <p:nvPr/>
          </p:nvPicPr>
          <p:blipFill>
            <a:blip r:embed="rId3">
              <a:alphaModFix/>
            </a:blip>
            <a:stretch>
              <a:fillRect/>
            </a:stretch>
          </p:blipFill>
          <p:spPr>
            <a:xfrm>
              <a:off x="246225" y="4982084"/>
              <a:ext cx="4489875" cy="389500"/>
            </a:xfrm>
            <a:prstGeom prst="rect">
              <a:avLst/>
            </a:prstGeom>
            <a:noFill/>
            <a:ln>
              <a:noFill/>
            </a:ln>
          </p:spPr>
        </p:pic>
        <p:sp>
          <p:nvSpPr>
            <p:cNvPr id="281" name="Google Shape;281;p37"/>
            <p:cNvSpPr/>
            <p:nvPr/>
          </p:nvSpPr>
          <p:spPr>
            <a:xfrm>
              <a:off x="1971550" y="5042284"/>
              <a:ext cx="1513200" cy="26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2" name="Google Shape;282;p37"/>
          <p:cNvPicPr preferRelativeResize="0"/>
          <p:nvPr/>
        </p:nvPicPr>
        <p:blipFill>
          <a:blip r:embed="rId4">
            <a:alphaModFix/>
          </a:blip>
          <a:stretch>
            <a:fillRect/>
          </a:stretch>
        </p:blipFill>
        <p:spPr>
          <a:xfrm>
            <a:off x="4976550" y="1232175"/>
            <a:ext cx="4059825" cy="1525275"/>
          </a:xfrm>
          <a:prstGeom prst="rect">
            <a:avLst/>
          </a:prstGeom>
          <a:noFill/>
          <a:ln>
            <a:noFill/>
          </a:ln>
        </p:spPr>
      </p:pic>
      <p:cxnSp>
        <p:nvCxnSpPr>
          <p:cNvPr id="283" name="Google Shape;283;p37"/>
          <p:cNvCxnSpPr>
            <a:stCxn id="282" idx="2"/>
            <a:endCxn id="284" idx="0"/>
          </p:cNvCxnSpPr>
          <p:nvPr/>
        </p:nvCxnSpPr>
        <p:spPr>
          <a:xfrm>
            <a:off x="7006462" y="2757450"/>
            <a:ext cx="0" cy="358200"/>
          </a:xfrm>
          <a:prstGeom prst="straightConnector1">
            <a:avLst/>
          </a:prstGeom>
          <a:noFill/>
          <a:ln w="9525" cap="flat" cmpd="sng">
            <a:solidFill>
              <a:srgbClr val="FF0000"/>
            </a:solidFill>
            <a:prstDash val="solid"/>
            <a:round/>
            <a:headEnd type="none" w="med" len="med"/>
            <a:tailEnd type="triangle" w="med" len="med"/>
          </a:ln>
        </p:spPr>
      </p:cxnSp>
      <p:pic>
        <p:nvPicPr>
          <p:cNvPr id="284" name="Google Shape;284;p37"/>
          <p:cNvPicPr preferRelativeResize="0"/>
          <p:nvPr/>
        </p:nvPicPr>
        <p:blipFill>
          <a:blip r:embed="rId5">
            <a:alphaModFix/>
          </a:blip>
          <a:stretch>
            <a:fillRect/>
          </a:stretch>
        </p:blipFill>
        <p:spPr>
          <a:xfrm>
            <a:off x="5038213" y="3115641"/>
            <a:ext cx="3936525" cy="2027708"/>
          </a:xfrm>
          <a:prstGeom prst="rect">
            <a:avLst/>
          </a:prstGeom>
          <a:noFill/>
          <a:ln>
            <a:noFill/>
          </a:ln>
        </p:spPr>
      </p:pic>
      <p:sp>
        <p:nvSpPr>
          <p:cNvPr id="285" name="Google Shape;285;p37"/>
          <p:cNvSpPr txBox="1"/>
          <p:nvPr/>
        </p:nvSpPr>
        <p:spPr>
          <a:xfrm>
            <a:off x="334650" y="4610050"/>
            <a:ext cx="4626900" cy="51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 need to make sure the offsets are not out of range of the total size.</a:t>
            </a:r>
            <a:endParaRPr/>
          </a:p>
        </p:txBody>
      </p:sp>
      <p:pic>
        <p:nvPicPr>
          <p:cNvPr id="286" name="Google Shape;286;p37"/>
          <p:cNvPicPr preferRelativeResize="0"/>
          <p:nvPr/>
        </p:nvPicPr>
        <p:blipFill>
          <a:blip r:embed="rId6">
            <a:alphaModFix/>
          </a:blip>
          <a:stretch>
            <a:fillRect/>
          </a:stretch>
        </p:blipFill>
        <p:spPr>
          <a:xfrm>
            <a:off x="311700" y="1091950"/>
            <a:ext cx="4626900" cy="2808683"/>
          </a:xfrm>
          <a:prstGeom prst="rect">
            <a:avLst/>
          </a:prstGeom>
          <a:noFill/>
          <a:ln>
            <a:noFill/>
          </a:ln>
        </p:spPr>
      </p:pic>
      <p:cxnSp>
        <p:nvCxnSpPr>
          <p:cNvPr id="287" name="Google Shape;287;p37"/>
          <p:cNvCxnSpPr/>
          <p:nvPr/>
        </p:nvCxnSpPr>
        <p:spPr>
          <a:xfrm flipH="1">
            <a:off x="2778675" y="2229375"/>
            <a:ext cx="629100" cy="302700"/>
          </a:xfrm>
          <a:prstGeom prst="straightConnector1">
            <a:avLst/>
          </a:prstGeom>
          <a:noFill/>
          <a:ln w="9525" cap="flat" cmpd="sng">
            <a:solidFill>
              <a:srgbClr val="FF0000"/>
            </a:solidFill>
            <a:prstDash val="solid"/>
            <a:round/>
            <a:headEnd type="none" w="med" len="med"/>
            <a:tailEnd type="triangle" w="med" len="med"/>
          </a:ln>
        </p:spPr>
      </p:cxnSp>
      <p:cxnSp>
        <p:nvCxnSpPr>
          <p:cNvPr id="288" name="Google Shape;288;p37"/>
          <p:cNvCxnSpPr/>
          <p:nvPr/>
        </p:nvCxnSpPr>
        <p:spPr>
          <a:xfrm>
            <a:off x="3399800" y="2221425"/>
            <a:ext cx="398100" cy="286500"/>
          </a:xfrm>
          <a:prstGeom prst="straightConnector1">
            <a:avLst/>
          </a:prstGeom>
          <a:noFill/>
          <a:ln w="9525" cap="flat" cmpd="sng">
            <a:solidFill>
              <a:srgbClr val="FF0000"/>
            </a:solidFill>
            <a:prstDash val="solid"/>
            <a:round/>
            <a:headEnd type="none" w="med" len="med"/>
            <a:tailEnd type="triangle" w="med" len="med"/>
          </a:ln>
        </p:spPr>
      </p:cxnSp>
      <p:sp>
        <p:nvSpPr>
          <p:cNvPr id="289" name="Google Shape;289;p37"/>
          <p:cNvSpPr txBox="1"/>
          <p:nvPr/>
        </p:nvSpPr>
        <p:spPr>
          <a:xfrm>
            <a:off x="1903550" y="3941325"/>
            <a:ext cx="1313700" cy="21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size_entry_mwt</a:t>
            </a:r>
            <a:endParaRPr sz="1200">
              <a:solidFill>
                <a:srgbClr val="FF0000"/>
              </a:solidFill>
            </a:endParaRPr>
          </a:p>
        </p:txBody>
      </p:sp>
      <p:sp>
        <p:nvSpPr>
          <p:cNvPr id="290" name="Google Shape;290;p37"/>
          <p:cNvSpPr txBox="1"/>
          <p:nvPr/>
        </p:nvSpPr>
        <p:spPr>
          <a:xfrm>
            <a:off x="6349613" y="1017725"/>
            <a:ext cx="1313700" cy="21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size_entry_mwt</a:t>
            </a:r>
            <a:endParaRPr sz="1200">
              <a:solidFill>
                <a:srgbClr val="FF0000"/>
              </a:solidFill>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Advanced analysis of “match32” variable</a:t>
            </a:r>
            <a:endParaRPr/>
          </a:p>
        </p:txBody>
      </p:sp>
      <p:sp>
        <p:nvSpPr>
          <p:cNvPr id="296" name="Google Shape;29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backwards analysis of this variable, its propagation is as follows:</a:t>
            </a:r>
            <a:endParaRPr/>
          </a:p>
          <a:p>
            <a:pPr marL="0" lvl="0" indent="0" algn="l" rtl="0">
              <a:spcBef>
                <a:spcPts val="800"/>
              </a:spcBef>
              <a:spcAft>
                <a:spcPts val="0"/>
              </a:spcAft>
              <a:buClr>
                <a:schemeClr val="dk1"/>
              </a:buClr>
              <a:buSzPts val="1100"/>
              <a:buFont typeface="Arial"/>
              <a:buNone/>
            </a:pPr>
            <a:r>
              <a:rPr lang="en"/>
              <a:t>1. “size_entry_mwt”</a:t>
            </a:r>
            <a:endParaRPr/>
          </a:p>
          <a:p>
            <a:pPr marL="0" lvl="0" indent="0" algn="l" rtl="0">
              <a:spcBef>
                <a:spcPts val="800"/>
              </a:spcBef>
              <a:spcAft>
                <a:spcPts val="0"/>
              </a:spcAft>
              <a:buNone/>
            </a:pPr>
            <a:r>
              <a:rPr lang="en"/>
              <a:t>2124     match32 = (struct compat_ebt_entry_mwt *) buf;</a:t>
            </a:r>
            <a:endParaRPr/>
          </a:p>
          <a:p>
            <a:pPr marL="0" lvl="0" indent="0" algn="l" rtl="0">
              <a:spcBef>
                <a:spcPts val="800"/>
              </a:spcBef>
              <a:spcAft>
                <a:spcPts val="0"/>
              </a:spcAft>
              <a:buNone/>
            </a:pPr>
            <a:r>
              <a:rPr lang="en"/>
              <a:t>2119     char *buf = buf_start + offsets[i];</a:t>
            </a:r>
            <a:endParaRPr/>
          </a:p>
          <a:p>
            <a:pPr marL="0" lvl="0" indent="0" algn="l" rtl="0">
              <a:spcBef>
                <a:spcPts val="800"/>
              </a:spcBef>
              <a:spcAft>
                <a:spcPts val="0"/>
              </a:spcAft>
              <a:buNone/>
            </a:pPr>
            <a:r>
              <a:rPr lang="en"/>
              <a:t>2. compat_do_replace</a:t>
            </a:r>
            <a:endParaRPr/>
          </a:p>
          <a:p>
            <a:pPr marL="0" lvl="0" indent="0" algn="l" rtl="0">
              <a:spcBef>
                <a:spcPts val="800"/>
              </a:spcBef>
              <a:spcAft>
                <a:spcPts val="0"/>
              </a:spcAft>
              <a:buNone/>
            </a:pPr>
            <a:r>
              <a:rPr lang="en"/>
              <a:t>2253   ret = compat_copy_entries(entries_tmp, tmp.entries_size, &amp;state);</a:t>
            </a:r>
            <a:endParaRPr/>
          </a:p>
          <a:p>
            <a:pPr marL="0" lvl="0" indent="0" algn="l" rtl="0">
              <a:spcBef>
                <a:spcPts val="800"/>
              </a:spcBef>
              <a:spcAft>
                <a:spcPts val="0"/>
              </a:spcAft>
              <a:buNone/>
            </a:pPr>
            <a:r>
              <a:rPr lang="en"/>
              <a:t>2248   entries_tmp = newinfo-&gt;entries;</a:t>
            </a:r>
            <a:endParaRPr/>
          </a:p>
          <a:p>
            <a:pPr marL="0" lvl="0" indent="0" algn="l" rtl="0">
              <a:spcBef>
                <a:spcPts val="800"/>
              </a:spcBef>
              <a:spcAft>
                <a:spcPts val="800"/>
              </a:spcAft>
              <a:buNone/>
            </a:pPr>
            <a:r>
              <a:rPr lang="en"/>
              <a:t>2237   newinfo-&gt;entries = </a:t>
            </a:r>
            <a:r>
              <a:rPr lang="en" b="1">
                <a:solidFill>
                  <a:srgbClr val="FF0000"/>
                </a:solidFill>
              </a:rPr>
              <a:t>vmalloc</a:t>
            </a:r>
            <a:r>
              <a:rPr lang="en"/>
              <a:t>(tmp.entries_size);</a:t>
            </a:r>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302" name="Google Shape;302;p39"/>
          <p:cNvPicPr preferRelativeResize="0"/>
          <p:nvPr/>
        </p:nvPicPr>
        <p:blipFill>
          <a:blip r:embed="rId3">
            <a:alphaModFix/>
          </a:blip>
          <a:stretch>
            <a:fillRect/>
          </a:stretch>
        </p:blipFill>
        <p:spPr>
          <a:xfrm>
            <a:off x="311700" y="1111925"/>
            <a:ext cx="7492474" cy="3820975"/>
          </a:xfrm>
          <a:prstGeom prst="rect">
            <a:avLst/>
          </a:prstGeom>
          <a:noFill/>
          <a:ln>
            <a:noFill/>
          </a:ln>
        </p:spPr>
      </p:pic>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pic>
        <p:nvPicPr>
          <p:cNvPr id="308" name="Google Shape;308;p40"/>
          <p:cNvPicPr preferRelativeResize="0"/>
          <p:nvPr/>
        </p:nvPicPr>
        <p:blipFill>
          <a:blip r:embed="rId3">
            <a:alphaModFix/>
          </a:blip>
          <a:stretch>
            <a:fillRect/>
          </a:stretch>
        </p:blipFill>
        <p:spPr>
          <a:xfrm>
            <a:off x="0" y="1177400"/>
            <a:ext cx="9144001" cy="555105"/>
          </a:xfrm>
          <a:prstGeom prst="rect">
            <a:avLst/>
          </a:prstGeom>
          <a:noFill/>
          <a:ln>
            <a:noFill/>
          </a:ln>
        </p:spPr>
      </p:pic>
      <p:pic>
        <p:nvPicPr>
          <p:cNvPr id="309" name="Google Shape;309;p40"/>
          <p:cNvPicPr preferRelativeResize="0"/>
          <p:nvPr/>
        </p:nvPicPr>
        <p:blipFill>
          <a:blip r:embed="rId4">
            <a:alphaModFix/>
          </a:blip>
          <a:stretch>
            <a:fillRect/>
          </a:stretch>
        </p:blipFill>
        <p:spPr>
          <a:xfrm>
            <a:off x="7022550" y="1892180"/>
            <a:ext cx="1809750" cy="523875"/>
          </a:xfrm>
          <a:prstGeom prst="rect">
            <a:avLst/>
          </a:prstGeom>
          <a:noFill/>
          <a:ln>
            <a:noFill/>
          </a:ln>
        </p:spPr>
      </p:pic>
      <p:pic>
        <p:nvPicPr>
          <p:cNvPr id="310" name="Google Shape;310;p40"/>
          <p:cNvPicPr preferRelativeResize="0"/>
          <p:nvPr/>
        </p:nvPicPr>
        <p:blipFill>
          <a:blip r:embed="rId5">
            <a:alphaModFix/>
          </a:blip>
          <a:stretch>
            <a:fillRect/>
          </a:stretch>
        </p:blipFill>
        <p:spPr>
          <a:xfrm>
            <a:off x="5755725" y="3860205"/>
            <a:ext cx="3076575" cy="514350"/>
          </a:xfrm>
          <a:prstGeom prst="rect">
            <a:avLst/>
          </a:prstGeom>
          <a:noFill/>
          <a:ln>
            <a:noFill/>
          </a:ln>
        </p:spPr>
      </p:pic>
      <p:pic>
        <p:nvPicPr>
          <p:cNvPr id="311" name="Google Shape;311;p40"/>
          <p:cNvPicPr preferRelativeResize="0"/>
          <p:nvPr/>
        </p:nvPicPr>
        <p:blipFill>
          <a:blip r:embed="rId6">
            <a:alphaModFix/>
          </a:blip>
          <a:stretch>
            <a:fillRect/>
          </a:stretch>
        </p:blipFill>
        <p:spPr>
          <a:xfrm>
            <a:off x="457200" y="2652800"/>
            <a:ext cx="8195926" cy="969825"/>
          </a:xfrm>
          <a:prstGeom prst="rect">
            <a:avLst/>
          </a:prstGeom>
          <a:noFill/>
          <a:ln>
            <a:noFill/>
          </a:ln>
        </p:spPr>
      </p:pic>
      <p:sp>
        <p:nvSpPr>
          <p:cNvPr id="312" name="Google Shape;312;p40"/>
          <p:cNvSpPr/>
          <p:nvPr/>
        </p:nvSpPr>
        <p:spPr>
          <a:xfrm>
            <a:off x="8053550" y="1418650"/>
            <a:ext cx="909300" cy="152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7106650" y="3186125"/>
            <a:ext cx="1546500" cy="152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4" name="Google Shape;314;p40"/>
          <p:cNvPicPr preferRelativeResize="0"/>
          <p:nvPr/>
        </p:nvPicPr>
        <p:blipFill>
          <a:blip r:embed="rId7">
            <a:alphaModFix/>
          </a:blip>
          <a:stretch>
            <a:fillRect/>
          </a:stretch>
        </p:blipFill>
        <p:spPr>
          <a:xfrm>
            <a:off x="377925" y="1849750"/>
            <a:ext cx="3190875" cy="533400"/>
          </a:xfrm>
          <a:prstGeom prst="rect">
            <a:avLst/>
          </a:prstGeom>
          <a:noFill/>
          <a:ln>
            <a:noFill/>
          </a:ln>
        </p:spPr>
      </p:pic>
      <p:pic>
        <p:nvPicPr>
          <p:cNvPr id="315" name="Google Shape;315;p40"/>
          <p:cNvPicPr preferRelativeResize="0"/>
          <p:nvPr/>
        </p:nvPicPr>
        <p:blipFill>
          <a:blip r:embed="rId7">
            <a:alphaModFix/>
          </a:blip>
          <a:stretch>
            <a:fillRect/>
          </a:stretch>
        </p:blipFill>
        <p:spPr>
          <a:xfrm>
            <a:off x="377925" y="3850675"/>
            <a:ext cx="3190875" cy="533400"/>
          </a:xfrm>
          <a:prstGeom prst="rect">
            <a:avLst/>
          </a:prstGeom>
          <a:noFill/>
          <a:ln>
            <a:noFill/>
          </a:ln>
        </p:spPr>
      </p:pic>
      <p:sp>
        <p:nvSpPr>
          <p:cNvPr id="316" name="Google Shape;316;p40"/>
          <p:cNvSpPr txBox="1"/>
          <p:nvPr/>
        </p:nvSpPr>
        <p:spPr>
          <a:xfrm>
            <a:off x="7318750" y="4474200"/>
            <a:ext cx="15135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Negative value</a:t>
            </a:r>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#5355ed63</a:t>
            </a:r>
            <a:endParaRPr/>
          </a:p>
        </p:txBody>
      </p:sp>
      <p:graphicFrame>
        <p:nvGraphicFramePr>
          <p:cNvPr id="329" name="Google Shape;329;p42"/>
          <p:cNvGraphicFramePr/>
          <p:nvPr/>
        </p:nvGraphicFramePr>
        <p:xfrm>
          <a:off x="604100" y="2046000"/>
          <a:ext cx="7429500" cy="1046166"/>
        </p:xfrm>
        <a:graphic>
          <a:graphicData uri="http://schemas.openxmlformats.org/drawingml/2006/table">
            <a:tbl>
              <a:tblPr>
                <a:noFill/>
              </a:tblPr>
              <a:tblGrid>
                <a:gridCol w="2524125">
                  <a:extLst>
                    <a:ext uri="{9D8B030D-6E8A-4147-A177-3AD203B41FA5}">
                      <a16:colId xmlns:a16="http://schemas.microsoft.com/office/drawing/2014/main" val="20000"/>
                    </a:ext>
                  </a:extLst>
                </a:gridCol>
                <a:gridCol w="4905375">
                  <a:extLst>
                    <a:ext uri="{9D8B030D-6E8A-4147-A177-3AD203B41FA5}">
                      <a16:colId xmlns:a16="http://schemas.microsoft.com/office/drawing/2014/main" val="20001"/>
                    </a:ext>
                  </a:extLst>
                </a:gridCol>
              </a:tblGrid>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5f4e3bfc20529b51ba4543c89d65c6754c12b9d6</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gue6_err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0f3ce873751e7d85a0a13cb393b485b0b12c1ee5</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gue_err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a:t>
            </a:r>
            <a:endParaRPr/>
          </a:p>
        </p:txBody>
      </p:sp>
      <p:sp>
        <p:nvSpPr>
          <p:cNvPr id="442" name="Google Shape;442;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Kernel Address Sanitizer is not enabled in those cases</a:t>
            </a:r>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p:nvPr/>
        </p:nvSpPr>
        <p:spPr>
          <a:xfrm>
            <a:off x="398725" y="1011875"/>
            <a:ext cx="2937300" cy="1010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Analysis</a:t>
            </a:r>
            <a:endParaRPr/>
          </a:p>
          <a:p>
            <a:pPr marL="0" lvl="0" indent="0" algn="l" rtl="0">
              <a:spcBef>
                <a:spcPts val="0"/>
              </a:spcBef>
              <a:spcAft>
                <a:spcPts val="0"/>
              </a:spcAft>
              <a:buNone/>
            </a:pPr>
            <a:endParaRPr/>
          </a:p>
        </p:txBody>
      </p:sp>
      <p:sp>
        <p:nvSpPr>
          <p:cNvPr id="336" name="Google Shape;336;p43"/>
          <p:cNvSpPr/>
          <p:nvPr/>
        </p:nvSpPr>
        <p:spPr>
          <a:xfrm>
            <a:off x="1493875" y="1214775"/>
            <a:ext cx="8559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udphdr</a:t>
            </a:r>
            <a:endParaRPr/>
          </a:p>
        </p:txBody>
      </p:sp>
      <p:sp>
        <p:nvSpPr>
          <p:cNvPr id="337" name="Google Shape;337;p43"/>
          <p:cNvSpPr/>
          <p:nvPr/>
        </p:nvSpPr>
        <p:spPr>
          <a:xfrm>
            <a:off x="2313500" y="1214775"/>
            <a:ext cx="8559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guehdr</a:t>
            </a:r>
            <a:endParaRPr/>
          </a:p>
        </p:txBody>
      </p:sp>
      <p:sp>
        <p:nvSpPr>
          <p:cNvPr id="338" name="Google Shape;338;p43"/>
          <p:cNvSpPr/>
          <p:nvPr/>
        </p:nvSpPr>
        <p:spPr>
          <a:xfrm>
            <a:off x="637975" y="1214775"/>
            <a:ext cx="8559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xporthdr</a:t>
            </a:r>
            <a:endParaRPr/>
          </a:p>
        </p:txBody>
      </p:sp>
      <p:sp>
        <p:nvSpPr>
          <p:cNvPr id="339" name="Google Shape;339;p43"/>
          <p:cNvSpPr txBox="1"/>
          <p:nvPr/>
        </p:nvSpPr>
        <p:spPr>
          <a:xfrm>
            <a:off x="1281225" y="2006000"/>
            <a:ext cx="855900" cy="2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header</a:t>
            </a:r>
            <a:endParaRPr/>
          </a:p>
        </p:txBody>
      </p:sp>
      <p:pic>
        <p:nvPicPr>
          <p:cNvPr id="340" name="Google Shape;340;p43"/>
          <p:cNvPicPr preferRelativeResize="0"/>
          <p:nvPr/>
        </p:nvPicPr>
        <p:blipFill>
          <a:blip r:embed="rId3">
            <a:alphaModFix/>
          </a:blip>
          <a:stretch>
            <a:fillRect/>
          </a:stretch>
        </p:blipFill>
        <p:spPr>
          <a:xfrm>
            <a:off x="381000" y="2818400"/>
            <a:ext cx="6559400" cy="15298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pic>
        <p:nvPicPr>
          <p:cNvPr id="346" name="Google Shape;346;p44"/>
          <p:cNvPicPr preferRelativeResize="0"/>
          <p:nvPr/>
        </p:nvPicPr>
        <p:blipFill>
          <a:blip r:embed="rId3">
            <a:alphaModFix/>
          </a:blip>
          <a:stretch>
            <a:fillRect/>
          </a:stretch>
        </p:blipFill>
        <p:spPr>
          <a:xfrm>
            <a:off x="505925" y="848638"/>
            <a:ext cx="6160676" cy="1513150"/>
          </a:xfrm>
          <a:prstGeom prst="rect">
            <a:avLst/>
          </a:prstGeom>
          <a:noFill/>
          <a:ln w="9525" cap="flat" cmpd="sng">
            <a:solidFill>
              <a:schemeClr val="dk2"/>
            </a:solidFill>
            <a:prstDash val="solid"/>
            <a:round/>
            <a:headEnd type="none" w="sm" len="sm"/>
            <a:tailEnd type="none" w="sm" len="sm"/>
          </a:ln>
        </p:spPr>
      </p:pic>
      <p:pic>
        <p:nvPicPr>
          <p:cNvPr id="347" name="Google Shape;347;p44"/>
          <p:cNvPicPr preferRelativeResize="0"/>
          <p:nvPr/>
        </p:nvPicPr>
        <p:blipFill>
          <a:blip r:embed="rId4">
            <a:alphaModFix/>
          </a:blip>
          <a:stretch>
            <a:fillRect/>
          </a:stretch>
        </p:blipFill>
        <p:spPr>
          <a:xfrm>
            <a:off x="505925" y="3216650"/>
            <a:ext cx="7237227" cy="1778300"/>
          </a:xfrm>
          <a:prstGeom prst="rect">
            <a:avLst/>
          </a:prstGeom>
          <a:noFill/>
          <a:ln w="9525" cap="flat" cmpd="sng">
            <a:solidFill>
              <a:schemeClr val="dk2"/>
            </a:solidFill>
            <a:prstDash val="solid"/>
            <a:round/>
            <a:headEnd type="none" w="sm" len="sm"/>
            <a:tailEnd type="none" w="sm" len="sm"/>
          </a:ln>
        </p:spPr>
      </p:pic>
      <p:pic>
        <p:nvPicPr>
          <p:cNvPr id="348" name="Google Shape;348;p44"/>
          <p:cNvPicPr preferRelativeResize="0"/>
          <p:nvPr/>
        </p:nvPicPr>
        <p:blipFill>
          <a:blip r:embed="rId5">
            <a:alphaModFix/>
          </a:blip>
          <a:stretch>
            <a:fillRect/>
          </a:stretch>
        </p:blipFill>
        <p:spPr>
          <a:xfrm>
            <a:off x="505925" y="2307201"/>
            <a:ext cx="6482401" cy="9094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a:p>
            <a:pPr marL="0" lvl="0" indent="0" algn="l" rtl="0">
              <a:spcBef>
                <a:spcPts val="0"/>
              </a:spcBef>
              <a:spcAft>
                <a:spcPts val="0"/>
              </a:spcAft>
              <a:buNone/>
            </a:pPr>
            <a:endParaRPr/>
          </a:p>
        </p:txBody>
      </p:sp>
      <p:sp>
        <p:nvSpPr>
          <p:cNvPr id="354" name="Google Shape;354;p45"/>
          <p:cNvSpPr/>
          <p:nvPr/>
        </p:nvSpPr>
        <p:spPr>
          <a:xfrm>
            <a:off x="398725" y="1011875"/>
            <a:ext cx="2950500" cy="1010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5"/>
          <p:cNvSpPr/>
          <p:nvPr/>
        </p:nvSpPr>
        <p:spPr>
          <a:xfrm>
            <a:off x="1493875" y="1214775"/>
            <a:ext cx="8559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udphdr</a:t>
            </a:r>
            <a:endParaRPr/>
          </a:p>
        </p:txBody>
      </p:sp>
      <p:sp>
        <p:nvSpPr>
          <p:cNvPr id="356" name="Google Shape;356;p45"/>
          <p:cNvSpPr/>
          <p:nvPr/>
        </p:nvSpPr>
        <p:spPr>
          <a:xfrm>
            <a:off x="2313500" y="1214775"/>
            <a:ext cx="8559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guehdr</a:t>
            </a:r>
            <a:endParaRPr/>
          </a:p>
        </p:txBody>
      </p:sp>
      <p:sp>
        <p:nvSpPr>
          <p:cNvPr id="357" name="Google Shape;357;p45"/>
          <p:cNvSpPr/>
          <p:nvPr/>
        </p:nvSpPr>
        <p:spPr>
          <a:xfrm>
            <a:off x="626450" y="1228075"/>
            <a:ext cx="8559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xporthdr</a:t>
            </a:r>
            <a:endParaRPr/>
          </a:p>
        </p:txBody>
      </p:sp>
      <p:sp>
        <p:nvSpPr>
          <p:cNvPr id="358" name="Google Shape;358;p45"/>
          <p:cNvSpPr txBox="1"/>
          <p:nvPr/>
        </p:nvSpPr>
        <p:spPr>
          <a:xfrm>
            <a:off x="1205025" y="2006000"/>
            <a:ext cx="855900" cy="2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header</a:t>
            </a:r>
            <a:endParaRPr/>
          </a:p>
        </p:txBody>
      </p:sp>
      <p:sp>
        <p:nvSpPr>
          <p:cNvPr id="359" name="Google Shape;359;p45"/>
          <p:cNvSpPr/>
          <p:nvPr/>
        </p:nvSpPr>
        <p:spPr>
          <a:xfrm>
            <a:off x="398725" y="2688275"/>
            <a:ext cx="2113200" cy="10101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5"/>
          <p:cNvSpPr/>
          <p:nvPr/>
        </p:nvSpPr>
        <p:spPr>
          <a:xfrm>
            <a:off x="1493875" y="2891175"/>
            <a:ext cx="8559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udphdr</a:t>
            </a:r>
            <a:endParaRPr/>
          </a:p>
        </p:txBody>
      </p:sp>
      <p:sp>
        <p:nvSpPr>
          <p:cNvPr id="361" name="Google Shape;361;p45"/>
          <p:cNvSpPr/>
          <p:nvPr/>
        </p:nvSpPr>
        <p:spPr>
          <a:xfrm>
            <a:off x="626450" y="2904475"/>
            <a:ext cx="855900" cy="51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xporthdr</a:t>
            </a:r>
            <a:endParaRPr/>
          </a:p>
        </p:txBody>
      </p:sp>
      <p:sp>
        <p:nvSpPr>
          <p:cNvPr id="362" name="Google Shape;362;p45"/>
          <p:cNvSpPr txBox="1"/>
          <p:nvPr/>
        </p:nvSpPr>
        <p:spPr>
          <a:xfrm>
            <a:off x="836425" y="3698375"/>
            <a:ext cx="1675500" cy="2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Wrong header</a:t>
            </a:r>
            <a:endParaRPr>
              <a:solidFill>
                <a:srgbClr val="FF0000"/>
              </a:solidFill>
            </a:endParaRPr>
          </a:p>
        </p:txBody>
      </p:sp>
      <p:sp>
        <p:nvSpPr>
          <p:cNvPr id="363" name="Google Shape;363;p45"/>
          <p:cNvSpPr txBox="1"/>
          <p:nvPr/>
        </p:nvSpPr>
        <p:spPr>
          <a:xfrm>
            <a:off x="2685600" y="3603575"/>
            <a:ext cx="5648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len = udphdr+guehdr &lt;= xporthdr+udphdr</a:t>
            </a:r>
            <a:endParaRPr/>
          </a:p>
          <a:p>
            <a:pPr marL="0" lvl="0" indent="0" algn="l" rtl="0">
              <a:spcBef>
                <a:spcPts val="0"/>
              </a:spcBef>
              <a:spcAft>
                <a:spcPts val="0"/>
              </a:spcAft>
              <a:buNone/>
            </a:pPr>
            <a:endParaRPr/>
          </a:p>
          <a:p>
            <a:pPr marL="0" lvl="0" indent="0" algn="l" rtl="0">
              <a:spcBef>
                <a:spcPts val="0"/>
              </a:spcBef>
              <a:spcAft>
                <a:spcPts val="0"/>
              </a:spcAft>
              <a:buNone/>
            </a:pPr>
            <a:r>
              <a:rPr lang="en"/>
              <a:t>guehdr = &amp;udp_hdr(skb)</a:t>
            </a:r>
            <a:r>
              <a:rPr lang="en">
                <a:solidFill>
                  <a:srgbClr val="FF0000"/>
                </a:solidFill>
              </a:rPr>
              <a:t>[1]</a:t>
            </a:r>
            <a:r>
              <a:rPr lang="en"/>
              <a:t> </a:t>
            </a:r>
            <a:r>
              <a:rPr lang="en">
                <a:solidFill>
                  <a:srgbClr val="999999"/>
                </a:solidFill>
              </a:rPr>
              <a:t>/*skb-&gt;head + skb-&gt;transport_header;*/ </a:t>
            </a:r>
            <a:endParaRPr>
              <a:solidFill>
                <a:srgbClr val="999999"/>
              </a:solidFill>
            </a:endParaRPr>
          </a:p>
        </p:txBody>
      </p:sp>
      <p:sp>
        <p:nvSpPr>
          <p:cNvPr id="364" name="Google Shape;364;p45"/>
          <p:cNvSpPr/>
          <p:nvPr/>
        </p:nvSpPr>
        <p:spPr>
          <a:xfrm>
            <a:off x="2379025" y="2923950"/>
            <a:ext cx="664500" cy="4857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6"/>
          <p:cNvSpPr txBox="1">
            <a:spLocks noGrp="1"/>
          </p:cNvSpPr>
          <p:nvPr>
            <p:ph type="title"/>
          </p:nvPr>
        </p:nvSpPr>
        <p:spPr>
          <a:xfrm>
            <a:off x="258525" y="258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KMSAN: uninit-value in gue6_err (2)</a:t>
            </a:r>
            <a:endParaRPr/>
          </a:p>
        </p:txBody>
      </p:sp>
      <p:pic>
        <p:nvPicPr>
          <p:cNvPr id="370" name="Google Shape;370;p46"/>
          <p:cNvPicPr preferRelativeResize="0"/>
          <p:nvPr/>
        </p:nvPicPr>
        <p:blipFill>
          <a:blip r:embed="rId3">
            <a:alphaModFix/>
          </a:blip>
          <a:stretch>
            <a:fillRect/>
          </a:stretch>
        </p:blipFill>
        <p:spPr>
          <a:xfrm>
            <a:off x="577700" y="1114300"/>
            <a:ext cx="6639149" cy="2034575"/>
          </a:xfrm>
          <a:prstGeom prst="rect">
            <a:avLst/>
          </a:prstGeom>
          <a:noFill/>
          <a:ln w="9525" cap="flat" cmpd="sng">
            <a:solidFill>
              <a:schemeClr val="dk2"/>
            </a:solidFill>
            <a:prstDash val="solid"/>
            <a:round/>
            <a:headEnd type="none" w="sm" len="sm"/>
            <a:tailEnd type="none" w="sm" len="sm"/>
          </a:ln>
        </p:spPr>
      </p:pic>
      <p:sp>
        <p:nvSpPr>
          <p:cNvPr id="371" name="Google Shape;371;p46"/>
          <p:cNvSpPr txBox="1"/>
          <p:nvPr/>
        </p:nvSpPr>
        <p:spPr>
          <a:xfrm>
            <a:off x="577700" y="3242950"/>
            <a:ext cx="73365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ipv6</a:t>
            </a:r>
            <a:endParaRPr/>
          </a:p>
        </p:txBody>
      </p:sp>
      <p:pic>
        <p:nvPicPr>
          <p:cNvPr id="372" name="Google Shape;372;p46"/>
          <p:cNvPicPr preferRelativeResize="0"/>
          <p:nvPr/>
        </p:nvPicPr>
        <p:blipFill>
          <a:blip r:embed="rId4">
            <a:alphaModFix/>
          </a:blip>
          <a:stretch>
            <a:fillRect/>
          </a:stretch>
        </p:blipFill>
        <p:spPr>
          <a:xfrm>
            <a:off x="182325" y="3637700"/>
            <a:ext cx="8885475" cy="126042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KMSAN: uninit-value in gue_err (2)</a:t>
            </a:r>
            <a:endParaRPr/>
          </a:p>
        </p:txBody>
      </p:sp>
      <p:pic>
        <p:nvPicPr>
          <p:cNvPr id="378" name="Google Shape;378;p47"/>
          <p:cNvPicPr preferRelativeResize="0"/>
          <p:nvPr/>
        </p:nvPicPr>
        <p:blipFill>
          <a:blip r:embed="rId3">
            <a:alphaModFix/>
          </a:blip>
          <a:stretch>
            <a:fillRect/>
          </a:stretch>
        </p:blipFill>
        <p:spPr>
          <a:xfrm>
            <a:off x="311700" y="941525"/>
            <a:ext cx="6479650" cy="2214675"/>
          </a:xfrm>
          <a:prstGeom prst="rect">
            <a:avLst/>
          </a:prstGeom>
          <a:noFill/>
          <a:ln w="9525" cap="flat" cmpd="sng">
            <a:solidFill>
              <a:schemeClr val="dk2"/>
            </a:solidFill>
            <a:prstDash val="solid"/>
            <a:round/>
            <a:headEnd type="none" w="sm" len="sm"/>
            <a:tailEnd type="none" w="sm" len="sm"/>
          </a:ln>
        </p:spPr>
      </p:pic>
      <p:sp>
        <p:nvSpPr>
          <p:cNvPr id="379" name="Google Shape;379;p47"/>
          <p:cNvSpPr txBox="1"/>
          <p:nvPr/>
        </p:nvSpPr>
        <p:spPr>
          <a:xfrm>
            <a:off x="455425" y="3276600"/>
            <a:ext cx="2445600" cy="3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ipv4</a:t>
            </a:r>
            <a:endParaRPr/>
          </a:p>
        </p:txBody>
      </p:sp>
      <p:pic>
        <p:nvPicPr>
          <p:cNvPr id="380" name="Google Shape;380;p47"/>
          <p:cNvPicPr preferRelativeResize="0"/>
          <p:nvPr/>
        </p:nvPicPr>
        <p:blipFill>
          <a:blip r:embed="rId4">
            <a:alphaModFix/>
          </a:blip>
          <a:stretch>
            <a:fillRect/>
          </a:stretch>
        </p:blipFill>
        <p:spPr>
          <a:xfrm>
            <a:off x="152400" y="3724800"/>
            <a:ext cx="8839201" cy="108369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#1b976fc6</a:t>
            </a:r>
            <a:endParaRPr dirty="0"/>
          </a:p>
        </p:txBody>
      </p:sp>
      <p:graphicFrame>
        <p:nvGraphicFramePr>
          <p:cNvPr id="386" name="Google Shape;386;p48"/>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WARNING in flexcop_usb_probe/usb_submit_urb</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flexcop_usb_probe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392" name="Google Shape;392;p49"/>
          <p:cNvPicPr preferRelativeResize="0"/>
          <p:nvPr/>
        </p:nvPicPr>
        <p:blipFill>
          <a:blip r:embed="rId3">
            <a:alphaModFix/>
          </a:blip>
          <a:stretch>
            <a:fillRect/>
          </a:stretch>
        </p:blipFill>
        <p:spPr>
          <a:xfrm>
            <a:off x="311700" y="3864550"/>
            <a:ext cx="4660649" cy="529625"/>
          </a:xfrm>
          <a:prstGeom prst="rect">
            <a:avLst/>
          </a:prstGeom>
          <a:noFill/>
          <a:ln>
            <a:noFill/>
          </a:ln>
        </p:spPr>
      </p:pic>
      <p:sp>
        <p:nvSpPr>
          <p:cNvPr id="393" name="Google Shape;393;p49"/>
          <p:cNvSpPr txBox="1"/>
          <p:nvPr/>
        </p:nvSpPr>
        <p:spPr>
          <a:xfrm>
            <a:off x="311700" y="1254775"/>
            <a:ext cx="78654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driver needs an isochronous endpoint to be present. It will oops in its absence. </a:t>
            </a:r>
            <a:endParaRPr/>
          </a:p>
        </p:txBody>
      </p:sp>
      <p:pic>
        <p:nvPicPr>
          <p:cNvPr id="394" name="Google Shape;394;p49"/>
          <p:cNvPicPr preferRelativeResize="0"/>
          <p:nvPr/>
        </p:nvPicPr>
        <p:blipFill>
          <a:blip r:embed="rId4">
            <a:alphaModFix/>
          </a:blip>
          <a:stretch>
            <a:fillRect/>
          </a:stretch>
        </p:blipFill>
        <p:spPr>
          <a:xfrm>
            <a:off x="4212475" y="2007088"/>
            <a:ext cx="4706174" cy="1323850"/>
          </a:xfrm>
          <a:prstGeom prst="rect">
            <a:avLst/>
          </a:prstGeom>
          <a:noFill/>
          <a:ln>
            <a:noFill/>
          </a:ln>
        </p:spPr>
      </p:pic>
      <p:sp>
        <p:nvSpPr>
          <p:cNvPr id="395" name="Google Shape;395;p49"/>
          <p:cNvSpPr/>
          <p:nvPr/>
        </p:nvSpPr>
        <p:spPr>
          <a:xfrm>
            <a:off x="2735450" y="4201863"/>
            <a:ext cx="785700" cy="192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49"/>
          <p:cNvPicPr preferRelativeResize="0"/>
          <p:nvPr/>
        </p:nvPicPr>
        <p:blipFill>
          <a:blip r:embed="rId5">
            <a:alphaModFix/>
          </a:blip>
          <a:stretch>
            <a:fillRect/>
          </a:stretch>
        </p:blipFill>
        <p:spPr>
          <a:xfrm>
            <a:off x="311700" y="1773197"/>
            <a:ext cx="3900776" cy="1791650"/>
          </a:xfrm>
          <a:prstGeom prst="rect">
            <a:avLst/>
          </a:prstGeom>
          <a:noFill/>
          <a:ln>
            <a:noFill/>
          </a:ln>
        </p:spPr>
      </p:pic>
      <p:sp>
        <p:nvSpPr>
          <p:cNvPr id="397" name="Google Shape;397;p49"/>
          <p:cNvSpPr/>
          <p:nvPr/>
        </p:nvSpPr>
        <p:spPr>
          <a:xfrm>
            <a:off x="690375" y="2058850"/>
            <a:ext cx="1513200" cy="152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49"/>
          <p:cNvCxnSpPr>
            <a:endCxn id="392" idx="0"/>
          </p:cNvCxnSpPr>
          <p:nvPr/>
        </p:nvCxnSpPr>
        <p:spPr>
          <a:xfrm>
            <a:off x="2168025" y="3404650"/>
            <a:ext cx="474000" cy="459900"/>
          </a:xfrm>
          <a:prstGeom prst="straightConnector1">
            <a:avLst/>
          </a:prstGeom>
          <a:noFill/>
          <a:ln w="9525" cap="flat" cmpd="sng">
            <a:solidFill>
              <a:srgbClr val="FF0000"/>
            </a:solidFill>
            <a:prstDash val="solid"/>
            <a:round/>
            <a:headEnd type="none" w="med" len="med"/>
            <a:tailEnd type="stealth" w="med" len="med"/>
          </a:ln>
        </p:spPr>
      </p:cxnSp>
      <p:pic>
        <p:nvPicPr>
          <p:cNvPr id="399" name="Google Shape;399;p49"/>
          <p:cNvPicPr preferRelativeResize="0"/>
          <p:nvPr/>
        </p:nvPicPr>
        <p:blipFill>
          <a:blip r:embed="rId6">
            <a:alphaModFix/>
          </a:blip>
          <a:stretch>
            <a:fillRect/>
          </a:stretch>
        </p:blipFill>
        <p:spPr>
          <a:xfrm>
            <a:off x="5039538" y="3564850"/>
            <a:ext cx="4104462" cy="1578650"/>
          </a:xfrm>
          <a:prstGeom prst="rect">
            <a:avLst/>
          </a:prstGeom>
          <a:noFill/>
          <a:ln>
            <a:noFill/>
          </a:ln>
        </p:spPr>
      </p:pic>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WARNING in flexcop_usb_probe/usb_submit_urb</a:t>
            </a:r>
            <a:endParaRPr/>
          </a:p>
        </p:txBody>
      </p:sp>
      <p:sp>
        <p:nvSpPr>
          <p:cNvPr id="405" name="Google Shape;40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Patch is incorrect, i.e., the patched Linux kernel still crashes due to the same PoC file.</a:t>
            </a:r>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#d65842f7</a:t>
            </a:r>
            <a:endParaRPr/>
          </a:p>
        </p:txBody>
      </p:sp>
      <p:graphicFrame>
        <p:nvGraphicFramePr>
          <p:cNvPr id="411" name="Google Shape;411;p51"/>
          <p:cNvGraphicFramePr/>
          <p:nvPr/>
        </p:nvGraphicFramePr>
        <p:xfrm>
          <a:off x="2119313" y="2011725"/>
          <a:ext cx="4905375" cy="109281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INFO: task hung in vivid_stop_generating_vid_cap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Write in __vb2_cleanup_fileio</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__vb2_perform_fileio</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417" name="Google Shape;417;p52"/>
          <p:cNvSpPr txBox="1">
            <a:spLocks noGrp="1"/>
          </p:cNvSpPr>
          <p:nvPr>
            <p:ph type="body" idx="1"/>
          </p:nvPr>
        </p:nvSpPr>
        <p:spPr>
          <a:xfrm>
            <a:off x="311700" y="1152475"/>
            <a:ext cx="4125300" cy="21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Thread 1</a:t>
            </a:r>
            <a:endParaRPr sz="1400"/>
          </a:p>
          <a:p>
            <a:pPr marL="0" lvl="0" indent="0" algn="l" rtl="0">
              <a:lnSpc>
                <a:spcPct val="100000"/>
              </a:lnSpc>
              <a:spcBef>
                <a:spcPts val="1600"/>
              </a:spcBef>
              <a:spcAft>
                <a:spcPts val="0"/>
              </a:spcAft>
              <a:buNone/>
            </a:pPr>
            <a:r>
              <a:rPr lang="en" sz="1400"/>
              <a:t>vb2_read </a:t>
            </a:r>
            <a:endParaRPr sz="1400"/>
          </a:p>
          <a:p>
            <a:pPr marL="0" lvl="0" indent="0" algn="l" rtl="0">
              <a:lnSpc>
                <a:spcPct val="100000"/>
              </a:lnSpc>
              <a:spcBef>
                <a:spcPts val="600"/>
              </a:spcBef>
              <a:spcAft>
                <a:spcPts val="0"/>
              </a:spcAft>
              <a:buClr>
                <a:schemeClr val="dk1"/>
              </a:buClr>
              <a:buSzPts val="1100"/>
              <a:buFont typeface="Arial"/>
              <a:buNone/>
            </a:pPr>
            <a:r>
              <a:rPr lang="en" sz="1400"/>
              <a:t>-&gt; __vb2_perform_fileio</a:t>
            </a:r>
            <a:endParaRPr sz="1400"/>
          </a:p>
          <a:p>
            <a:pPr marL="0" lvl="0" indent="0" algn="l" rtl="0">
              <a:lnSpc>
                <a:spcPct val="100000"/>
              </a:lnSpc>
              <a:spcBef>
                <a:spcPts val="600"/>
              </a:spcBef>
              <a:spcAft>
                <a:spcPts val="0"/>
              </a:spcAft>
              <a:buNone/>
            </a:pPr>
            <a:r>
              <a:rPr lang="en" sz="1400"/>
              <a:t>   -&gt; vb2_core_dqbuf</a:t>
            </a:r>
            <a:endParaRPr sz="1400"/>
          </a:p>
          <a:p>
            <a:pPr marL="0" lvl="0" indent="0" algn="l" rtl="0">
              <a:lnSpc>
                <a:spcPct val="100000"/>
              </a:lnSpc>
              <a:spcBef>
                <a:spcPts val="600"/>
              </a:spcBef>
              <a:spcAft>
                <a:spcPts val="0"/>
              </a:spcAft>
              <a:buNone/>
            </a:pPr>
            <a:r>
              <a:rPr lang="en" sz="1400"/>
              <a:t>      -&gt; __vb2_get_done_vb</a:t>
            </a:r>
            <a:endParaRPr sz="1400"/>
          </a:p>
          <a:p>
            <a:pPr marL="0" lvl="0" indent="0" algn="l" rtl="0">
              <a:lnSpc>
                <a:spcPct val="100000"/>
              </a:lnSpc>
              <a:spcBef>
                <a:spcPts val="600"/>
              </a:spcBef>
              <a:spcAft>
                <a:spcPts val="0"/>
              </a:spcAft>
              <a:buNone/>
            </a:pPr>
            <a:r>
              <a:rPr lang="en" sz="1400"/>
              <a:t>         -&gt; __vb2_wait_for_done_vb</a:t>
            </a:r>
            <a:endParaRPr sz="1400"/>
          </a:p>
          <a:p>
            <a:pPr marL="0" lvl="0" indent="0" algn="l" rtl="0">
              <a:lnSpc>
                <a:spcPct val="100000"/>
              </a:lnSpc>
              <a:spcBef>
                <a:spcPts val="600"/>
              </a:spcBef>
              <a:spcAft>
                <a:spcPts val="600"/>
              </a:spcAft>
              <a:buNone/>
            </a:pPr>
            <a:r>
              <a:rPr lang="en" sz="1400"/>
              <a:t>It is waiting for a buffer to arrive.</a:t>
            </a:r>
            <a:endParaRPr sz="1400"/>
          </a:p>
        </p:txBody>
      </p:sp>
      <p:sp>
        <p:nvSpPr>
          <p:cNvPr id="418" name="Google Shape;418;p52"/>
          <p:cNvSpPr txBox="1">
            <a:spLocks noGrp="1"/>
          </p:cNvSpPr>
          <p:nvPr>
            <p:ph type="body" idx="1"/>
          </p:nvPr>
        </p:nvSpPr>
        <p:spPr>
          <a:xfrm>
            <a:off x="4707000" y="1152475"/>
            <a:ext cx="4125300" cy="26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Thread 2</a:t>
            </a:r>
            <a:endParaRPr/>
          </a:p>
          <a:p>
            <a:pPr marL="0" lvl="0" indent="0" algn="l" rtl="0">
              <a:spcBef>
                <a:spcPts val="1600"/>
              </a:spcBef>
              <a:spcAft>
                <a:spcPts val="0"/>
              </a:spcAft>
              <a:buClr>
                <a:schemeClr val="dk1"/>
              </a:buClr>
              <a:buSzPts val="1100"/>
              <a:buFont typeface="Arial"/>
              <a:buNone/>
            </a:pPr>
            <a:r>
              <a:rPr lang="en" sz="1400"/>
              <a:t>vb2_read</a:t>
            </a:r>
            <a:endParaRPr sz="1400"/>
          </a:p>
          <a:p>
            <a:pPr marL="0" lvl="0" indent="0" algn="l" rtl="0">
              <a:spcBef>
                <a:spcPts val="600"/>
              </a:spcBef>
              <a:spcAft>
                <a:spcPts val="0"/>
              </a:spcAft>
              <a:buClr>
                <a:schemeClr val="dk1"/>
              </a:buClr>
              <a:buSzPts val="1100"/>
              <a:buFont typeface="Arial"/>
              <a:buNone/>
            </a:pPr>
            <a:r>
              <a:rPr lang="en" sz="1400"/>
              <a:t>-&gt; __vb2_perform_fileio</a:t>
            </a:r>
            <a:endParaRPr sz="1400"/>
          </a:p>
          <a:p>
            <a:pPr marL="0" lvl="0" indent="0" algn="l" rtl="0">
              <a:spcBef>
                <a:spcPts val="600"/>
              </a:spcBef>
              <a:spcAft>
                <a:spcPts val="0"/>
              </a:spcAft>
              <a:buClr>
                <a:schemeClr val="dk1"/>
              </a:buClr>
              <a:buSzPts val="1100"/>
              <a:buFont typeface="Arial"/>
              <a:buNone/>
            </a:pPr>
            <a:r>
              <a:rPr lang="en" sz="1400"/>
              <a:t>   -&gt; vb2_core_reqbufs</a:t>
            </a:r>
            <a:endParaRPr sz="1400"/>
          </a:p>
          <a:p>
            <a:pPr marL="0" lvl="0" indent="0" algn="l" rtl="0">
              <a:spcBef>
                <a:spcPts val="600"/>
              </a:spcBef>
              <a:spcAft>
                <a:spcPts val="600"/>
              </a:spcAft>
              <a:buNone/>
            </a:pPr>
            <a:r>
              <a:rPr lang="en" sz="1400"/>
              <a:t>This will remove all the buffers and reallocate new ones. But the left read operation isn't aware that the buffers have changed. Then two threads will concurrently operate the vb2_queue.</a:t>
            </a:r>
            <a:endParaRPr/>
          </a:p>
        </p:txBody>
      </p:sp>
      <p:pic>
        <p:nvPicPr>
          <p:cNvPr id="419" name="Google Shape;419;p52"/>
          <p:cNvPicPr preferRelativeResize="0"/>
          <p:nvPr/>
        </p:nvPicPr>
        <p:blipFill>
          <a:blip r:embed="rId3">
            <a:alphaModFix/>
          </a:blip>
          <a:stretch>
            <a:fillRect/>
          </a:stretch>
        </p:blipFill>
        <p:spPr>
          <a:xfrm>
            <a:off x="0" y="3519163"/>
            <a:ext cx="4125301" cy="1624337"/>
          </a:xfrm>
          <a:prstGeom prst="rect">
            <a:avLst/>
          </a:prstGeom>
          <a:noFill/>
          <a:ln>
            <a:noFill/>
          </a:ln>
        </p:spPr>
      </p:pic>
      <p:sp>
        <p:nvSpPr>
          <p:cNvPr id="420" name="Google Shape;420;p52"/>
          <p:cNvSpPr/>
          <p:nvPr/>
        </p:nvSpPr>
        <p:spPr>
          <a:xfrm>
            <a:off x="632950" y="4335975"/>
            <a:ext cx="1804200" cy="349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GPF, UAF and OOB</a:t>
            </a:r>
            <a:endParaRPr/>
          </a:p>
        </p:txBody>
      </p:sp>
      <p:sp>
        <p:nvSpPr>
          <p:cNvPr id="448" name="Google Shape;448;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Those behaviors are caused by running environment.</a:t>
            </a:r>
            <a:endParaRPr/>
          </a:p>
          <a:p>
            <a:pPr marL="0" lvl="0" indent="0" algn="l" rtl="0">
              <a:spcBef>
                <a:spcPts val="1600"/>
              </a:spcBef>
              <a:spcAft>
                <a:spcPts val="0"/>
              </a:spcAft>
              <a:buNone/>
            </a:pPr>
            <a:r>
              <a:rPr lang="en"/>
              <a:t>GPF: The privilege of memory region mismatch(read vs write)</a:t>
            </a:r>
            <a:endParaRPr/>
          </a:p>
          <a:p>
            <a:pPr marL="0" lvl="0" indent="0" algn="l" rtl="0">
              <a:spcBef>
                <a:spcPts val="1600"/>
              </a:spcBef>
              <a:spcAft>
                <a:spcPts val="0"/>
              </a:spcAft>
              <a:buNone/>
            </a:pPr>
            <a:r>
              <a:rPr lang="en"/>
              <a:t>UAF: Freed memory region</a:t>
            </a:r>
            <a:endParaRPr/>
          </a:p>
          <a:p>
            <a:pPr marL="0" lvl="0" indent="0" algn="l" rtl="0">
              <a:spcBef>
                <a:spcPts val="1600"/>
              </a:spcBef>
              <a:spcAft>
                <a:spcPts val="1600"/>
              </a:spcAft>
              <a:buNone/>
            </a:pPr>
            <a:r>
              <a:rPr lang="en"/>
              <a:t>OOB: Redzone between memory region</a:t>
            </a:r>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Read in __vb2_perform_fileio</a:t>
            </a:r>
            <a:endParaRPr/>
          </a:p>
        </p:txBody>
      </p:sp>
      <p:pic>
        <p:nvPicPr>
          <p:cNvPr id="426" name="Google Shape;426;p53"/>
          <p:cNvPicPr preferRelativeResize="0"/>
          <p:nvPr/>
        </p:nvPicPr>
        <p:blipFill>
          <a:blip r:embed="rId3">
            <a:alphaModFix/>
          </a:blip>
          <a:stretch>
            <a:fillRect/>
          </a:stretch>
        </p:blipFill>
        <p:spPr>
          <a:xfrm>
            <a:off x="159300" y="1017725"/>
            <a:ext cx="4649924" cy="2290975"/>
          </a:xfrm>
          <a:prstGeom prst="rect">
            <a:avLst/>
          </a:prstGeom>
          <a:noFill/>
          <a:ln>
            <a:noFill/>
          </a:ln>
        </p:spPr>
      </p:pic>
      <p:pic>
        <p:nvPicPr>
          <p:cNvPr id="427" name="Google Shape;427;p53"/>
          <p:cNvPicPr preferRelativeResize="0"/>
          <p:nvPr/>
        </p:nvPicPr>
        <p:blipFill>
          <a:blip r:embed="rId4">
            <a:alphaModFix/>
          </a:blip>
          <a:stretch>
            <a:fillRect/>
          </a:stretch>
        </p:blipFill>
        <p:spPr>
          <a:xfrm>
            <a:off x="159300" y="3393025"/>
            <a:ext cx="4599000" cy="1643950"/>
          </a:xfrm>
          <a:prstGeom prst="rect">
            <a:avLst/>
          </a:prstGeom>
          <a:noFill/>
          <a:ln>
            <a:noFill/>
          </a:ln>
        </p:spPr>
      </p:pic>
      <p:pic>
        <p:nvPicPr>
          <p:cNvPr id="428" name="Google Shape;428;p53"/>
          <p:cNvPicPr preferRelativeResize="0"/>
          <p:nvPr/>
        </p:nvPicPr>
        <p:blipFill>
          <a:blip r:embed="rId5">
            <a:alphaModFix/>
          </a:blip>
          <a:stretch>
            <a:fillRect/>
          </a:stretch>
        </p:blipFill>
        <p:spPr>
          <a:xfrm>
            <a:off x="4845824" y="1039124"/>
            <a:ext cx="4298176" cy="1926200"/>
          </a:xfrm>
          <a:prstGeom prst="rect">
            <a:avLst/>
          </a:prstGeom>
          <a:noFill/>
          <a:ln>
            <a:noFill/>
          </a:ln>
        </p:spPr>
      </p:pic>
      <p:sp>
        <p:nvSpPr>
          <p:cNvPr id="429" name="Google Shape;429;p53"/>
          <p:cNvSpPr/>
          <p:nvPr/>
        </p:nvSpPr>
        <p:spPr>
          <a:xfrm>
            <a:off x="1077100" y="974875"/>
            <a:ext cx="334500" cy="225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3"/>
          <p:cNvSpPr/>
          <p:nvPr/>
        </p:nvSpPr>
        <p:spPr>
          <a:xfrm>
            <a:off x="5630550" y="1002775"/>
            <a:ext cx="334500" cy="225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3"/>
          <p:cNvSpPr/>
          <p:nvPr/>
        </p:nvSpPr>
        <p:spPr>
          <a:xfrm>
            <a:off x="872650" y="3338525"/>
            <a:ext cx="334500" cy="225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2" name="Google Shape;432;p53"/>
          <p:cNvPicPr preferRelativeResize="0"/>
          <p:nvPr/>
        </p:nvPicPr>
        <p:blipFill>
          <a:blip r:embed="rId6">
            <a:alphaModFix/>
          </a:blip>
          <a:stretch>
            <a:fillRect/>
          </a:stretch>
        </p:blipFill>
        <p:spPr>
          <a:xfrm>
            <a:off x="4841650" y="3357822"/>
            <a:ext cx="4298175" cy="1287952"/>
          </a:xfrm>
          <a:prstGeom prst="rect">
            <a:avLst/>
          </a:prstGeom>
          <a:noFill/>
          <a:ln w="9525" cap="flat" cmpd="sng">
            <a:solidFill>
              <a:srgbClr val="CCCCCC"/>
            </a:solidFill>
            <a:prstDash val="solid"/>
            <a:round/>
            <a:headEnd type="none" w="sm" len="sm"/>
            <a:tailEnd type="none" w="sm" len="sm"/>
          </a:ln>
        </p:spPr>
      </p:pic>
      <p:sp>
        <p:nvSpPr>
          <p:cNvPr id="433" name="Google Shape;433;p53"/>
          <p:cNvSpPr/>
          <p:nvPr/>
        </p:nvSpPr>
        <p:spPr>
          <a:xfrm>
            <a:off x="6191125" y="4423275"/>
            <a:ext cx="1025700" cy="276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Write in __vb2_cleanup_fileio</a:t>
            </a:r>
            <a:endParaRPr/>
          </a:p>
        </p:txBody>
      </p:sp>
      <p:pic>
        <p:nvPicPr>
          <p:cNvPr id="439" name="Google Shape;439;p54"/>
          <p:cNvPicPr preferRelativeResize="0"/>
          <p:nvPr/>
        </p:nvPicPr>
        <p:blipFill>
          <a:blip r:embed="rId3">
            <a:alphaModFix/>
          </a:blip>
          <a:stretch>
            <a:fillRect/>
          </a:stretch>
        </p:blipFill>
        <p:spPr>
          <a:xfrm>
            <a:off x="311700" y="1170500"/>
            <a:ext cx="4634930" cy="1554025"/>
          </a:xfrm>
          <a:prstGeom prst="rect">
            <a:avLst/>
          </a:prstGeom>
          <a:noFill/>
          <a:ln>
            <a:noFill/>
          </a:ln>
        </p:spPr>
      </p:pic>
      <p:pic>
        <p:nvPicPr>
          <p:cNvPr id="440" name="Google Shape;440;p54"/>
          <p:cNvPicPr preferRelativeResize="0"/>
          <p:nvPr/>
        </p:nvPicPr>
        <p:blipFill>
          <a:blip r:embed="rId4">
            <a:alphaModFix/>
          </a:blip>
          <a:stretch>
            <a:fillRect/>
          </a:stretch>
        </p:blipFill>
        <p:spPr>
          <a:xfrm>
            <a:off x="311700" y="2993350"/>
            <a:ext cx="4634925" cy="1658736"/>
          </a:xfrm>
          <a:prstGeom prst="rect">
            <a:avLst/>
          </a:prstGeom>
          <a:noFill/>
          <a:ln>
            <a:noFill/>
          </a:ln>
        </p:spPr>
      </p:pic>
      <p:pic>
        <p:nvPicPr>
          <p:cNvPr id="441" name="Google Shape;441;p54"/>
          <p:cNvPicPr preferRelativeResize="0"/>
          <p:nvPr/>
        </p:nvPicPr>
        <p:blipFill>
          <a:blip r:embed="rId5">
            <a:alphaModFix/>
          </a:blip>
          <a:stretch>
            <a:fillRect/>
          </a:stretch>
        </p:blipFill>
        <p:spPr>
          <a:xfrm>
            <a:off x="4997175" y="1829325"/>
            <a:ext cx="3892575" cy="2075533"/>
          </a:xfrm>
          <a:prstGeom prst="rect">
            <a:avLst/>
          </a:prstGeom>
          <a:noFill/>
          <a:ln>
            <a:noFill/>
          </a:ln>
        </p:spPr>
      </p:pic>
      <p:sp>
        <p:nvSpPr>
          <p:cNvPr id="442" name="Google Shape;442;p54"/>
          <p:cNvSpPr/>
          <p:nvPr/>
        </p:nvSpPr>
        <p:spPr>
          <a:xfrm>
            <a:off x="1214950" y="1113100"/>
            <a:ext cx="356400" cy="247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4"/>
          <p:cNvSpPr/>
          <p:nvPr/>
        </p:nvSpPr>
        <p:spPr>
          <a:xfrm>
            <a:off x="1025425" y="2931500"/>
            <a:ext cx="356400" cy="247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4"/>
          <p:cNvSpPr/>
          <p:nvPr/>
        </p:nvSpPr>
        <p:spPr>
          <a:xfrm>
            <a:off x="5673825" y="1759825"/>
            <a:ext cx="356400" cy="247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4"/>
          <p:cNvSpPr txBox="1"/>
          <p:nvPr/>
        </p:nvSpPr>
        <p:spPr>
          <a:xfrm>
            <a:off x="5048925" y="4365075"/>
            <a:ext cx="1484100" cy="3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Race condition</a:t>
            </a:r>
            <a:endParaRPr>
              <a:solidFill>
                <a:srgbClr val="FF0000"/>
              </a:solidFill>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#51210ad5</a:t>
            </a:r>
            <a:endParaRPr/>
          </a:p>
        </p:txBody>
      </p:sp>
      <p:graphicFrame>
        <p:nvGraphicFramePr>
          <p:cNvPr id="451" name="Google Shape;451;p55"/>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ip_sublist_rcv</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ip6_sublist_rcv</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6"/>
          <p:cNvPicPr preferRelativeResize="0"/>
          <p:nvPr/>
        </p:nvPicPr>
        <p:blipFill>
          <a:blip r:embed="rId3">
            <a:alphaModFix/>
          </a:blip>
          <a:stretch>
            <a:fillRect/>
          </a:stretch>
        </p:blipFill>
        <p:spPr>
          <a:xfrm>
            <a:off x="311700" y="1017725"/>
            <a:ext cx="4641481" cy="4125775"/>
          </a:xfrm>
          <a:prstGeom prst="rect">
            <a:avLst/>
          </a:prstGeom>
          <a:noFill/>
          <a:ln>
            <a:noFill/>
          </a:ln>
        </p:spPr>
      </p:pic>
      <p:sp>
        <p:nvSpPr>
          <p:cNvPr id="457" name="Google Shape;45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458" name="Google Shape;458;p56"/>
          <p:cNvPicPr preferRelativeResize="0"/>
          <p:nvPr/>
        </p:nvPicPr>
        <p:blipFill>
          <a:blip r:embed="rId4">
            <a:alphaModFix/>
          </a:blip>
          <a:stretch>
            <a:fillRect/>
          </a:stretch>
        </p:blipFill>
        <p:spPr>
          <a:xfrm>
            <a:off x="5426375" y="734775"/>
            <a:ext cx="3717625" cy="4408726"/>
          </a:xfrm>
          <a:prstGeom prst="rect">
            <a:avLst/>
          </a:prstGeom>
          <a:noFill/>
          <a:ln>
            <a:noFill/>
          </a:ln>
        </p:spPr>
      </p:pic>
      <p:cxnSp>
        <p:nvCxnSpPr>
          <p:cNvPr id="459" name="Google Shape;459;p56"/>
          <p:cNvCxnSpPr/>
          <p:nvPr/>
        </p:nvCxnSpPr>
        <p:spPr>
          <a:xfrm rot="10800000">
            <a:off x="3135450" y="2939175"/>
            <a:ext cx="2284500" cy="2153400"/>
          </a:xfrm>
          <a:prstGeom prst="straightConnector1">
            <a:avLst/>
          </a:prstGeom>
          <a:noFill/>
          <a:ln w="9525" cap="flat" cmpd="sng">
            <a:solidFill>
              <a:srgbClr val="FF0000"/>
            </a:solidFill>
            <a:prstDash val="solid"/>
            <a:round/>
            <a:headEnd type="none" w="med" len="med"/>
            <a:tailEnd type="triangle" w="med" len="med"/>
          </a:ln>
        </p:spPr>
      </p:cxnSp>
      <p:cxnSp>
        <p:nvCxnSpPr>
          <p:cNvPr id="460" name="Google Shape;460;p56"/>
          <p:cNvCxnSpPr/>
          <p:nvPr/>
        </p:nvCxnSpPr>
        <p:spPr>
          <a:xfrm rot="10800000" flipH="1">
            <a:off x="3135575" y="807650"/>
            <a:ext cx="2306400" cy="2131500"/>
          </a:xfrm>
          <a:prstGeom prst="straightConnector1">
            <a:avLst/>
          </a:prstGeom>
          <a:noFill/>
          <a:ln w="9525" cap="flat" cmpd="sng">
            <a:solidFill>
              <a:srgbClr val="FF0000"/>
            </a:solidFill>
            <a:prstDash val="solid"/>
            <a:round/>
            <a:headEnd type="none" w="med" len="med"/>
            <a:tailEnd type="triangle" w="med" len="med"/>
          </a:ln>
        </p:spPr>
      </p:cxnSp>
      <p:cxnSp>
        <p:nvCxnSpPr>
          <p:cNvPr id="461" name="Google Shape;461;p56"/>
          <p:cNvCxnSpPr/>
          <p:nvPr/>
        </p:nvCxnSpPr>
        <p:spPr>
          <a:xfrm flipH="1">
            <a:off x="1084225" y="3284900"/>
            <a:ext cx="21600" cy="1622400"/>
          </a:xfrm>
          <a:prstGeom prst="straightConnector1">
            <a:avLst/>
          </a:prstGeom>
          <a:noFill/>
          <a:ln w="19050" cap="flat" cmpd="sng">
            <a:solidFill>
              <a:srgbClr val="FF0000"/>
            </a:solidFill>
            <a:prstDash val="solid"/>
            <a:round/>
            <a:headEnd type="none" w="med" len="med"/>
            <a:tailEnd type="triangle" w="med" len="med"/>
          </a:ln>
        </p:spPr>
      </p:cxnSp>
      <p:sp>
        <p:nvSpPr>
          <p:cNvPr id="462" name="Google Shape;462;p56"/>
          <p:cNvSpPr txBox="1"/>
          <p:nvPr/>
        </p:nvSpPr>
        <p:spPr>
          <a:xfrm>
            <a:off x="6634900" y="421950"/>
            <a:ext cx="12513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ip6_rcv_core</a:t>
            </a:r>
            <a:endParaRPr>
              <a:solidFill>
                <a:srgbClr val="FF0000"/>
              </a:solidFill>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behaviors</a:t>
            </a:r>
            <a:endParaRPr/>
          </a:p>
        </p:txBody>
      </p:sp>
      <p:sp>
        <p:nvSpPr>
          <p:cNvPr id="468" name="Google Shape;468;p57"/>
          <p:cNvSpPr txBox="1"/>
          <p:nvPr/>
        </p:nvSpPr>
        <p:spPr>
          <a:xfrm>
            <a:off x="311700" y="1135300"/>
            <a:ext cx="8520600" cy="43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syz_emit_ethernet(0x3e, &amp;(0x7f0000000780)={@random="15e48f347fbe", @empty, [], {</a:t>
            </a:r>
            <a:r>
              <a:rPr lang="en" sz="1200">
                <a:solidFill>
                  <a:srgbClr val="FF0000"/>
                </a:solidFill>
              </a:rPr>
              <a:t>@ipv6={0x86dd</a:t>
            </a:r>
            <a:r>
              <a:rPr lang="en" sz="1200"/>
              <a:t>, {0x0, 0x6, "3f87dd", 0x10, 0x0, 0x0, @mcast1, @local, {[@routing={0x32}], @udp={0x0, 0x0, 0x8}}}}}}, 0x0)</a:t>
            </a:r>
            <a:endParaRPr sz="1200"/>
          </a:p>
        </p:txBody>
      </p:sp>
      <p:sp>
        <p:nvSpPr>
          <p:cNvPr id="469" name="Google Shape;469;p57"/>
          <p:cNvSpPr txBox="1"/>
          <p:nvPr/>
        </p:nvSpPr>
        <p:spPr>
          <a:xfrm>
            <a:off x="376800" y="1613175"/>
            <a:ext cx="8520600" cy="43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syz_emit_ethernet(0x3e, &amp;(0x7f0000000780)={@random="15e48f347fbe", @empty, [], {</a:t>
            </a:r>
            <a:r>
              <a:rPr lang="en" sz="1200">
                <a:solidFill>
                  <a:srgbClr val="FF0000"/>
                </a:solidFill>
              </a:rPr>
              <a:t>@ipv4={0x800,</a:t>
            </a:r>
            <a:r>
              <a:rPr lang="en" sz="1200"/>
              <a:t> {0x0, 0x6, "3f87dd", 0x10, 0x0, 0x0, @mcast1, @local, {[@routing={0x32}], @udp={0x0, 0x0, 0x8}}}}}}, 0x0)</a:t>
            </a:r>
            <a:endParaRPr sz="1200"/>
          </a:p>
        </p:txBody>
      </p:sp>
      <p:pic>
        <p:nvPicPr>
          <p:cNvPr id="470" name="Google Shape;470;p57"/>
          <p:cNvPicPr preferRelativeResize="0"/>
          <p:nvPr/>
        </p:nvPicPr>
        <p:blipFill>
          <a:blip r:embed="rId3">
            <a:alphaModFix/>
          </a:blip>
          <a:stretch>
            <a:fillRect/>
          </a:stretch>
        </p:blipFill>
        <p:spPr>
          <a:xfrm>
            <a:off x="376800" y="2575600"/>
            <a:ext cx="3930125" cy="2083350"/>
          </a:xfrm>
          <a:prstGeom prst="rect">
            <a:avLst/>
          </a:prstGeom>
          <a:noFill/>
          <a:ln>
            <a:noFill/>
          </a:ln>
        </p:spPr>
      </p:pic>
      <p:pic>
        <p:nvPicPr>
          <p:cNvPr id="471" name="Google Shape;471;p57"/>
          <p:cNvPicPr preferRelativeResize="0"/>
          <p:nvPr/>
        </p:nvPicPr>
        <p:blipFill>
          <a:blip r:embed="rId4">
            <a:alphaModFix/>
          </a:blip>
          <a:stretch>
            <a:fillRect/>
          </a:stretch>
        </p:blipFill>
        <p:spPr>
          <a:xfrm>
            <a:off x="4750350" y="2091050"/>
            <a:ext cx="2753720" cy="3052450"/>
          </a:xfrm>
          <a:prstGeom prst="rect">
            <a:avLst/>
          </a:prstGeom>
          <a:noFill/>
          <a:ln>
            <a:noFill/>
          </a:ln>
        </p:spPr>
      </p:pic>
      <p:sp>
        <p:nvSpPr>
          <p:cNvPr id="472" name="Google Shape;472;p57"/>
          <p:cNvSpPr/>
          <p:nvPr/>
        </p:nvSpPr>
        <p:spPr>
          <a:xfrm>
            <a:off x="4798125" y="2713625"/>
            <a:ext cx="749400" cy="261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7"/>
          <p:cNvSpPr/>
          <p:nvPr/>
        </p:nvSpPr>
        <p:spPr>
          <a:xfrm>
            <a:off x="376800" y="2611400"/>
            <a:ext cx="932700" cy="261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Reasons for different behaviors</a:t>
            </a:r>
            <a:endParaRPr/>
          </a:p>
        </p:txBody>
      </p:sp>
      <p:sp>
        <p:nvSpPr>
          <p:cNvPr id="479" name="Google Shape;479;p58"/>
          <p:cNvSpPr txBox="1"/>
          <p:nvPr/>
        </p:nvSpPr>
        <p:spPr>
          <a:xfrm>
            <a:off x="311700" y="132610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syz_emit_ethernet(0x7a, &amp;(0x7f0000000100)={@random="8d40420d297d", @broadcast, [], {@ipv6={0x86dd, {0x0, 0x6, '5&amp;h', 0x44, 0x2f, 0x0, @local={0xfe, 0x80, [0x0, 0x0, 0x0, 0x0, 0x0, 0x0, 0x0, 0xd000000]}, @local, {[], @gre={{0x0, 0x0, 0x1, 0x0, 0x0, 0x0, 0x0, 0x1, 0x6558}, {}, {}, {}, {0x8, 0x22eb, 0x0, {{}, 0x2, 0x0, 0x1}}}}}}}}, 0x0)</a:t>
            </a:r>
            <a:endParaRPr sz="1200"/>
          </a:p>
        </p:txBody>
      </p:sp>
      <p:pic>
        <p:nvPicPr>
          <p:cNvPr id="480" name="Google Shape;480;p58"/>
          <p:cNvPicPr preferRelativeResize="0"/>
          <p:nvPr/>
        </p:nvPicPr>
        <p:blipFill>
          <a:blip r:embed="rId3">
            <a:alphaModFix/>
          </a:blip>
          <a:stretch>
            <a:fillRect/>
          </a:stretch>
        </p:blipFill>
        <p:spPr>
          <a:xfrm>
            <a:off x="2124075" y="2029375"/>
            <a:ext cx="4895850" cy="2438400"/>
          </a:xfrm>
          <a:prstGeom prst="rect">
            <a:avLst/>
          </a:prstGeom>
          <a:noFill/>
          <a:ln w="9525" cap="flat" cmpd="sng">
            <a:solidFill>
              <a:srgbClr val="000000"/>
            </a:solidFill>
            <a:prstDash val="solid"/>
            <a:round/>
            <a:headEnd type="none" w="sm" len="sm"/>
            <a:tailEnd type="none" w="sm" len="sm"/>
          </a:ln>
        </p:spPr>
      </p:pic>
      <p:sp>
        <p:nvSpPr>
          <p:cNvPr id="481" name="Google Shape;481;p58"/>
          <p:cNvSpPr/>
          <p:nvPr/>
        </p:nvSpPr>
        <p:spPr>
          <a:xfrm>
            <a:off x="2160700" y="3906725"/>
            <a:ext cx="1040400" cy="2619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#d00ee64e</a:t>
            </a:r>
            <a:endParaRPr/>
          </a:p>
        </p:txBody>
      </p:sp>
      <p:graphicFrame>
        <p:nvGraphicFramePr>
          <p:cNvPr id="487" name="Google Shape;487;p59"/>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rtm_new_nexthop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rtm_dump_nexthop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493" name="Google Shape;493;p60"/>
          <p:cNvPicPr preferRelativeResize="0"/>
          <p:nvPr/>
        </p:nvPicPr>
        <p:blipFill>
          <a:blip r:embed="rId3">
            <a:alphaModFix/>
          </a:blip>
          <a:stretch>
            <a:fillRect/>
          </a:stretch>
        </p:blipFill>
        <p:spPr>
          <a:xfrm>
            <a:off x="311700" y="1123950"/>
            <a:ext cx="6512350" cy="1380575"/>
          </a:xfrm>
          <a:prstGeom prst="rect">
            <a:avLst/>
          </a:prstGeom>
          <a:noFill/>
          <a:ln>
            <a:noFill/>
          </a:ln>
        </p:spPr>
      </p:pic>
      <p:pic>
        <p:nvPicPr>
          <p:cNvPr id="494" name="Google Shape;494;p60"/>
          <p:cNvPicPr preferRelativeResize="0"/>
          <p:nvPr/>
        </p:nvPicPr>
        <p:blipFill>
          <a:blip r:embed="rId4">
            <a:alphaModFix/>
          </a:blip>
          <a:stretch>
            <a:fillRect/>
          </a:stretch>
        </p:blipFill>
        <p:spPr>
          <a:xfrm>
            <a:off x="311700" y="2610750"/>
            <a:ext cx="5349750" cy="2139900"/>
          </a:xfrm>
          <a:prstGeom prst="rect">
            <a:avLst/>
          </a:prstGeom>
          <a:noFill/>
          <a:ln>
            <a:noFill/>
          </a:ln>
        </p:spPr>
      </p:pic>
      <p:sp>
        <p:nvSpPr>
          <p:cNvPr id="495" name="Google Shape;495;p60"/>
          <p:cNvSpPr/>
          <p:nvPr/>
        </p:nvSpPr>
        <p:spPr>
          <a:xfrm>
            <a:off x="698400" y="3448400"/>
            <a:ext cx="3644700" cy="6183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 name="Google Shape;496;p60"/>
          <p:cNvCxnSpPr/>
          <p:nvPr/>
        </p:nvCxnSpPr>
        <p:spPr>
          <a:xfrm rot="5400000">
            <a:off x="3739425" y="2786500"/>
            <a:ext cx="2430000" cy="421800"/>
          </a:xfrm>
          <a:prstGeom prst="curvedConnector3">
            <a:avLst>
              <a:gd name="adj1" fmla="val 55087"/>
            </a:avLst>
          </a:prstGeom>
          <a:noFill/>
          <a:ln w="9525" cap="flat" cmpd="sng">
            <a:solidFill>
              <a:srgbClr val="FF0000"/>
            </a:solidFill>
            <a:prstDash val="solid"/>
            <a:round/>
            <a:headEnd type="stealth" w="med" len="med"/>
            <a:tailEnd type="stealth" w="med" len="med"/>
          </a:ln>
        </p:spPr>
      </p:cxnSp>
      <p:sp>
        <p:nvSpPr>
          <p:cNvPr id="497" name="Google Shape;497;p60"/>
          <p:cNvSpPr txBox="1"/>
          <p:nvPr/>
        </p:nvSpPr>
        <p:spPr>
          <a:xfrm>
            <a:off x="5929200" y="3848525"/>
            <a:ext cx="2903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 this patch only adds one check for nlh-&gt;nlmsg_len</a:t>
            </a:r>
            <a:endParaRPr/>
          </a:p>
        </p:txBody>
      </p:sp>
      <p:pic>
        <p:nvPicPr>
          <p:cNvPr id="498" name="Google Shape;498;p60"/>
          <p:cNvPicPr preferRelativeResize="0"/>
          <p:nvPr/>
        </p:nvPicPr>
        <p:blipFill>
          <a:blip r:embed="rId5">
            <a:alphaModFix/>
          </a:blip>
          <a:stretch>
            <a:fillRect/>
          </a:stretch>
        </p:blipFill>
        <p:spPr>
          <a:xfrm>
            <a:off x="5622838" y="2610750"/>
            <a:ext cx="3515817" cy="572700"/>
          </a:xfrm>
          <a:prstGeom prst="rect">
            <a:avLst/>
          </a:prstGeom>
          <a:noFill/>
          <a:ln>
            <a:noFill/>
          </a:ln>
        </p:spPr>
      </p:pic>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504" name="Google Shape;504;p61"/>
          <p:cNvPicPr preferRelativeResize="0"/>
          <p:nvPr/>
        </p:nvPicPr>
        <p:blipFill>
          <a:blip r:embed="rId3">
            <a:alphaModFix/>
          </a:blip>
          <a:stretch>
            <a:fillRect/>
          </a:stretch>
        </p:blipFill>
        <p:spPr>
          <a:xfrm>
            <a:off x="538163" y="1101200"/>
            <a:ext cx="6086475" cy="3257550"/>
          </a:xfrm>
          <a:prstGeom prst="rect">
            <a:avLst/>
          </a:prstGeom>
          <a:noFill/>
          <a:ln>
            <a:noFill/>
          </a:ln>
        </p:spPr>
      </p:pic>
      <p:sp>
        <p:nvSpPr>
          <p:cNvPr id="505" name="Google Shape;505;p61"/>
          <p:cNvSpPr/>
          <p:nvPr/>
        </p:nvSpPr>
        <p:spPr>
          <a:xfrm>
            <a:off x="2676050" y="2346400"/>
            <a:ext cx="1469700" cy="407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1"/>
          <p:cNvSpPr txBox="1"/>
          <p:nvPr/>
        </p:nvSpPr>
        <p:spPr>
          <a:xfrm>
            <a:off x="443775" y="4365075"/>
            <a:ext cx="8388600"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misuse of API(__nla_parse) miss the check of nlmsg_len(NLMSG_HDRLEN+sizeof(struct nhmsg))</a:t>
            </a:r>
            <a:endParaRPr/>
          </a:p>
        </p:txBody>
      </p:sp>
      <p:pic>
        <p:nvPicPr>
          <p:cNvPr id="507" name="Google Shape;507;p61"/>
          <p:cNvPicPr preferRelativeResize="0"/>
          <p:nvPr/>
        </p:nvPicPr>
        <p:blipFill>
          <a:blip r:embed="rId4">
            <a:alphaModFix/>
          </a:blip>
          <a:stretch>
            <a:fillRect/>
          </a:stretch>
        </p:blipFill>
        <p:spPr>
          <a:xfrm>
            <a:off x="4116200" y="2732000"/>
            <a:ext cx="5027800" cy="6620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pic>
        <p:nvPicPr>
          <p:cNvPr id="513" name="Google Shape;513;p62"/>
          <p:cNvPicPr preferRelativeResize="0"/>
          <p:nvPr/>
        </p:nvPicPr>
        <p:blipFill>
          <a:blip r:embed="rId3">
            <a:alphaModFix/>
          </a:blip>
          <a:stretch>
            <a:fillRect/>
          </a:stretch>
        </p:blipFill>
        <p:spPr>
          <a:xfrm>
            <a:off x="0" y="3185131"/>
            <a:ext cx="9143999" cy="368781"/>
          </a:xfrm>
          <a:prstGeom prst="rect">
            <a:avLst/>
          </a:prstGeom>
          <a:noFill/>
          <a:ln w="9525" cap="flat" cmpd="sng">
            <a:solidFill>
              <a:srgbClr val="FF0000"/>
            </a:solidFill>
            <a:prstDash val="solid"/>
            <a:round/>
            <a:headEnd type="none" w="sm" len="sm"/>
            <a:tailEnd type="none" w="sm" len="sm"/>
          </a:ln>
        </p:spPr>
      </p:pic>
      <p:pic>
        <p:nvPicPr>
          <p:cNvPr id="514" name="Google Shape;514;p62"/>
          <p:cNvPicPr preferRelativeResize="0"/>
          <p:nvPr/>
        </p:nvPicPr>
        <p:blipFill>
          <a:blip r:embed="rId4">
            <a:alphaModFix/>
          </a:blip>
          <a:stretch>
            <a:fillRect/>
          </a:stretch>
        </p:blipFill>
        <p:spPr>
          <a:xfrm>
            <a:off x="0" y="1097375"/>
            <a:ext cx="9143999" cy="357310"/>
          </a:xfrm>
          <a:prstGeom prst="rect">
            <a:avLst/>
          </a:prstGeom>
          <a:noFill/>
          <a:ln w="9525" cap="flat" cmpd="sng">
            <a:solidFill>
              <a:srgbClr val="FF0000"/>
            </a:solidFill>
            <a:prstDash val="solid"/>
            <a:round/>
            <a:headEnd type="none" w="sm" len="sm"/>
            <a:tailEnd type="none" w="sm" len="sm"/>
          </a:ln>
        </p:spPr>
      </p:pic>
      <p:pic>
        <p:nvPicPr>
          <p:cNvPr id="515" name="Google Shape;515;p62"/>
          <p:cNvPicPr preferRelativeResize="0"/>
          <p:nvPr/>
        </p:nvPicPr>
        <p:blipFill>
          <a:blip r:embed="rId5">
            <a:alphaModFix/>
          </a:blip>
          <a:stretch>
            <a:fillRect/>
          </a:stretch>
        </p:blipFill>
        <p:spPr>
          <a:xfrm>
            <a:off x="0" y="3593575"/>
            <a:ext cx="3688475" cy="971475"/>
          </a:xfrm>
          <a:prstGeom prst="rect">
            <a:avLst/>
          </a:prstGeom>
          <a:noFill/>
          <a:ln>
            <a:noFill/>
          </a:ln>
        </p:spPr>
      </p:pic>
      <p:pic>
        <p:nvPicPr>
          <p:cNvPr id="516" name="Google Shape;516;p62"/>
          <p:cNvPicPr preferRelativeResize="0"/>
          <p:nvPr/>
        </p:nvPicPr>
        <p:blipFill>
          <a:blip r:embed="rId6">
            <a:alphaModFix/>
          </a:blip>
          <a:stretch>
            <a:fillRect/>
          </a:stretch>
        </p:blipFill>
        <p:spPr>
          <a:xfrm>
            <a:off x="5177400" y="3986225"/>
            <a:ext cx="3966600" cy="1157275"/>
          </a:xfrm>
          <a:prstGeom prst="rect">
            <a:avLst/>
          </a:prstGeom>
          <a:noFill/>
          <a:ln w="9525" cap="flat" cmpd="sng">
            <a:solidFill>
              <a:srgbClr val="000000"/>
            </a:solidFill>
            <a:prstDash val="solid"/>
            <a:round/>
            <a:headEnd type="none" w="sm" len="sm"/>
            <a:tailEnd type="none" w="sm" len="sm"/>
          </a:ln>
        </p:spPr>
      </p:pic>
      <p:pic>
        <p:nvPicPr>
          <p:cNvPr id="517" name="Google Shape;517;p62"/>
          <p:cNvPicPr preferRelativeResize="0"/>
          <p:nvPr/>
        </p:nvPicPr>
        <p:blipFill>
          <a:blip r:embed="rId7">
            <a:alphaModFix/>
          </a:blip>
          <a:stretch>
            <a:fillRect/>
          </a:stretch>
        </p:blipFill>
        <p:spPr>
          <a:xfrm>
            <a:off x="-1" y="1504350"/>
            <a:ext cx="4303807" cy="1551075"/>
          </a:xfrm>
          <a:prstGeom prst="rect">
            <a:avLst/>
          </a:prstGeom>
          <a:noFill/>
          <a:ln>
            <a:noFill/>
          </a:ln>
        </p:spPr>
      </p:pic>
      <p:sp>
        <p:nvSpPr>
          <p:cNvPr id="518" name="Google Shape;518;p62"/>
          <p:cNvSpPr txBox="1"/>
          <p:nvPr/>
        </p:nvSpPr>
        <p:spPr>
          <a:xfrm>
            <a:off x="2924600" y="4768950"/>
            <a:ext cx="2252700" cy="36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The extra crash behavior:</a:t>
            </a:r>
            <a:endParaRPr/>
          </a:p>
        </p:txBody>
      </p:sp>
      <p:sp>
        <p:nvSpPr>
          <p:cNvPr id="519" name="Google Shape;519;p62"/>
          <p:cNvSpPr/>
          <p:nvPr/>
        </p:nvSpPr>
        <p:spPr>
          <a:xfrm>
            <a:off x="6322075" y="1242450"/>
            <a:ext cx="320100" cy="261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2"/>
          <p:cNvSpPr/>
          <p:nvPr/>
        </p:nvSpPr>
        <p:spPr>
          <a:xfrm>
            <a:off x="6583600" y="3331675"/>
            <a:ext cx="320100" cy="261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1" name="Google Shape;521;p62"/>
          <p:cNvPicPr preferRelativeResize="0"/>
          <p:nvPr/>
        </p:nvPicPr>
        <p:blipFill>
          <a:blip r:embed="rId8">
            <a:alphaModFix/>
          </a:blip>
          <a:stretch>
            <a:fillRect/>
          </a:stretch>
        </p:blipFill>
        <p:spPr>
          <a:xfrm>
            <a:off x="4572000" y="1654825"/>
            <a:ext cx="4572001" cy="499634"/>
          </a:xfrm>
          <a:prstGeom prst="rect">
            <a:avLst/>
          </a:prstGeom>
          <a:noFill/>
          <a:ln>
            <a:noFill/>
          </a:ln>
        </p:spPr>
      </p:pic>
      <p:pic>
        <p:nvPicPr>
          <p:cNvPr id="522" name="Google Shape;522;p62"/>
          <p:cNvPicPr preferRelativeResize="0"/>
          <p:nvPr/>
        </p:nvPicPr>
        <p:blipFill>
          <a:blip r:embed="rId9">
            <a:alphaModFix/>
          </a:blip>
          <a:stretch>
            <a:fillRect/>
          </a:stretch>
        </p:blipFill>
        <p:spPr>
          <a:xfrm>
            <a:off x="5568650" y="2154438"/>
            <a:ext cx="2578725" cy="740625"/>
          </a:xfrm>
          <a:prstGeom prst="rect">
            <a:avLst/>
          </a:prstGeom>
          <a:noFill/>
          <a:ln>
            <a:noFill/>
          </a:ln>
        </p:spPr>
      </p:pic>
      <p:sp>
        <p:nvSpPr>
          <p:cNvPr id="523" name="Google Shape;523;p62"/>
          <p:cNvSpPr/>
          <p:nvPr/>
        </p:nvSpPr>
        <p:spPr>
          <a:xfrm>
            <a:off x="5892825" y="2357125"/>
            <a:ext cx="1054800" cy="214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62"/>
          <p:cNvCxnSpPr/>
          <p:nvPr/>
        </p:nvCxnSpPr>
        <p:spPr>
          <a:xfrm flipH="1">
            <a:off x="5696325" y="2571625"/>
            <a:ext cx="723900" cy="1407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UAF(Read vs Write, different locations)</a:t>
            </a:r>
            <a:endParaRPr/>
          </a:p>
        </p:txBody>
      </p:sp>
      <p:sp>
        <p:nvSpPr>
          <p:cNvPr id="454" name="Google Shape;454;p58"/>
          <p:cNvSpPr txBox="1">
            <a:spLocks noGrp="1"/>
          </p:cNvSpPr>
          <p:nvPr>
            <p:ph type="body" idx="1"/>
          </p:nvPr>
        </p:nvSpPr>
        <p:spPr>
          <a:xfrm>
            <a:off x="4316025" y="1097750"/>
            <a:ext cx="4516200" cy="13941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a:t>The type of map allocated decides the map operations(lookup, update, delete)</a:t>
            </a:r>
            <a:endParaRPr sz="1400"/>
          </a:p>
          <a:p>
            <a:pPr marL="457200" lvl="0" indent="-317500" algn="l" rtl="0">
              <a:spcBef>
                <a:spcPts val="0"/>
              </a:spcBef>
              <a:spcAft>
                <a:spcPts val="0"/>
              </a:spcAft>
              <a:buSzPts val="1400"/>
              <a:buAutoNum type="arabicPeriod"/>
            </a:pPr>
            <a:r>
              <a:rPr lang="en" sz="1400"/>
              <a:t>Different syscall sequences invoked after the specific syscall are the reasons that lead to different locations in the UAF Read</a:t>
            </a:r>
            <a:endParaRPr sz="1400"/>
          </a:p>
        </p:txBody>
      </p:sp>
      <p:pic>
        <p:nvPicPr>
          <p:cNvPr id="455" name="Google Shape;455;p58"/>
          <p:cNvPicPr preferRelativeResize="0"/>
          <p:nvPr/>
        </p:nvPicPr>
        <p:blipFill>
          <a:blip r:embed="rId3">
            <a:alphaModFix/>
          </a:blip>
          <a:stretch>
            <a:fillRect/>
          </a:stretch>
        </p:blipFill>
        <p:spPr>
          <a:xfrm>
            <a:off x="311700" y="1097750"/>
            <a:ext cx="3666684" cy="393600"/>
          </a:xfrm>
          <a:prstGeom prst="rect">
            <a:avLst/>
          </a:prstGeom>
          <a:noFill/>
          <a:ln>
            <a:noFill/>
          </a:ln>
        </p:spPr>
      </p:pic>
      <p:pic>
        <p:nvPicPr>
          <p:cNvPr id="456" name="Google Shape;456;p58"/>
          <p:cNvPicPr preferRelativeResize="0"/>
          <p:nvPr/>
        </p:nvPicPr>
        <p:blipFill>
          <a:blip r:embed="rId4">
            <a:alphaModFix/>
          </a:blip>
          <a:stretch>
            <a:fillRect/>
          </a:stretch>
        </p:blipFill>
        <p:spPr>
          <a:xfrm>
            <a:off x="311700" y="1717225"/>
            <a:ext cx="3666676" cy="1124372"/>
          </a:xfrm>
          <a:prstGeom prst="rect">
            <a:avLst/>
          </a:prstGeom>
          <a:noFill/>
          <a:ln>
            <a:noFill/>
          </a:ln>
        </p:spPr>
      </p:pic>
      <p:pic>
        <p:nvPicPr>
          <p:cNvPr id="457" name="Google Shape;457;p58"/>
          <p:cNvPicPr preferRelativeResize="0"/>
          <p:nvPr/>
        </p:nvPicPr>
        <p:blipFill>
          <a:blip r:embed="rId5">
            <a:alphaModFix/>
          </a:blip>
          <a:stretch>
            <a:fillRect/>
          </a:stretch>
        </p:blipFill>
        <p:spPr>
          <a:xfrm>
            <a:off x="311688" y="4392850"/>
            <a:ext cx="7172325" cy="438150"/>
          </a:xfrm>
          <a:prstGeom prst="rect">
            <a:avLst/>
          </a:prstGeom>
          <a:noFill/>
          <a:ln>
            <a:noFill/>
          </a:ln>
        </p:spPr>
      </p:pic>
      <p:pic>
        <p:nvPicPr>
          <p:cNvPr id="458" name="Google Shape;458;p58"/>
          <p:cNvPicPr preferRelativeResize="0"/>
          <p:nvPr/>
        </p:nvPicPr>
        <p:blipFill>
          <a:blip r:embed="rId6">
            <a:alphaModFix/>
          </a:blip>
          <a:stretch>
            <a:fillRect/>
          </a:stretch>
        </p:blipFill>
        <p:spPr>
          <a:xfrm>
            <a:off x="311700" y="3687925"/>
            <a:ext cx="7524750" cy="457200"/>
          </a:xfrm>
          <a:prstGeom prst="rect">
            <a:avLst/>
          </a:prstGeom>
          <a:noFill/>
          <a:ln>
            <a:noFill/>
          </a:ln>
        </p:spPr>
      </p:pic>
      <p:pic>
        <p:nvPicPr>
          <p:cNvPr id="459" name="Google Shape;459;p58"/>
          <p:cNvPicPr preferRelativeResize="0"/>
          <p:nvPr/>
        </p:nvPicPr>
        <p:blipFill>
          <a:blip r:embed="rId7">
            <a:alphaModFix/>
          </a:blip>
          <a:stretch>
            <a:fillRect/>
          </a:stretch>
        </p:blipFill>
        <p:spPr>
          <a:xfrm>
            <a:off x="311688" y="3002038"/>
            <a:ext cx="6172200" cy="438150"/>
          </a:xfrm>
          <a:prstGeom prst="rect">
            <a:avLst/>
          </a:prstGeom>
          <a:noFill/>
          <a:ln>
            <a:noFill/>
          </a:ln>
        </p:spPr>
      </p:pic>
      <p:sp>
        <p:nvSpPr>
          <p:cNvPr id="460" name="Google Shape;460;p58"/>
          <p:cNvSpPr/>
          <p:nvPr/>
        </p:nvSpPr>
        <p:spPr>
          <a:xfrm>
            <a:off x="3892900" y="3028375"/>
            <a:ext cx="507900" cy="385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8"/>
          <p:cNvSpPr/>
          <p:nvPr/>
        </p:nvSpPr>
        <p:spPr>
          <a:xfrm>
            <a:off x="631975" y="3170775"/>
            <a:ext cx="1493100" cy="385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8"/>
          <p:cNvSpPr/>
          <p:nvPr/>
        </p:nvSpPr>
        <p:spPr>
          <a:xfrm>
            <a:off x="631975" y="3840350"/>
            <a:ext cx="1493100" cy="385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8"/>
          <p:cNvSpPr/>
          <p:nvPr/>
        </p:nvSpPr>
        <p:spPr>
          <a:xfrm>
            <a:off x="3470475" y="3723775"/>
            <a:ext cx="507900" cy="385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8"/>
          <p:cNvSpPr/>
          <p:nvPr/>
        </p:nvSpPr>
        <p:spPr>
          <a:xfrm>
            <a:off x="3892900" y="4392850"/>
            <a:ext cx="507900" cy="385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8"/>
          <p:cNvSpPr/>
          <p:nvPr/>
        </p:nvSpPr>
        <p:spPr>
          <a:xfrm>
            <a:off x="631975" y="4547550"/>
            <a:ext cx="1493100" cy="385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6" name="Google Shape;466;p58"/>
          <p:cNvPicPr preferRelativeResize="0"/>
          <p:nvPr/>
        </p:nvPicPr>
        <p:blipFill>
          <a:blip r:embed="rId8">
            <a:alphaModFix/>
          </a:blip>
          <a:stretch>
            <a:fillRect/>
          </a:stretch>
        </p:blipFill>
        <p:spPr>
          <a:xfrm>
            <a:off x="6856841" y="2491850"/>
            <a:ext cx="2287159" cy="2652800"/>
          </a:xfrm>
          <a:prstGeom prst="rect">
            <a:avLst/>
          </a:prstGeom>
          <a:noFill/>
          <a:ln>
            <a:noFill/>
          </a:ln>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#44efc269</a:t>
            </a:r>
            <a:endParaRPr dirty="0"/>
          </a:p>
        </p:txBody>
      </p:sp>
      <p:graphicFrame>
        <p:nvGraphicFramePr>
          <p:cNvPr id="530" name="Google Shape;530;p63"/>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use-after-free in adu_disconnect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adu_disconnect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536" name="Google Shape;536;p64"/>
          <p:cNvPicPr preferRelativeResize="0"/>
          <p:nvPr/>
        </p:nvPicPr>
        <p:blipFill>
          <a:blip r:embed="rId3">
            <a:alphaModFix/>
          </a:blip>
          <a:stretch>
            <a:fillRect/>
          </a:stretch>
        </p:blipFill>
        <p:spPr>
          <a:xfrm>
            <a:off x="378300" y="1872775"/>
            <a:ext cx="4489749" cy="2667175"/>
          </a:xfrm>
          <a:prstGeom prst="rect">
            <a:avLst/>
          </a:prstGeom>
          <a:noFill/>
          <a:ln>
            <a:noFill/>
          </a:ln>
        </p:spPr>
      </p:pic>
      <p:pic>
        <p:nvPicPr>
          <p:cNvPr id="537" name="Google Shape;537;p64"/>
          <p:cNvPicPr preferRelativeResize="0"/>
          <p:nvPr/>
        </p:nvPicPr>
        <p:blipFill>
          <a:blip r:embed="rId4">
            <a:alphaModFix/>
          </a:blip>
          <a:stretch>
            <a:fillRect/>
          </a:stretch>
        </p:blipFill>
        <p:spPr>
          <a:xfrm>
            <a:off x="4868050" y="1872775"/>
            <a:ext cx="4168175" cy="2990074"/>
          </a:xfrm>
          <a:prstGeom prst="rect">
            <a:avLst/>
          </a:prstGeom>
          <a:noFill/>
          <a:ln>
            <a:noFill/>
          </a:ln>
        </p:spPr>
      </p:pic>
      <p:cxnSp>
        <p:nvCxnSpPr>
          <p:cNvPr id="538" name="Google Shape;538;p64"/>
          <p:cNvCxnSpPr/>
          <p:nvPr/>
        </p:nvCxnSpPr>
        <p:spPr>
          <a:xfrm>
            <a:off x="1440475" y="2058475"/>
            <a:ext cx="916500" cy="0"/>
          </a:xfrm>
          <a:prstGeom prst="straightConnector1">
            <a:avLst/>
          </a:prstGeom>
          <a:noFill/>
          <a:ln w="9525" cap="flat" cmpd="sng">
            <a:solidFill>
              <a:srgbClr val="FF0000"/>
            </a:solidFill>
            <a:prstDash val="solid"/>
            <a:round/>
            <a:headEnd type="none" w="med" len="med"/>
            <a:tailEnd type="none" w="med" len="med"/>
          </a:ln>
        </p:spPr>
      </p:cxnSp>
      <p:cxnSp>
        <p:nvCxnSpPr>
          <p:cNvPr id="539" name="Google Shape;539;p64"/>
          <p:cNvCxnSpPr/>
          <p:nvPr/>
        </p:nvCxnSpPr>
        <p:spPr>
          <a:xfrm>
            <a:off x="5754250" y="2058475"/>
            <a:ext cx="916500" cy="0"/>
          </a:xfrm>
          <a:prstGeom prst="straightConnector1">
            <a:avLst/>
          </a:prstGeom>
          <a:noFill/>
          <a:ln w="9525" cap="flat" cmpd="sng">
            <a:solidFill>
              <a:srgbClr val="FF0000"/>
            </a:solidFill>
            <a:prstDash val="solid"/>
            <a:round/>
            <a:headEnd type="none" w="med" len="med"/>
            <a:tailEnd type="none" w="med" len="med"/>
          </a:ln>
        </p:spPr>
      </p:cxnSp>
      <p:cxnSp>
        <p:nvCxnSpPr>
          <p:cNvPr id="540" name="Google Shape;540;p64"/>
          <p:cNvCxnSpPr/>
          <p:nvPr/>
        </p:nvCxnSpPr>
        <p:spPr>
          <a:xfrm flipH="1">
            <a:off x="698475" y="2233450"/>
            <a:ext cx="7200" cy="891000"/>
          </a:xfrm>
          <a:prstGeom prst="straightConnector1">
            <a:avLst/>
          </a:prstGeom>
          <a:noFill/>
          <a:ln w="9525" cap="flat" cmpd="sng">
            <a:solidFill>
              <a:srgbClr val="FF0000"/>
            </a:solidFill>
            <a:prstDash val="solid"/>
            <a:round/>
            <a:headEnd type="none" w="med" len="med"/>
            <a:tailEnd type="stealth" w="med" len="med"/>
          </a:ln>
        </p:spPr>
      </p:cxnSp>
      <p:cxnSp>
        <p:nvCxnSpPr>
          <p:cNvPr id="541" name="Google Shape;541;p64"/>
          <p:cNvCxnSpPr/>
          <p:nvPr/>
        </p:nvCxnSpPr>
        <p:spPr>
          <a:xfrm>
            <a:off x="5150775" y="2175250"/>
            <a:ext cx="0" cy="1164000"/>
          </a:xfrm>
          <a:prstGeom prst="straightConnector1">
            <a:avLst/>
          </a:prstGeom>
          <a:noFill/>
          <a:ln w="9525" cap="flat" cmpd="sng">
            <a:solidFill>
              <a:srgbClr val="FF0000"/>
            </a:solidFill>
            <a:prstDash val="solid"/>
            <a:round/>
            <a:headEnd type="none" w="med" len="med"/>
            <a:tailEnd type="stealth" w="med" len="med"/>
          </a:ln>
        </p:spPr>
      </p:cxnSp>
      <p:cxnSp>
        <p:nvCxnSpPr>
          <p:cNvPr id="542" name="Google Shape;542;p64"/>
          <p:cNvCxnSpPr/>
          <p:nvPr/>
        </p:nvCxnSpPr>
        <p:spPr>
          <a:xfrm>
            <a:off x="5147250" y="3375650"/>
            <a:ext cx="7200" cy="861900"/>
          </a:xfrm>
          <a:prstGeom prst="straightConnector1">
            <a:avLst/>
          </a:prstGeom>
          <a:noFill/>
          <a:ln w="9525" cap="flat" cmpd="sng">
            <a:solidFill>
              <a:srgbClr val="FF0000"/>
            </a:solidFill>
            <a:prstDash val="solid"/>
            <a:round/>
            <a:headEnd type="none" w="med" len="med"/>
            <a:tailEnd type="stealth" w="med" len="med"/>
          </a:ln>
        </p:spPr>
      </p:cxnSp>
      <p:pic>
        <p:nvPicPr>
          <p:cNvPr id="543" name="Google Shape;543;p64"/>
          <p:cNvPicPr preferRelativeResize="0"/>
          <p:nvPr/>
        </p:nvPicPr>
        <p:blipFill>
          <a:blip r:embed="rId5">
            <a:alphaModFix/>
          </a:blip>
          <a:stretch>
            <a:fillRect/>
          </a:stretch>
        </p:blipFill>
        <p:spPr>
          <a:xfrm>
            <a:off x="4868048" y="1254086"/>
            <a:ext cx="4168175" cy="568039"/>
          </a:xfrm>
          <a:prstGeom prst="rect">
            <a:avLst/>
          </a:prstGeom>
          <a:noFill/>
          <a:ln>
            <a:noFill/>
          </a:ln>
        </p:spPr>
      </p:pic>
      <p:cxnSp>
        <p:nvCxnSpPr>
          <p:cNvPr id="544" name="Google Shape;544;p64"/>
          <p:cNvCxnSpPr>
            <a:endCxn id="543" idx="2"/>
          </p:cNvCxnSpPr>
          <p:nvPr/>
        </p:nvCxnSpPr>
        <p:spPr>
          <a:xfrm rot="10800000" flipH="1">
            <a:off x="6831235" y="1822125"/>
            <a:ext cx="120900" cy="1698900"/>
          </a:xfrm>
          <a:prstGeom prst="straightConnector1">
            <a:avLst/>
          </a:prstGeom>
          <a:noFill/>
          <a:ln w="9525" cap="flat" cmpd="sng">
            <a:solidFill>
              <a:srgbClr val="FF0000"/>
            </a:solidFill>
            <a:prstDash val="solid"/>
            <a:round/>
            <a:headEnd type="none" w="med" len="med"/>
            <a:tailEnd type="triangle" w="med" len="med"/>
          </a:ln>
        </p:spPr>
      </p:cxnSp>
      <p:sp>
        <p:nvSpPr>
          <p:cNvPr id="545" name="Google Shape;545;p64"/>
          <p:cNvSpPr txBox="1">
            <a:spLocks noGrp="1"/>
          </p:cNvSpPr>
          <p:nvPr>
            <p:ph type="body" idx="1"/>
          </p:nvPr>
        </p:nvSpPr>
        <p:spPr>
          <a:xfrm>
            <a:off x="311700" y="1152475"/>
            <a:ext cx="4260300" cy="68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1. Release those open fds in </a:t>
            </a:r>
            <a:r>
              <a:rPr lang="en" sz="1400" i="1"/>
              <a:t>adu_release</a:t>
            </a:r>
            <a:endParaRPr sz="1400" i="1"/>
          </a:p>
          <a:p>
            <a:pPr marL="0" lvl="0" indent="0" algn="l" rtl="0">
              <a:lnSpc>
                <a:spcPct val="100000"/>
              </a:lnSpc>
              <a:spcBef>
                <a:spcPts val="0"/>
              </a:spcBef>
              <a:spcAft>
                <a:spcPts val="0"/>
              </a:spcAft>
              <a:buNone/>
            </a:pPr>
            <a:r>
              <a:rPr lang="en" sz="1400"/>
              <a:t>2. Disconnect the adu device with </a:t>
            </a:r>
            <a:r>
              <a:rPr lang="en" sz="1400" i="1"/>
              <a:t>adu_disconnect</a:t>
            </a:r>
            <a:endParaRPr sz="1400" i="1"/>
          </a:p>
        </p:txBody>
      </p:sp>
      <p:sp>
        <p:nvSpPr>
          <p:cNvPr id="546" name="Google Shape;546;p64"/>
          <p:cNvSpPr/>
          <p:nvPr/>
        </p:nvSpPr>
        <p:spPr>
          <a:xfrm>
            <a:off x="5499975" y="3608450"/>
            <a:ext cx="1062300" cy="145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7" name="Google Shape;547;p64"/>
          <p:cNvPicPr preferRelativeResize="0"/>
          <p:nvPr/>
        </p:nvPicPr>
        <p:blipFill>
          <a:blip r:embed="rId6">
            <a:alphaModFix/>
          </a:blip>
          <a:stretch>
            <a:fillRect/>
          </a:stretch>
        </p:blipFill>
        <p:spPr>
          <a:xfrm>
            <a:off x="1078209" y="4565000"/>
            <a:ext cx="2727291" cy="588625"/>
          </a:xfrm>
          <a:prstGeom prst="rect">
            <a:avLst/>
          </a:prstGeom>
          <a:noFill/>
          <a:ln>
            <a:noFill/>
          </a:ln>
        </p:spPr>
      </p:pic>
      <p:cxnSp>
        <p:nvCxnSpPr>
          <p:cNvPr id="548" name="Google Shape;548;p64"/>
          <p:cNvCxnSpPr>
            <a:endCxn id="547" idx="3"/>
          </p:cNvCxnSpPr>
          <p:nvPr/>
        </p:nvCxnSpPr>
        <p:spPr>
          <a:xfrm flipH="1">
            <a:off x="3805500" y="4142612"/>
            <a:ext cx="2000100" cy="716700"/>
          </a:xfrm>
          <a:prstGeom prst="bentConnector3">
            <a:avLst>
              <a:gd name="adj1" fmla="val -360"/>
            </a:avLst>
          </a:prstGeom>
          <a:noFill/>
          <a:ln w="9525" cap="flat" cmpd="sng">
            <a:solidFill>
              <a:srgbClr val="FF0000"/>
            </a:solidFill>
            <a:prstDash val="solid"/>
            <a:round/>
            <a:headEnd type="none" w="med" len="med"/>
            <a:tailEnd type="stealth" w="med" len="med"/>
          </a:ln>
        </p:spPr>
      </p:cxn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Analysis</a:t>
            </a:r>
            <a:endParaRPr/>
          </a:p>
        </p:txBody>
      </p:sp>
      <p:pic>
        <p:nvPicPr>
          <p:cNvPr id="554" name="Google Shape;554;p65"/>
          <p:cNvPicPr preferRelativeResize="0"/>
          <p:nvPr/>
        </p:nvPicPr>
        <p:blipFill>
          <a:blip r:embed="rId3">
            <a:alphaModFix/>
          </a:blip>
          <a:stretch>
            <a:fillRect/>
          </a:stretch>
        </p:blipFill>
        <p:spPr>
          <a:xfrm>
            <a:off x="1433513" y="1824925"/>
            <a:ext cx="6276975" cy="2752725"/>
          </a:xfrm>
          <a:prstGeom prst="rect">
            <a:avLst/>
          </a:prstGeom>
          <a:noFill/>
          <a:ln>
            <a:noFill/>
          </a:ln>
        </p:spPr>
      </p:pic>
      <p:sp>
        <p:nvSpPr>
          <p:cNvPr id="555" name="Google Shape;555;p65"/>
          <p:cNvSpPr txBox="1">
            <a:spLocks noGrp="1"/>
          </p:cNvSpPr>
          <p:nvPr>
            <p:ph type="body" idx="1"/>
          </p:nvPr>
        </p:nvSpPr>
        <p:spPr>
          <a:xfrm>
            <a:off x="311700" y="1152475"/>
            <a:ext cx="8520600" cy="45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Move any access related with “dev” into the protection of adutux_mutex</a:t>
            </a:r>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561" name="Google Shape;561;p66"/>
          <p:cNvSpPr txBox="1">
            <a:spLocks noGrp="1"/>
          </p:cNvSpPr>
          <p:nvPr>
            <p:ph type="body" idx="1"/>
          </p:nvPr>
        </p:nvSpPr>
        <p:spPr>
          <a:xfrm>
            <a:off x="311700" y="1152475"/>
            <a:ext cx="8520600" cy="98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Sanitizers: KASAN vs KMSAN</a:t>
            </a:r>
            <a:endParaRPr/>
          </a:p>
          <a:p>
            <a:pPr marL="0" lvl="0" indent="0" algn="l" rtl="0">
              <a:spcBef>
                <a:spcPts val="1600"/>
              </a:spcBef>
              <a:spcAft>
                <a:spcPts val="0"/>
              </a:spcAft>
              <a:buNone/>
            </a:pPr>
            <a:r>
              <a:rPr lang="en"/>
              <a:t>Race condition(BUG: KASAN: double-free or invalid-free in adu_delete)</a:t>
            </a:r>
            <a:endParaRPr/>
          </a:p>
          <a:p>
            <a:pPr marL="0" lvl="0" indent="0" algn="l" rtl="0">
              <a:spcBef>
                <a:spcPts val="1600"/>
              </a:spcBef>
              <a:spcAft>
                <a:spcPts val="1600"/>
              </a:spcAft>
              <a:buNone/>
            </a:pPr>
            <a:endParaRPr/>
          </a:p>
        </p:txBody>
      </p:sp>
      <p:pic>
        <p:nvPicPr>
          <p:cNvPr id="562" name="Google Shape;562;p66"/>
          <p:cNvPicPr preferRelativeResize="0"/>
          <p:nvPr/>
        </p:nvPicPr>
        <p:blipFill>
          <a:blip r:embed="rId3">
            <a:alphaModFix/>
          </a:blip>
          <a:stretch>
            <a:fillRect/>
          </a:stretch>
        </p:blipFill>
        <p:spPr>
          <a:xfrm>
            <a:off x="429250" y="2210875"/>
            <a:ext cx="4489749" cy="2667175"/>
          </a:xfrm>
          <a:prstGeom prst="rect">
            <a:avLst/>
          </a:prstGeom>
          <a:noFill/>
          <a:ln>
            <a:noFill/>
          </a:ln>
        </p:spPr>
      </p:pic>
      <p:sp>
        <p:nvSpPr>
          <p:cNvPr id="563" name="Google Shape;563;p66"/>
          <p:cNvSpPr txBox="1"/>
          <p:nvPr/>
        </p:nvSpPr>
        <p:spPr>
          <a:xfrm>
            <a:off x="2204350" y="4317575"/>
            <a:ext cx="22770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Double free or invalid-free</a:t>
            </a:r>
            <a:endParaRPr>
              <a:solidFill>
                <a:srgbClr val="FF0000"/>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#65550098</a:t>
            </a:r>
            <a:endParaRPr/>
          </a:p>
        </p:txBody>
      </p:sp>
      <p:graphicFrame>
        <p:nvGraphicFramePr>
          <p:cNvPr id="569" name="Google Shape;569;p67"/>
          <p:cNvGraphicFramePr/>
          <p:nvPr/>
        </p:nvGraphicFramePr>
        <p:xfrm>
          <a:off x="3159350" y="2217450"/>
          <a:ext cx="2825300" cy="695646"/>
        </p:xfrm>
        <a:graphic>
          <a:graphicData uri="http://schemas.openxmlformats.org/drawingml/2006/table">
            <a:tbl>
              <a:tblPr>
                <a:noFill/>
              </a:tblPr>
              <a:tblGrid>
                <a:gridCol w="282530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000" u="sng">
                          <a:solidFill>
                            <a:schemeClr val="hlink"/>
                          </a:solidFill>
                          <a:latin typeface="Calibri"/>
                          <a:ea typeface="Calibri"/>
                          <a:cs typeface="Calibri"/>
                          <a:sym typeface="Calibri"/>
                          <a:hlinkClick r:id="rId3"/>
                        </a:rPr>
                        <a:t>WARNING in rxrpc_recvmsg</a:t>
                      </a:r>
                      <a:endParaRPr sz="10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000" u="sng">
                          <a:solidFill>
                            <a:schemeClr val="hlink"/>
                          </a:solidFill>
                          <a:latin typeface="Calibri"/>
                          <a:ea typeface="Calibri"/>
                          <a:cs typeface="Calibri"/>
                          <a:sym typeface="Calibri"/>
                          <a:hlinkClick r:id="rId4"/>
                        </a:rPr>
                        <a:t>kernel BUG at net/rxrpc/recvmsg.c:LINE!</a:t>
                      </a:r>
                      <a:endParaRPr sz="10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575" name="Google Shape;575;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PoCs are the same, the reason is thread interleaving.</a:t>
            </a:r>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#4843a543</a:t>
            </a:r>
            <a:endParaRPr/>
          </a:p>
        </p:txBody>
      </p:sp>
      <p:graphicFrame>
        <p:nvGraphicFramePr>
          <p:cNvPr id="581" name="Google Shape;581;p69"/>
          <p:cNvGraphicFramePr/>
          <p:nvPr/>
        </p:nvGraphicFramePr>
        <p:xfrm>
          <a:off x="2119313" y="2011725"/>
          <a:ext cx="4905375" cy="109281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read_sensor_register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i2c_w</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KMSAN: uninit-value in sd_init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587" name="Google Shape;587;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syscall arguments</a:t>
            </a:r>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#070204a3</a:t>
            </a:r>
            <a:endParaRPr/>
          </a:p>
        </p:txBody>
      </p:sp>
      <p:graphicFrame>
        <p:nvGraphicFramePr>
          <p:cNvPr id="593" name="Google Shape;593;p71"/>
          <p:cNvGraphicFramePr/>
          <p:nvPr/>
        </p:nvGraphicFramePr>
        <p:xfrm>
          <a:off x="2119313" y="1638375"/>
          <a:ext cx="4905375" cy="182135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smc_setsockopt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smc_getsockopt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general protection fault in smc_set_keepalive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BUG: unable to handle kernel NULL pointer dereference in smc_getsockopt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7"/>
                        </a:rPr>
                        <a:t>general protection fault in smc_getname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Sanitizers</a:t>
            </a:r>
            <a:endParaRPr/>
          </a:p>
        </p:txBody>
      </p:sp>
      <p:sp>
        <p:nvSpPr>
          <p:cNvPr id="599" name="Google Shape;599;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KASAN vs without KASAN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a:t>
            </a:r>
            <a:endParaRPr/>
          </a:p>
        </p:txBody>
      </p:sp>
      <p:pic>
        <p:nvPicPr>
          <p:cNvPr id="472" name="Google Shape;472;p59"/>
          <p:cNvPicPr preferRelativeResize="0"/>
          <p:nvPr/>
        </p:nvPicPr>
        <p:blipFill>
          <a:blip r:embed="rId3">
            <a:alphaModFix/>
          </a:blip>
          <a:stretch>
            <a:fillRect/>
          </a:stretch>
        </p:blipFill>
        <p:spPr>
          <a:xfrm>
            <a:off x="311691" y="1690600"/>
            <a:ext cx="2287159" cy="2652800"/>
          </a:xfrm>
          <a:prstGeom prst="rect">
            <a:avLst/>
          </a:prstGeom>
          <a:noFill/>
          <a:ln>
            <a:noFill/>
          </a:ln>
        </p:spPr>
      </p:pic>
      <p:pic>
        <p:nvPicPr>
          <p:cNvPr id="473" name="Google Shape;473;p59"/>
          <p:cNvPicPr preferRelativeResize="0"/>
          <p:nvPr/>
        </p:nvPicPr>
        <p:blipFill>
          <a:blip r:embed="rId4">
            <a:alphaModFix/>
          </a:blip>
          <a:stretch>
            <a:fillRect/>
          </a:stretch>
        </p:blipFill>
        <p:spPr>
          <a:xfrm>
            <a:off x="3131625" y="1690600"/>
            <a:ext cx="3962400" cy="1600200"/>
          </a:xfrm>
          <a:prstGeom prst="rect">
            <a:avLst/>
          </a:prstGeom>
          <a:noFill/>
          <a:ln>
            <a:noFill/>
          </a:ln>
        </p:spPr>
      </p:pic>
      <p:pic>
        <p:nvPicPr>
          <p:cNvPr id="474" name="Google Shape;474;p59"/>
          <p:cNvPicPr preferRelativeResize="0"/>
          <p:nvPr/>
        </p:nvPicPr>
        <p:blipFill>
          <a:blip r:embed="rId5">
            <a:alphaModFix/>
          </a:blip>
          <a:stretch>
            <a:fillRect/>
          </a:stretch>
        </p:blipFill>
        <p:spPr>
          <a:xfrm>
            <a:off x="311700" y="1186375"/>
            <a:ext cx="7524750" cy="457200"/>
          </a:xfrm>
          <a:prstGeom prst="rect">
            <a:avLst/>
          </a:prstGeom>
          <a:noFill/>
          <a:ln w="9525" cap="flat" cmpd="sng">
            <a:solidFill>
              <a:srgbClr val="FF0000"/>
            </a:solidFill>
            <a:prstDash val="solid"/>
            <a:round/>
            <a:headEnd type="none" w="sm" len="sm"/>
            <a:tailEnd type="none" w="sm" len="sm"/>
          </a:ln>
        </p:spPr>
      </p:pic>
      <p:sp>
        <p:nvSpPr>
          <p:cNvPr id="475" name="Google Shape;475;p59"/>
          <p:cNvSpPr/>
          <p:nvPr/>
        </p:nvSpPr>
        <p:spPr>
          <a:xfrm>
            <a:off x="3377775" y="2355850"/>
            <a:ext cx="1392600" cy="269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9"/>
          <p:cNvSpPr/>
          <p:nvPr/>
        </p:nvSpPr>
        <p:spPr>
          <a:xfrm>
            <a:off x="348125" y="2097425"/>
            <a:ext cx="1540500" cy="147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7" name="Google Shape;477;p59"/>
          <p:cNvPicPr preferRelativeResize="0"/>
          <p:nvPr/>
        </p:nvPicPr>
        <p:blipFill>
          <a:blip r:embed="rId6">
            <a:alphaModFix/>
          </a:blip>
          <a:stretch>
            <a:fillRect/>
          </a:stretch>
        </p:blipFill>
        <p:spPr>
          <a:xfrm>
            <a:off x="3131625" y="3290800"/>
            <a:ext cx="4041435" cy="1852700"/>
          </a:xfrm>
          <a:prstGeom prst="rect">
            <a:avLst/>
          </a:prstGeom>
          <a:noFill/>
          <a:ln>
            <a:noFill/>
          </a:ln>
        </p:spPr>
      </p:pic>
      <p:sp>
        <p:nvSpPr>
          <p:cNvPr id="478" name="Google Shape;478;p59"/>
          <p:cNvSpPr/>
          <p:nvPr/>
        </p:nvSpPr>
        <p:spPr>
          <a:xfrm>
            <a:off x="3419300" y="3950375"/>
            <a:ext cx="3521100" cy="487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 name="Google Shape;479;p59"/>
          <p:cNvCxnSpPr/>
          <p:nvPr/>
        </p:nvCxnSpPr>
        <p:spPr>
          <a:xfrm>
            <a:off x="2174250" y="2161013"/>
            <a:ext cx="1150500" cy="6900"/>
          </a:xfrm>
          <a:prstGeom prst="straightConnector1">
            <a:avLst/>
          </a:prstGeom>
          <a:noFill/>
          <a:ln w="9525" cap="flat" cmpd="sng">
            <a:solidFill>
              <a:srgbClr val="FF0000"/>
            </a:solidFill>
            <a:prstDash val="solid"/>
            <a:round/>
            <a:headEnd type="stealth" w="med" len="med"/>
            <a:tailEnd type="triangle" w="med" len="med"/>
          </a:ln>
        </p:spPr>
      </p:cxn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syscall sequence</a:t>
            </a:r>
            <a:endParaRPr/>
          </a:p>
        </p:txBody>
      </p:sp>
      <p:pic>
        <p:nvPicPr>
          <p:cNvPr id="605" name="Google Shape;605;p73"/>
          <p:cNvPicPr preferRelativeResize="0"/>
          <p:nvPr/>
        </p:nvPicPr>
        <p:blipFill>
          <a:blip r:embed="rId3">
            <a:alphaModFix/>
          </a:blip>
          <a:stretch>
            <a:fillRect/>
          </a:stretch>
        </p:blipFill>
        <p:spPr>
          <a:xfrm>
            <a:off x="311700" y="1107450"/>
            <a:ext cx="4838700" cy="742950"/>
          </a:xfrm>
          <a:prstGeom prst="rect">
            <a:avLst/>
          </a:prstGeom>
          <a:noFill/>
          <a:ln w="9525" cap="flat" cmpd="sng">
            <a:solidFill>
              <a:srgbClr val="000000"/>
            </a:solidFill>
            <a:prstDash val="solid"/>
            <a:round/>
            <a:headEnd type="none" w="sm" len="sm"/>
            <a:tailEnd type="none" w="sm" len="sm"/>
          </a:ln>
        </p:spPr>
      </p:pic>
      <p:pic>
        <p:nvPicPr>
          <p:cNvPr id="606" name="Google Shape;606;p73"/>
          <p:cNvPicPr preferRelativeResize="0"/>
          <p:nvPr/>
        </p:nvPicPr>
        <p:blipFill>
          <a:blip r:embed="rId4">
            <a:alphaModFix/>
          </a:blip>
          <a:stretch>
            <a:fillRect/>
          </a:stretch>
        </p:blipFill>
        <p:spPr>
          <a:xfrm>
            <a:off x="311700" y="1993150"/>
            <a:ext cx="7448550" cy="609600"/>
          </a:xfrm>
          <a:prstGeom prst="rect">
            <a:avLst/>
          </a:prstGeom>
          <a:noFill/>
          <a:ln w="9525" cap="flat" cmpd="sng">
            <a:solidFill>
              <a:srgbClr val="000000"/>
            </a:solidFill>
            <a:prstDash val="solid"/>
            <a:round/>
            <a:headEnd type="none" w="sm" len="sm"/>
            <a:tailEnd type="none" w="sm" len="sm"/>
          </a:ln>
        </p:spPr>
      </p:pic>
      <p:pic>
        <p:nvPicPr>
          <p:cNvPr id="607" name="Google Shape;607;p73"/>
          <p:cNvPicPr preferRelativeResize="0"/>
          <p:nvPr/>
        </p:nvPicPr>
        <p:blipFill>
          <a:blip r:embed="rId5">
            <a:alphaModFix/>
          </a:blip>
          <a:stretch>
            <a:fillRect/>
          </a:stretch>
        </p:blipFill>
        <p:spPr>
          <a:xfrm>
            <a:off x="311700" y="2822650"/>
            <a:ext cx="4457700" cy="6000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Arguments</a:t>
            </a:r>
            <a:endParaRPr/>
          </a:p>
        </p:txBody>
      </p:sp>
      <p:pic>
        <p:nvPicPr>
          <p:cNvPr id="613" name="Google Shape;613;p74"/>
          <p:cNvPicPr preferRelativeResize="0"/>
          <p:nvPr/>
        </p:nvPicPr>
        <p:blipFill>
          <a:blip r:embed="rId3">
            <a:alphaModFix/>
          </a:blip>
          <a:stretch>
            <a:fillRect/>
          </a:stretch>
        </p:blipFill>
        <p:spPr>
          <a:xfrm>
            <a:off x="311700" y="1088150"/>
            <a:ext cx="6217026" cy="3820975"/>
          </a:xfrm>
          <a:prstGeom prst="rect">
            <a:avLst/>
          </a:prstGeom>
          <a:noFill/>
          <a:ln>
            <a:noFill/>
          </a:ln>
        </p:spPr>
      </p:pic>
      <p:sp>
        <p:nvSpPr>
          <p:cNvPr id="614" name="Google Shape;614;p74"/>
          <p:cNvSpPr/>
          <p:nvPr/>
        </p:nvSpPr>
        <p:spPr>
          <a:xfrm>
            <a:off x="1913750" y="3114050"/>
            <a:ext cx="4614900" cy="1118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5" name="Google Shape;615;p74"/>
          <p:cNvPicPr preferRelativeResize="0"/>
          <p:nvPr/>
        </p:nvPicPr>
        <p:blipFill>
          <a:blip r:embed="rId4">
            <a:alphaModFix/>
          </a:blip>
          <a:stretch>
            <a:fillRect/>
          </a:stretch>
        </p:blipFill>
        <p:spPr>
          <a:xfrm>
            <a:off x="3814575" y="1469825"/>
            <a:ext cx="4486374" cy="796500"/>
          </a:xfrm>
          <a:prstGeom prst="rect">
            <a:avLst/>
          </a:prstGeom>
          <a:noFill/>
          <a:ln>
            <a:noFill/>
          </a:ln>
        </p:spPr>
      </p:pic>
      <p:cxnSp>
        <p:nvCxnSpPr>
          <p:cNvPr id="616" name="Google Shape;616;p74"/>
          <p:cNvCxnSpPr>
            <a:endCxn id="614" idx="0"/>
          </p:cNvCxnSpPr>
          <p:nvPr/>
        </p:nvCxnSpPr>
        <p:spPr>
          <a:xfrm flipH="1">
            <a:off x="4221200" y="1942550"/>
            <a:ext cx="2233500" cy="11715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#7311d665</a:t>
            </a:r>
            <a:endParaRPr/>
          </a:p>
        </p:txBody>
      </p:sp>
      <p:graphicFrame>
        <p:nvGraphicFramePr>
          <p:cNvPr id="622" name="Google Shape;622;p75"/>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smc_ioctl (3)</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smc_tx_prepared_sends</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628" name="Google Shape;628;p76"/>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syscall arguments</a:t>
            </a:r>
            <a:endParaRPr/>
          </a:p>
          <a:p>
            <a:pPr marL="0" lvl="0" indent="0" algn="l" rtl="0">
              <a:spcBef>
                <a:spcPts val="1600"/>
              </a:spcBef>
              <a:spcAft>
                <a:spcPts val="1600"/>
              </a:spcAft>
              <a:buNone/>
            </a:pPr>
            <a:endParaRPr/>
          </a:p>
        </p:txBody>
      </p:sp>
      <p:pic>
        <p:nvPicPr>
          <p:cNvPr id="629" name="Google Shape;629;p76"/>
          <p:cNvPicPr preferRelativeResize="0"/>
          <p:nvPr/>
        </p:nvPicPr>
        <p:blipFill>
          <a:blip r:embed="rId3">
            <a:alphaModFix/>
          </a:blip>
          <a:stretch>
            <a:fillRect/>
          </a:stretch>
        </p:blipFill>
        <p:spPr>
          <a:xfrm>
            <a:off x="311700" y="1814900"/>
            <a:ext cx="6781800" cy="1057275"/>
          </a:xfrm>
          <a:prstGeom prst="rect">
            <a:avLst/>
          </a:prstGeom>
          <a:noFill/>
          <a:ln w="9525" cap="flat" cmpd="sng">
            <a:solidFill>
              <a:srgbClr val="000000"/>
            </a:solidFill>
            <a:prstDash val="solid"/>
            <a:round/>
            <a:headEnd type="none" w="sm" len="sm"/>
            <a:tailEnd type="none" w="sm" len="sm"/>
          </a:ln>
        </p:spPr>
      </p:pic>
      <p:pic>
        <p:nvPicPr>
          <p:cNvPr id="630" name="Google Shape;630;p76"/>
          <p:cNvPicPr preferRelativeResize="0"/>
          <p:nvPr/>
        </p:nvPicPr>
        <p:blipFill>
          <a:blip r:embed="rId4">
            <a:alphaModFix/>
          </a:blip>
          <a:stretch>
            <a:fillRect/>
          </a:stretch>
        </p:blipFill>
        <p:spPr>
          <a:xfrm>
            <a:off x="311700" y="3092050"/>
            <a:ext cx="6696075" cy="1047750"/>
          </a:xfrm>
          <a:prstGeom prst="rect">
            <a:avLst/>
          </a:prstGeom>
          <a:noFill/>
          <a:ln w="9525" cap="flat" cmpd="sng">
            <a:solidFill>
              <a:srgbClr val="000000"/>
            </a:solidFill>
            <a:prstDash val="solid"/>
            <a:round/>
            <a:headEnd type="none" w="sm" len="sm"/>
            <a:tailEnd type="none" w="sm" len="sm"/>
          </a:ln>
        </p:spPr>
      </p:pic>
      <p:pic>
        <p:nvPicPr>
          <p:cNvPr id="631" name="Google Shape;631;p76"/>
          <p:cNvPicPr preferRelativeResize="0"/>
          <p:nvPr/>
        </p:nvPicPr>
        <p:blipFill>
          <a:blip r:embed="rId5">
            <a:alphaModFix/>
          </a:blip>
          <a:stretch>
            <a:fillRect/>
          </a:stretch>
        </p:blipFill>
        <p:spPr>
          <a:xfrm>
            <a:off x="311700" y="4297025"/>
            <a:ext cx="5600700" cy="371475"/>
          </a:xfrm>
          <a:prstGeom prst="rect">
            <a:avLst/>
          </a:prstGeom>
          <a:noFill/>
          <a:ln>
            <a:noFill/>
          </a:ln>
        </p:spPr>
      </p:pic>
      <p:pic>
        <p:nvPicPr>
          <p:cNvPr id="632" name="Google Shape;632;p76"/>
          <p:cNvPicPr preferRelativeResize="0"/>
          <p:nvPr/>
        </p:nvPicPr>
        <p:blipFill>
          <a:blip r:embed="rId6">
            <a:alphaModFix/>
          </a:blip>
          <a:stretch>
            <a:fillRect/>
          </a:stretch>
        </p:blipFill>
        <p:spPr>
          <a:xfrm>
            <a:off x="311700" y="4714825"/>
            <a:ext cx="5397300" cy="371475"/>
          </a:xfrm>
          <a:prstGeom prst="rect">
            <a:avLst/>
          </a:prstGeom>
          <a:noFill/>
          <a:ln>
            <a:noFill/>
          </a:ln>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#6e6fddc7</a:t>
            </a:r>
            <a:endParaRPr/>
          </a:p>
        </p:txBody>
      </p:sp>
      <p:graphicFrame>
        <p:nvGraphicFramePr>
          <p:cNvPr id="638" name="Google Shape;638;p77"/>
          <p:cNvGraphicFramePr/>
          <p:nvPr/>
        </p:nvGraphicFramePr>
        <p:xfrm>
          <a:off x="1328600" y="2326450"/>
          <a:ext cx="4059375" cy="1092810"/>
        </p:xfrm>
        <a:graphic>
          <a:graphicData uri="http://schemas.openxmlformats.org/drawingml/2006/table">
            <a:tbl>
              <a:tblPr>
                <a:noFill/>
              </a:tblPr>
              <a:tblGrid>
                <a:gridCol w="4059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out-of-bounds Read in bpf_test_finish</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kernel BUG at mm/slab.c:LINE!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bpf_test_finish</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644" name="Google Shape;644;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runtime memory layout</a:t>
            </a:r>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Patch #41cdc741</a:t>
            </a:r>
            <a:endParaRPr>
              <a:solidFill>
                <a:srgbClr val="000000"/>
              </a:solidFill>
            </a:endParaRPr>
          </a:p>
        </p:txBody>
      </p:sp>
      <p:graphicFrame>
        <p:nvGraphicFramePr>
          <p:cNvPr id="650" name="Google Shape;650;p79"/>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unable to handle kernel paging request in rhashtable_replace_fast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BUG: unable to handle kernel paging request in rhashtable_jhash2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656" name="Google Shape;656;p80"/>
          <p:cNvSpPr txBox="1">
            <a:spLocks noGrp="1"/>
          </p:cNvSpPr>
          <p:nvPr>
            <p:ph type="body" idx="1"/>
          </p:nvPr>
        </p:nvSpPr>
        <p:spPr>
          <a:xfrm>
            <a:off x="311700" y="1152475"/>
            <a:ext cx="8520600" cy="73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syscall sequence invokes the same function - nsim_fib6_rt_insert, but different execution paths </a:t>
            </a:r>
            <a:endParaRPr/>
          </a:p>
        </p:txBody>
      </p:sp>
      <p:pic>
        <p:nvPicPr>
          <p:cNvPr id="657" name="Google Shape;657;p80"/>
          <p:cNvPicPr preferRelativeResize="0"/>
          <p:nvPr/>
        </p:nvPicPr>
        <p:blipFill>
          <a:blip r:embed="rId3">
            <a:alphaModFix/>
          </a:blip>
          <a:stretch>
            <a:fillRect/>
          </a:stretch>
        </p:blipFill>
        <p:spPr>
          <a:xfrm>
            <a:off x="311700" y="2020713"/>
            <a:ext cx="7715250" cy="762000"/>
          </a:xfrm>
          <a:prstGeom prst="rect">
            <a:avLst/>
          </a:prstGeom>
          <a:noFill/>
          <a:ln w="9525" cap="flat" cmpd="sng">
            <a:solidFill>
              <a:srgbClr val="000000"/>
            </a:solidFill>
            <a:prstDash val="solid"/>
            <a:round/>
            <a:headEnd type="none" w="sm" len="sm"/>
            <a:tailEnd type="none" w="sm" len="sm"/>
          </a:ln>
        </p:spPr>
      </p:pic>
      <p:pic>
        <p:nvPicPr>
          <p:cNvPr id="658" name="Google Shape;658;p80"/>
          <p:cNvPicPr preferRelativeResize="0"/>
          <p:nvPr/>
        </p:nvPicPr>
        <p:blipFill>
          <a:blip r:embed="rId4">
            <a:alphaModFix/>
          </a:blip>
          <a:stretch>
            <a:fillRect/>
          </a:stretch>
        </p:blipFill>
        <p:spPr>
          <a:xfrm>
            <a:off x="311700" y="2917475"/>
            <a:ext cx="8230275" cy="823925"/>
          </a:xfrm>
          <a:prstGeom prst="rect">
            <a:avLst/>
          </a:prstGeom>
          <a:noFill/>
          <a:ln w="9525" cap="flat" cmpd="sng">
            <a:solidFill>
              <a:srgbClr val="000000"/>
            </a:solidFill>
            <a:prstDash val="solid"/>
            <a:round/>
            <a:headEnd type="none" w="sm" len="sm"/>
            <a:tailEnd type="none" w="sm" len="sm"/>
          </a:ln>
        </p:spPr>
      </p:pic>
      <p:pic>
        <p:nvPicPr>
          <p:cNvPr id="659" name="Google Shape;659;p80"/>
          <p:cNvPicPr preferRelativeResize="0"/>
          <p:nvPr/>
        </p:nvPicPr>
        <p:blipFill>
          <a:blip r:embed="rId5">
            <a:alphaModFix/>
          </a:blip>
          <a:stretch>
            <a:fillRect/>
          </a:stretch>
        </p:blipFill>
        <p:spPr>
          <a:xfrm>
            <a:off x="912063" y="3913400"/>
            <a:ext cx="6562725" cy="733425"/>
          </a:xfrm>
          <a:prstGeom prst="rect">
            <a:avLst/>
          </a:prstGeom>
          <a:noFill/>
          <a:ln>
            <a:noFill/>
          </a:ln>
        </p:spPr>
      </p:pic>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#335178d5</a:t>
            </a:r>
            <a:endParaRPr/>
          </a:p>
        </p:txBody>
      </p:sp>
      <p:graphicFrame>
        <p:nvGraphicFramePr>
          <p:cNvPr id="665" name="Google Shape;665;p81"/>
          <p:cNvGraphicFramePr/>
          <p:nvPr/>
        </p:nvGraphicFramePr>
        <p:xfrm>
          <a:off x="2119313" y="21984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corrupted list in nft_obj_del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BUG: corrupted list in nf_tables_commit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671" name="Google Shape;671;p82"/>
          <p:cNvSpPr txBox="1">
            <a:spLocks noGrp="1"/>
          </p:cNvSpPr>
          <p:nvPr>
            <p:ph type="body" idx="1"/>
          </p:nvPr>
        </p:nvSpPr>
        <p:spPr>
          <a:xfrm>
            <a:off x="311700" y="1152475"/>
            <a:ext cx="8520600" cy="49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syscall arguments</a:t>
            </a:r>
            <a:endParaRPr/>
          </a:p>
        </p:txBody>
      </p:sp>
      <p:pic>
        <p:nvPicPr>
          <p:cNvPr id="672" name="Google Shape;672;p82"/>
          <p:cNvPicPr preferRelativeResize="0"/>
          <p:nvPr/>
        </p:nvPicPr>
        <p:blipFill>
          <a:blip r:embed="rId3">
            <a:alphaModFix/>
          </a:blip>
          <a:stretch>
            <a:fillRect/>
          </a:stretch>
        </p:blipFill>
        <p:spPr>
          <a:xfrm>
            <a:off x="2008525" y="3348200"/>
            <a:ext cx="4041224" cy="1772475"/>
          </a:xfrm>
          <a:prstGeom prst="rect">
            <a:avLst/>
          </a:prstGeom>
          <a:noFill/>
          <a:ln>
            <a:noFill/>
          </a:ln>
        </p:spPr>
      </p:pic>
      <p:pic>
        <p:nvPicPr>
          <p:cNvPr id="673" name="Google Shape;673;p82"/>
          <p:cNvPicPr preferRelativeResize="0"/>
          <p:nvPr/>
        </p:nvPicPr>
        <p:blipFill>
          <a:blip r:embed="rId4">
            <a:alphaModFix/>
          </a:blip>
          <a:stretch>
            <a:fillRect/>
          </a:stretch>
        </p:blipFill>
        <p:spPr>
          <a:xfrm>
            <a:off x="311700" y="1627550"/>
            <a:ext cx="8448675" cy="619125"/>
          </a:xfrm>
          <a:prstGeom prst="rect">
            <a:avLst/>
          </a:prstGeom>
          <a:noFill/>
          <a:ln>
            <a:noFill/>
          </a:ln>
        </p:spPr>
      </p:pic>
      <p:pic>
        <p:nvPicPr>
          <p:cNvPr id="674" name="Google Shape;674;p82"/>
          <p:cNvPicPr preferRelativeResize="0"/>
          <p:nvPr/>
        </p:nvPicPr>
        <p:blipFill>
          <a:blip r:embed="rId5">
            <a:alphaModFix/>
          </a:blip>
          <a:stretch>
            <a:fillRect/>
          </a:stretch>
        </p:blipFill>
        <p:spPr>
          <a:xfrm>
            <a:off x="311700" y="2283375"/>
            <a:ext cx="8609069" cy="619125"/>
          </a:xfrm>
          <a:prstGeom prst="rect">
            <a:avLst/>
          </a:prstGeom>
          <a:noFill/>
          <a:ln>
            <a:noFill/>
          </a:ln>
        </p:spPr>
      </p:pic>
      <p:sp>
        <p:nvSpPr>
          <p:cNvPr id="675" name="Google Shape;675;p82"/>
          <p:cNvSpPr/>
          <p:nvPr/>
        </p:nvSpPr>
        <p:spPr>
          <a:xfrm>
            <a:off x="7630900" y="1627550"/>
            <a:ext cx="1201500" cy="390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2"/>
          <p:cNvSpPr/>
          <p:nvPr/>
        </p:nvSpPr>
        <p:spPr>
          <a:xfrm>
            <a:off x="6780650" y="2317125"/>
            <a:ext cx="1385400" cy="29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Write</a:t>
            </a:r>
            <a:endParaRPr/>
          </a:p>
        </p:txBody>
      </p:sp>
      <p:pic>
        <p:nvPicPr>
          <p:cNvPr id="485" name="Google Shape;485;p60"/>
          <p:cNvPicPr preferRelativeResize="0"/>
          <p:nvPr/>
        </p:nvPicPr>
        <p:blipFill>
          <a:blip r:embed="rId3">
            <a:alphaModFix/>
          </a:blip>
          <a:stretch>
            <a:fillRect/>
          </a:stretch>
        </p:blipFill>
        <p:spPr>
          <a:xfrm>
            <a:off x="311691" y="1697175"/>
            <a:ext cx="2287159" cy="2652800"/>
          </a:xfrm>
          <a:prstGeom prst="rect">
            <a:avLst/>
          </a:prstGeom>
          <a:noFill/>
          <a:ln>
            <a:noFill/>
          </a:ln>
        </p:spPr>
      </p:pic>
      <p:pic>
        <p:nvPicPr>
          <p:cNvPr id="486" name="Google Shape;486;p60"/>
          <p:cNvPicPr preferRelativeResize="0"/>
          <p:nvPr/>
        </p:nvPicPr>
        <p:blipFill>
          <a:blip r:embed="rId4">
            <a:alphaModFix/>
          </a:blip>
          <a:stretch>
            <a:fillRect/>
          </a:stretch>
        </p:blipFill>
        <p:spPr>
          <a:xfrm>
            <a:off x="3460725" y="1697175"/>
            <a:ext cx="3962400" cy="1600200"/>
          </a:xfrm>
          <a:prstGeom prst="rect">
            <a:avLst/>
          </a:prstGeom>
          <a:noFill/>
          <a:ln>
            <a:noFill/>
          </a:ln>
        </p:spPr>
      </p:pic>
      <p:pic>
        <p:nvPicPr>
          <p:cNvPr id="487" name="Google Shape;487;p60"/>
          <p:cNvPicPr preferRelativeResize="0"/>
          <p:nvPr/>
        </p:nvPicPr>
        <p:blipFill>
          <a:blip r:embed="rId5">
            <a:alphaModFix/>
          </a:blip>
          <a:stretch>
            <a:fillRect/>
          </a:stretch>
        </p:blipFill>
        <p:spPr>
          <a:xfrm>
            <a:off x="311688" y="1171275"/>
            <a:ext cx="7172325" cy="438150"/>
          </a:xfrm>
          <a:prstGeom prst="rect">
            <a:avLst/>
          </a:prstGeom>
          <a:noFill/>
          <a:ln w="9525" cap="flat" cmpd="sng">
            <a:solidFill>
              <a:srgbClr val="FF0000"/>
            </a:solidFill>
            <a:prstDash val="solid"/>
            <a:round/>
            <a:headEnd type="none" w="sm" len="sm"/>
            <a:tailEnd type="none" w="sm" len="sm"/>
          </a:ln>
        </p:spPr>
      </p:pic>
      <p:sp>
        <p:nvSpPr>
          <p:cNvPr id="488" name="Google Shape;488;p60"/>
          <p:cNvSpPr/>
          <p:nvPr/>
        </p:nvSpPr>
        <p:spPr>
          <a:xfrm>
            <a:off x="3691100" y="2529925"/>
            <a:ext cx="1392600" cy="269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0"/>
          <p:cNvSpPr/>
          <p:nvPr/>
        </p:nvSpPr>
        <p:spPr>
          <a:xfrm>
            <a:off x="348125" y="2097425"/>
            <a:ext cx="1540500" cy="147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60"/>
          <p:cNvPicPr preferRelativeResize="0"/>
          <p:nvPr/>
        </p:nvPicPr>
        <p:blipFill>
          <a:blip r:embed="rId6">
            <a:alphaModFix/>
          </a:blip>
          <a:stretch>
            <a:fillRect/>
          </a:stretch>
        </p:blipFill>
        <p:spPr>
          <a:xfrm>
            <a:off x="3042200" y="3297375"/>
            <a:ext cx="5726252" cy="1846125"/>
          </a:xfrm>
          <a:prstGeom prst="rect">
            <a:avLst/>
          </a:prstGeom>
          <a:noFill/>
          <a:ln>
            <a:noFill/>
          </a:ln>
        </p:spPr>
      </p:pic>
      <p:sp>
        <p:nvSpPr>
          <p:cNvPr id="491" name="Google Shape;491;p60"/>
          <p:cNvSpPr/>
          <p:nvPr/>
        </p:nvSpPr>
        <p:spPr>
          <a:xfrm>
            <a:off x="3906725" y="4335975"/>
            <a:ext cx="3470100" cy="327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 name="Google Shape;492;p60"/>
          <p:cNvCxnSpPr/>
          <p:nvPr/>
        </p:nvCxnSpPr>
        <p:spPr>
          <a:xfrm rot="10800000" flipH="1">
            <a:off x="2385225" y="2150800"/>
            <a:ext cx="1150500" cy="13500"/>
          </a:xfrm>
          <a:prstGeom prst="straightConnector1">
            <a:avLst/>
          </a:prstGeom>
          <a:noFill/>
          <a:ln w="9525" cap="flat" cmpd="sng">
            <a:solidFill>
              <a:srgbClr val="FF0000"/>
            </a:solidFill>
            <a:prstDash val="solid"/>
            <a:round/>
            <a:headEnd type="stealth" w="med" len="med"/>
            <a:tailEnd type="triangle" w="med" len="med"/>
          </a:ln>
        </p:spPr>
      </p:cxn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#22dad713</a:t>
            </a:r>
            <a:endParaRPr/>
          </a:p>
        </p:txBody>
      </p:sp>
      <p:graphicFrame>
        <p:nvGraphicFramePr>
          <p:cNvPr id="682" name="Google Shape;682;p83"/>
          <p:cNvGraphicFramePr/>
          <p:nvPr/>
        </p:nvGraphicFramePr>
        <p:xfrm>
          <a:off x="2119313" y="1825050"/>
          <a:ext cx="4905375" cy="145708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hash_netiface6_uadt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hash_netnet6_uadt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general protection fault in hash_ipmark6_uadt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general protection fault in hash_ipportnet4_uadt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688" name="Google Shape;688;p84"/>
          <p:cNvSpPr txBox="1">
            <a:spLocks noGrp="1"/>
          </p:cNvSpPr>
          <p:nvPr>
            <p:ph type="body" idx="1"/>
          </p:nvPr>
        </p:nvSpPr>
        <p:spPr>
          <a:xfrm>
            <a:off x="311700" y="1152475"/>
            <a:ext cx="8520600" cy="48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syscall arguments</a:t>
            </a:r>
            <a:endParaRPr/>
          </a:p>
        </p:txBody>
      </p:sp>
      <p:pic>
        <p:nvPicPr>
          <p:cNvPr id="689" name="Google Shape;689;p84"/>
          <p:cNvPicPr preferRelativeResize="0"/>
          <p:nvPr/>
        </p:nvPicPr>
        <p:blipFill>
          <a:blip r:embed="rId3">
            <a:alphaModFix/>
          </a:blip>
          <a:stretch>
            <a:fillRect/>
          </a:stretch>
        </p:blipFill>
        <p:spPr>
          <a:xfrm>
            <a:off x="311700" y="1639075"/>
            <a:ext cx="3910326" cy="2381250"/>
          </a:xfrm>
          <a:prstGeom prst="rect">
            <a:avLst/>
          </a:prstGeom>
          <a:noFill/>
          <a:ln>
            <a:noFill/>
          </a:ln>
        </p:spPr>
      </p:pic>
      <p:sp>
        <p:nvSpPr>
          <p:cNvPr id="690" name="Google Shape;690;p84"/>
          <p:cNvSpPr/>
          <p:nvPr/>
        </p:nvSpPr>
        <p:spPr>
          <a:xfrm>
            <a:off x="655600" y="3885343"/>
            <a:ext cx="2955000" cy="159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1" name="Google Shape;691;p84"/>
          <p:cNvPicPr preferRelativeResize="0"/>
          <p:nvPr/>
        </p:nvPicPr>
        <p:blipFill>
          <a:blip r:embed="rId4">
            <a:alphaModFix/>
          </a:blip>
          <a:stretch>
            <a:fillRect/>
          </a:stretch>
        </p:blipFill>
        <p:spPr>
          <a:xfrm>
            <a:off x="4302101" y="1639075"/>
            <a:ext cx="3505200" cy="552450"/>
          </a:xfrm>
          <a:prstGeom prst="rect">
            <a:avLst/>
          </a:prstGeom>
          <a:noFill/>
          <a:ln>
            <a:noFill/>
          </a:ln>
        </p:spPr>
      </p:pic>
      <p:pic>
        <p:nvPicPr>
          <p:cNvPr id="692" name="Google Shape;692;p84"/>
          <p:cNvPicPr preferRelativeResize="0"/>
          <p:nvPr/>
        </p:nvPicPr>
        <p:blipFill>
          <a:blip r:embed="rId5">
            <a:alphaModFix/>
          </a:blip>
          <a:stretch>
            <a:fillRect/>
          </a:stretch>
        </p:blipFill>
        <p:spPr>
          <a:xfrm>
            <a:off x="4302100" y="2286075"/>
            <a:ext cx="3910325" cy="2203318"/>
          </a:xfrm>
          <a:prstGeom prst="rect">
            <a:avLst/>
          </a:prstGeom>
          <a:noFill/>
          <a:ln>
            <a:noFill/>
          </a:ln>
        </p:spPr>
      </p:pic>
      <p:pic>
        <p:nvPicPr>
          <p:cNvPr id="693" name="Google Shape;693;p84"/>
          <p:cNvPicPr preferRelativeResize="0"/>
          <p:nvPr/>
        </p:nvPicPr>
        <p:blipFill>
          <a:blip r:embed="rId6">
            <a:alphaModFix/>
          </a:blip>
          <a:stretch>
            <a:fillRect/>
          </a:stretch>
        </p:blipFill>
        <p:spPr>
          <a:xfrm>
            <a:off x="311700" y="4583950"/>
            <a:ext cx="8520601" cy="426994"/>
          </a:xfrm>
          <a:prstGeom prst="rect">
            <a:avLst/>
          </a:prstGeom>
          <a:noFill/>
          <a:ln>
            <a:noFill/>
          </a:ln>
        </p:spPr>
      </p:pic>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aphicFrame>
        <p:nvGraphicFramePr>
          <p:cNvPr id="698" name="Google Shape;698;p85"/>
          <p:cNvGraphicFramePr/>
          <p:nvPr/>
        </p:nvGraphicFramePr>
        <p:xfrm>
          <a:off x="640275" y="1864775"/>
          <a:ext cx="7429500" cy="1230058"/>
        </p:xfrm>
        <a:graphic>
          <a:graphicData uri="http://schemas.openxmlformats.org/drawingml/2006/table">
            <a:tbl>
              <a:tblPr>
                <a:noFill/>
              </a:tblPr>
              <a:tblGrid>
                <a:gridCol w="2524125">
                  <a:extLst>
                    <a:ext uri="{9D8B030D-6E8A-4147-A177-3AD203B41FA5}">
                      <a16:colId xmlns:a16="http://schemas.microsoft.com/office/drawing/2014/main" val="20000"/>
                    </a:ext>
                  </a:extLst>
                </a:gridCol>
                <a:gridCol w="4905375">
                  <a:extLst>
                    <a:ext uri="{9D8B030D-6E8A-4147-A177-3AD203B41FA5}">
                      <a16:colId xmlns:a16="http://schemas.microsoft.com/office/drawing/2014/main" val="20001"/>
                    </a:ext>
                  </a:extLst>
                </a:gridCol>
              </a:tblGrid>
              <a:tr h="7069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d5cd7bc74de1e50a5139d45189395427cc5c3f63</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btf_array_resolve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59997d828822e7dc674e4715a5bd454d9dc1742f</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btf_struct_resolve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99" name="Google Shape;699;p85"/>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800"/>
              <a:t>Patch #e4f07120</a:t>
            </a:r>
            <a:endParaRPr sz="280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6"/>
          <p:cNvSpPr txBox="1">
            <a:spLocks noGrp="1"/>
          </p:cNvSpPr>
          <p:nvPr>
            <p:ph type="title"/>
          </p:nvPr>
        </p:nvSpPr>
        <p:spPr>
          <a:xfrm>
            <a:off x="311700" y="2628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Root Cause Analysis</a:t>
            </a:r>
            <a:endParaRPr>
              <a:solidFill>
                <a:srgbClr val="000000"/>
              </a:solidFill>
            </a:endParaRPr>
          </a:p>
        </p:txBody>
      </p:sp>
      <p:pic>
        <p:nvPicPr>
          <p:cNvPr id="705" name="Google Shape;705;p86"/>
          <p:cNvPicPr preferRelativeResize="0"/>
          <p:nvPr/>
        </p:nvPicPr>
        <p:blipFill>
          <a:blip r:embed="rId3">
            <a:alphaModFix/>
          </a:blip>
          <a:stretch>
            <a:fillRect/>
          </a:stretch>
        </p:blipFill>
        <p:spPr>
          <a:xfrm>
            <a:off x="389350" y="1052100"/>
            <a:ext cx="5241031" cy="3820975"/>
          </a:xfrm>
          <a:prstGeom prst="rect">
            <a:avLst/>
          </a:prstGeom>
          <a:noFill/>
          <a:ln w="9525" cap="flat" cmpd="sng">
            <a:solidFill>
              <a:schemeClr val="dk2"/>
            </a:solidFill>
            <a:prstDash val="solid"/>
            <a:round/>
            <a:headEnd type="none" w="sm" len="sm"/>
            <a:tailEnd type="none" w="sm" len="sm"/>
          </a:ln>
        </p:spPr>
      </p:pic>
      <p:sp>
        <p:nvSpPr>
          <p:cNvPr id="706" name="Google Shape;706;p86"/>
          <p:cNvSpPr txBox="1"/>
          <p:nvPr/>
        </p:nvSpPr>
        <p:spPr>
          <a:xfrm>
            <a:off x="6049550" y="2188500"/>
            <a:ext cx="24951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miss NULL pointer check before </a:t>
            </a:r>
            <a:r>
              <a:rPr lang="en" sz="1000">
                <a:solidFill>
                  <a:srgbClr val="FF0000"/>
                </a:solidFill>
                <a:highlight>
                  <a:srgbClr val="FFFFFF"/>
                </a:highlight>
                <a:latin typeface="Courier New"/>
                <a:ea typeface="Courier New"/>
                <a:cs typeface="Courier New"/>
                <a:sym typeface="Courier New"/>
              </a:rPr>
              <a:t>btf_type_is_resolve_source_only</a:t>
            </a:r>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7"/>
          <p:cNvSpPr txBox="1">
            <a:spLocks noGrp="1"/>
          </p:cNvSpPr>
          <p:nvPr>
            <p:ph type="title"/>
          </p:nvPr>
        </p:nvSpPr>
        <p:spPr>
          <a:xfrm>
            <a:off x="235500" y="180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behaviors</a:t>
            </a:r>
            <a:endParaRPr/>
          </a:p>
        </p:txBody>
      </p:sp>
      <p:pic>
        <p:nvPicPr>
          <p:cNvPr id="712" name="Google Shape;712;p87"/>
          <p:cNvPicPr preferRelativeResize="0"/>
          <p:nvPr/>
        </p:nvPicPr>
        <p:blipFill>
          <a:blip r:embed="rId3">
            <a:alphaModFix/>
          </a:blip>
          <a:stretch>
            <a:fillRect/>
          </a:stretch>
        </p:blipFill>
        <p:spPr>
          <a:xfrm>
            <a:off x="68775" y="1191038"/>
            <a:ext cx="5381399" cy="2265450"/>
          </a:xfrm>
          <a:prstGeom prst="rect">
            <a:avLst/>
          </a:prstGeom>
          <a:noFill/>
          <a:ln w="9525" cap="flat" cmpd="sng">
            <a:solidFill>
              <a:schemeClr val="dk2"/>
            </a:solidFill>
            <a:prstDash val="solid"/>
            <a:round/>
            <a:headEnd type="none" w="sm" len="sm"/>
            <a:tailEnd type="none" w="sm" len="sm"/>
          </a:ln>
        </p:spPr>
      </p:pic>
      <p:pic>
        <p:nvPicPr>
          <p:cNvPr id="713" name="Google Shape;713;p87"/>
          <p:cNvPicPr preferRelativeResize="0"/>
          <p:nvPr/>
        </p:nvPicPr>
        <p:blipFill>
          <a:blip r:embed="rId4">
            <a:alphaModFix/>
          </a:blip>
          <a:stretch>
            <a:fillRect/>
          </a:stretch>
        </p:blipFill>
        <p:spPr>
          <a:xfrm>
            <a:off x="76200" y="3629800"/>
            <a:ext cx="8839197" cy="963815"/>
          </a:xfrm>
          <a:prstGeom prst="rect">
            <a:avLst/>
          </a:prstGeom>
          <a:noFill/>
          <a:ln w="9525" cap="flat" cmpd="sng">
            <a:solidFill>
              <a:schemeClr val="dk2"/>
            </a:solidFill>
            <a:prstDash val="solid"/>
            <a:round/>
            <a:headEnd type="none" w="sm" len="sm"/>
            <a:tailEnd type="none" w="sm" len="sm"/>
          </a:ln>
        </p:spPr>
      </p:pic>
      <p:sp>
        <p:nvSpPr>
          <p:cNvPr id="714" name="Google Shape;714;p87"/>
          <p:cNvSpPr txBox="1"/>
          <p:nvPr/>
        </p:nvSpPr>
        <p:spPr>
          <a:xfrm>
            <a:off x="5659250" y="1561175"/>
            <a:ext cx="3010800" cy="9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Caused by different syscall argument</a:t>
            </a:r>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8"/>
          <p:cNvSpPr txBox="1">
            <a:spLocks noGrp="1"/>
          </p:cNvSpPr>
          <p:nvPr>
            <p:ph type="title"/>
          </p:nvPr>
        </p:nvSpPr>
        <p:spPr>
          <a:xfrm>
            <a:off x="208175" y="124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Different behaviors</a:t>
            </a:r>
            <a:endParaRPr/>
          </a:p>
          <a:p>
            <a:pPr marL="0" lvl="0" indent="0" algn="l" rtl="0">
              <a:spcBef>
                <a:spcPts val="0"/>
              </a:spcBef>
              <a:spcAft>
                <a:spcPts val="0"/>
              </a:spcAft>
              <a:buNone/>
            </a:pPr>
            <a:endParaRPr/>
          </a:p>
        </p:txBody>
      </p:sp>
      <p:pic>
        <p:nvPicPr>
          <p:cNvPr id="720" name="Google Shape;720;p88"/>
          <p:cNvPicPr preferRelativeResize="0"/>
          <p:nvPr/>
        </p:nvPicPr>
        <p:blipFill>
          <a:blip r:embed="rId3">
            <a:alphaModFix/>
          </a:blip>
          <a:stretch>
            <a:fillRect/>
          </a:stretch>
        </p:blipFill>
        <p:spPr>
          <a:xfrm>
            <a:off x="152400" y="2968250"/>
            <a:ext cx="8839199" cy="913431"/>
          </a:xfrm>
          <a:prstGeom prst="rect">
            <a:avLst/>
          </a:prstGeom>
          <a:noFill/>
          <a:ln w="9525" cap="flat" cmpd="sng">
            <a:solidFill>
              <a:schemeClr val="dk2"/>
            </a:solidFill>
            <a:prstDash val="solid"/>
            <a:round/>
            <a:headEnd type="none" w="sm" len="sm"/>
            <a:tailEnd type="none" w="sm" len="sm"/>
          </a:ln>
        </p:spPr>
      </p:pic>
      <p:pic>
        <p:nvPicPr>
          <p:cNvPr id="721" name="Google Shape;721;p88"/>
          <p:cNvPicPr preferRelativeResize="0"/>
          <p:nvPr/>
        </p:nvPicPr>
        <p:blipFill>
          <a:blip r:embed="rId4">
            <a:alphaModFix/>
          </a:blip>
          <a:stretch>
            <a:fillRect/>
          </a:stretch>
        </p:blipFill>
        <p:spPr>
          <a:xfrm>
            <a:off x="152400" y="3881681"/>
            <a:ext cx="8839196" cy="1134519"/>
          </a:xfrm>
          <a:prstGeom prst="rect">
            <a:avLst/>
          </a:prstGeom>
          <a:noFill/>
          <a:ln w="9525" cap="flat" cmpd="sng">
            <a:solidFill>
              <a:schemeClr val="dk2"/>
            </a:solidFill>
            <a:prstDash val="solid"/>
            <a:round/>
            <a:headEnd type="none" w="sm" len="sm"/>
            <a:tailEnd type="none" w="sm" len="sm"/>
          </a:ln>
        </p:spPr>
      </p:pic>
      <p:pic>
        <p:nvPicPr>
          <p:cNvPr id="722" name="Google Shape;722;p88"/>
          <p:cNvPicPr preferRelativeResize="0"/>
          <p:nvPr/>
        </p:nvPicPr>
        <p:blipFill>
          <a:blip r:embed="rId5">
            <a:alphaModFix/>
          </a:blip>
          <a:stretch>
            <a:fillRect/>
          </a:stretch>
        </p:blipFill>
        <p:spPr>
          <a:xfrm>
            <a:off x="152400" y="827225"/>
            <a:ext cx="4971455" cy="20109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#ba7cd5d9</a:t>
            </a:r>
            <a:endParaRPr/>
          </a:p>
        </p:txBody>
      </p:sp>
      <p:graphicFrame>
        <p:nvGraphicFramePr>
          <p:cNvPr id="728" name="Google Shape;728;p89"/>
          <p:cNvGraphicFramePr/>
          <p:nvPr/>
        </p:nvGraphicFramePr>
        <p:xfrm>
          <a:off x="678900" y="2094563"/>
          <a:ext cx="3000000" cy="3000000"/>
        </p:xfrm>
        <a:graphic>
          <a:graphicData uri="http://schemas.openxmlformats.org/drawingml/2006/table">
            <a:tbl>
              <a:tblPr>
                <a:noFill/>
              </a:tblPr>
              <a:tblGrid>
                <a:gridCol w="2524125">
                  <a:extLst>
                    <a:ext uri="{9D8B030D-6E8A-4147-A177-3AD203B41FA5}">
                      <a16:colId xmlns:a16="http://schemas.microsoft.com/office/drawing/2014/main" val="20000"/>
                    </a:ext>
                  </a:extLst>
                </a:gridCol>
                <a:gridCol w="4905375">
                  <a:extLst>
                    <a:ext uri="{9D8B030D-6E8A-4147-A177-3AD203B41FA5}">
                      <a16:colId xmlns:a16="http://schemas.microsoft.com/office/drawing/2014/main" val="20001"/>
                    </a:ext>
                  </a:extLst>
                </a:gridCol>
              </a:tblGrid>
              <a:tr h="42862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9c3cd92ec5758deff8600e60051dac54898c4c32</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unable to handle kernel paging request in cgroup_mt_destroy_v1</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ee457b2cba3e3024975558b64771c7772d200d26</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cgroup_mt_destroy_v1</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0"/>
          <p:cNvSpPr txBox="1">
            <a:spLocks noGrp="1"/>
          </p:cNvSpPr>
          <p:nvPr>
            <p:ph type="title"/>
          </p:nvPr>
        </p:nvSpPr>
        <p:spPr>
          <a:xfrm>
            <a:off x="203700" y="310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Root Cause Analysis</a:t>
            </a:r>
            <a:endParaRPr/>
          </a:p>
          <a:p>
            <a:pPr marL="0" lvl="0" indent="0" algn="l" rtl="0">
              <a:spcBef>
                <a:spcPts val="1600"/>
              </a:spcBef>
              <a:spcAft>
                <a:spcPts val="0"/>
              </a:spcAft>
              <a:buNone/>
            </a:pPr>
            <a:endParaRPr/>
          </a:p>
        </p:txBody>
      </p:sp>
      <p:pic>
        <p:nvPicPr>
          <p:cNvPr id="734" name="Google Shape;734;p90"/>
          <p:cNvPicPr preferRelativeResize="0"/>
          <p:nvPr/>
        </p:nvPicPr>
        <p:blipFill>
          <a:blip r:embed="rId3">
            <a:alphaModFix/>
          </a:blip>
          <a:stretch>
            <a:fillRect/>
          </a:stretch>
        </p:blipFill>
        <p:spPr>
          <a:xfrm>
            <a:off x="280950" y="842225"/>
            <a:ext cx="5983050" cy="1850875"/>
          </a:xfrm>
          <a:prstGeom prst="rect">
            <a:avLst/>
          </a:prstGeom>
          <a:noFill/>
          <a:ln>
            <a:noFill/>
          </a:ln>
        </p:spPr>
      </p:pic>
      <p:pic>
        <p:nvPicPr>
          <p:cNvPr id="735" name="Google Shape;735;p90"/>
          <p:cNvPicPr preferRelativeResize="0"/>
          <p:nvPr/>
        </p:nvPicPr>
        <p:blipFill>
          <a:blip r:embed="rId4">
            <a:alphaModFix/>
          </a:blip>
          <a:stretch>
            <a:fillRect/>
          </a:stretch>
        </p:blipFill>
        <p:spPr>
          <a:xfrm>
            <a:off x="203700" y="2672075"/>
            <a:ext cx="5850775" cy="1241075"/>
          </a:xfrm>
          <a:prstGeom prst="rect">
            <a:avLst/>
          </a:prstGeom>
          <a:noFill/>
          <a:ln>
            <a:noFill/>
          </a:ln>
        </p:spPr>
      </p:pic>
      <p:pic>
        <p:nvPicPr>
          <p:cNvPr id="736" name="Google Shape;736;p90"/>
          <p:cNvPicPr preferRelativeResize="0"/>
          <p:nvPr/>
        </p:nvPicPr>
        <p:blipFill>
          <a:blip r:embed="rId5">
            <a:alphaModFix/>
          </a:blip>
          <a:stretch>
            <a:fillRect/>
          </a:stretch>
        </p:blipFill>
        <p:spPr>
          <a:xfrm>
            <a:off x="4993200" y="3057388"/>
            <a:ext cx="4427399" cy="737900"/>
          </a:xfrm>
          <a:prstGeom prst="rect">
            <a:avLst/>
          </a:prstGeom>
          <a:noFill/>
          <a:ln>
            <a:noFill/>
          </a:ln>
        </p:spPr>
      </p:pic>
      <p:pic>
        <p:nvPicPr>
          <p:cNvPr id="737" name="Google Shape;737;p90"/>
          <p:cNvPicPr preferRelativeResize="0"/>
          <p:nvPr/>
        </p:nvPicPr>
        <p:blipFill>
          <a:blip r:embed="rId6">
            <a:alphaModFix/>
          </a:blip>
          <a:stretch>
            <a:fillRect/>
          </a:stretch>
        </p:blipFill>
        <p:spPr>
          <a:xfrm>
            <a:off x="621250" y="3913149"/>
            <a:ext cx="5305250" cy="1063025"/>
          </a:xfrm>
          <a:prstGeom prst="rect">
            <a:avLst/>
          </a:prstGeom>
          <a:noFill/>
          <a:ln>
            <a:noFill/>
          </a:ln>
        </p:spPr>
      </p:pic>
      <p:sp>
        <p:nvSpPr>
          <p:cNvPr id="738" name="Google Shape;738;p90"/>
          <p:cNvSpPr txBox="1"/>
          <p:nvPr/>
        </p:nvSpPr>
        <p:spPr>
          <a:xfrm>
            <a:off x="6007500" y="1066500"/>
            <a:ext cx="7333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info could be controlled by user</a:t>
            </a:r>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1"/>
          <p:cNvSpPr txBox="1">
            <a:spLocks noGrp="1"/>
          </p:cNvSpPr>
          <p:nvPr>
            <p:ph type="title"/>
          </p:nvPr>
        </p:nvSpPr>
        <p:spPr>
          <a:xfrm>
            <a:off x="311700" y="3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behaviors</a:t>
            </a:r>
            <a:endParaRPr/>
          </a:p>
          <a:p>
            <a:pPr marL="0" lvl="0" indent="0" algn="l" rtl="0">
              <a:spcBef>
                <a:spcPts val="0"/>
              </a:spcBef>
              <a:spcAft>
                <a:spcPts val="0"/>
              </a:spcAft>
              <a:buNone/>
            </a:pPr>
            <a:endParaRPr/>
          </a:p>
        </p:txBody>
      </p:sp>
      <p:sp>
        <p:nvSpPr>
          <p:cNvPr id="744" name="Google Shape;744;p91"/>
          <p:cNvSpPr txBox="1"/>
          <p:nvPr/>
        </p:nvSpPr>
        <p:spPr>
          <a:xfrm>
            <a:off x="432000" y="963150"/>
            <a:ext cx="7333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Different args</a:t>
            </a:r>
            <a:endParaRPr/>
          </a:p>
        </p:txBody>
      </p:sp>
      <p:pic>
        <p:nvPicPr>
          <p:cNvPr id="745" name="Google Shape;745;p91"/>
          <p:cNvPicPr preferRelativeResize="0"/>
          <p:nvPr/>
        </p:nvPicPr>
        <p:blipFill>
          <a:blip r:embed="rId3">
            <a:alphaModFix/>
          </a:blip>
          <a:stretch>
            <a:fillRect/>
          </a:stretch>
        </p:blipFill>
        <p:spPr>
          <a:xfrm>
            <a:off x="319800" y="1445700"/>
            <a:ext cx="3848100" cy="552450"/>
          </a:xfrm>
          <a:prstGeom prst="rect">
            <a:avLst/>
          </a:prstGeom>
          <a:noFill/>
          <a:ln w="9525" cap="flat" cmpd="sng">
            <a:solidFill>
              <a:schemeClr val="dk2"/>
            </a:solidFill>
            <a:prstDash val="solid"/>
            <a:round/>
            <a:headEnd type="none" w="sm" len="sm"/>
            <a:tailEnd type="none" w="sm" len="sm"/>
          </a:ln>
        </p:spPr>
      </p:pic>
      <p:pic>
        <p:nvPicPr>
          <p:cNvPr id="746" name="Google Shape;746;p91"/>
          <p:cNvPicPr preferRelativeResize="0"/>
          <p:nvPr/>
        </p:nvPicPr>
        <p:blipFill>
          <a:blip r:embed="rId4">
            <a:alphaModFix/>
          </a:blip>
          <a:stretch>
            <a:fillRect/>
          </a:stretch>
        </p:blipFill>
        <p:spPr>
          <a:xfrm>
            <a:off x="311700" y="2238375"/>
            <a:ext cx="4095750" cy="514350"/>
          </a:xfrm>
          <a:prstGeom prst="rect">
            <a:avLst/>
          </a:prstGeom>
          <a:noFill/>
          <a:ln w="9525" cap="flat" cmpd="sng">
            <a:solidFill>
              <a:schemeClr val="dk2"/>
            </a:solidFill>
            <a:prstDash val="solid"/>
            <a:round/>
            <a:headEnd type="none" w="sm" len="sm"/>
            <a:tailEnd type="none" w="sm" len="sm"/>
          </a:ln>
        </p:spPr>
      </p:pic>
      <p:pic>
        <p:nvPicPr>
          <p:cNvPr id="747" name="Google Shape;747;p91"/>
          <p:cNvPicPr preferRelativeResize="0"/>
          <p:nvPr/>
        </p:nvPicPr>
        <p:blipFill>
          <a:blip r:embed="rId5">
            <a:alphaModFix/>
          </a:blip>
          <a:stretch>
            <a:fillRect/>
          </a:stretch>
        </p:blipFill>
        <p:spPr>
          <a:xfrm>
            <a:off x="311700" y="3083850"/>
            <a:ext cx="5268530" cy="1907250"/>
          </a:xfrm>
          <a:prstGeom prst="rect">
            <a:avLst/>
          </a:prstGeom>
          <a:noFill/>
          <a:ln>
            <a:noFill/>
          </a:ln>
        </p:spPr>
      </p:pic>
      <p:sp>
        <p:nvSpPr>
          <p:cNvPr id="748" name="Google Shape;748;p91"/>
          <p:cNvSpPr/>
          <p:nvPr/>
        </p:nvSpPr>
        <p:spPr>
          <a:xfrm>
            <a:off x="1228500" y="1539000"/>
            <a:ext cx="2808000" cy="279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1"/>
          <p:cNvSpPr txBox="1"/>
          <p:nvPr/>
        </p:nvSpPr>
        <p:spPr>
          <a:xfrm>
            <a:off x="3456000" y="2322000"/>
            <a:ext cx="580500" cy="279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#24953de0</a:t>
            </a:r>
            <a:endParaRPr/>
          </a:p>
        </p:txBody>
      </p:sp>
      <p:graphicFrame>
        <p:nvGraphicFramePr>
          <p:cNvPr id="755" name="Google Shape;755;p92"/>
          <p:cNvGraphicFramePr/>
          <p:nvPr/>
        </p:nvGraphicFramePr>
        <p:xfrm>
          <a:off x="705900" y="1839900"/>
          <a:ext cx="3000000" cy="3000000"/>
        </p:xfrm>
        <a:graphic>
          <a:graphicData uri="http://schemas.openxmlformats.org/drawingml/2006/table">
            <a:tbl>
              <a:tblPr>
                <a:noFill/>
              </a:tblPr>
              <a:tblGrid>
                <a:gridCol w="2002550">
                  <a:extLst>
                    <a:ext uri="{9D8B030D-6E8A-4147-A177-3AD203B41FA5}">
                      <a16:colId xmlns:a16="http://schemas.microsoft.com/office/drawing/2014/main" val="20000"/>
                    </a:ext>
                  </a:extLst>
                </a:gridCol>
                <a:gridCol w="4390500">
                  <a:extLst>
                    <a:ext uri="{9D8B030D-6E8A-4147-A177-3AD203B41FA5}">
                      <a16:colId xmlns:a16="http://schemas.microsoft.com/office/drawing/2014/main" val="20001"/>
                    </a:ext>
                  </a:extLst>
                </a:gridCol>
                <a:gridCol w="1511350">
                  <a:extLst>
                    <a:ext uri="{9D8B030D-6E8A-4147-A177-3AD203B41FA5}">
                      <a16:colId xmlns:a16="http://schemas.microsoft.com/office/drawing/2014/main" val="20002"/>
                    </a:ext>
                  </a:extLst>
                </a:gridCol>
              </a:tblGrid>
              <a:tr h="56665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e1fd1c34d2dbd9562180847b9a60afbd3acb07d5</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gridSpan="2">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unable to handle kernel NULL pointer dereference in cfg80211_wext_siwrts</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CN"/>
                    </a:p>
                  </a:txBody>
                  <a:tcPr/>
                </a:tc>
                <a:extLst>
                  <a:ext uri="{0D108BD9-81ED-4DB2-BD59-A6C34878D82A}">
                    <a16:rowId xmlns:a16="http://schemas.microsoft.com/office/drawing/2014/main" val="10000"/>
                  </a:ext>
                </a:extLst>
              </a:tr>
              <a:tr h="4619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4e2442df61def0657c0dc392f55645d4c901f970</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gridSpan="2">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BUG: unable to handle kernel NULL pointer dereference in cfg80211_wext_siwfrag</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en-CN"/>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 in different locations</a:t>
            </a:r>
            <a:endParaRPr/>
          </a:p>
        </p:txBody>
      </p:sp>
      <p:pic>
        <p:nvPicPr>
          <p:cNvPr id="498" name="Google Shape;498;p61"/>
          <p:cNvPicPr preferRelativeResize="0"/>
          <p:nvPr/>
        </p:nvPicPr>
        <p:blipFill>
          <a:blip r:embed="rId3">
            <a:alphaModFix/>
          </a:blip>
          <a:stretch>
            <a:fillRect/>
          </a:stretch>
        </p:blipFill>
        <p:spPr>
          <a:xfrm>
            <a:off x="311703" y="1152478"/>
            <a:ext cx="7439124" cy="528075"/>
          </a:xfrm>
          <a:prstGeom prst="rect">
            <a:avLst/>
          </a:prstGeom>
          <a:noFill/>
          <a:ln w="9525" cap="flat" cmpd="sng">
            <a:solidFill>
              <a:srgbClr val="FF0000"/>
            </a:solidFill>
            <a:prstDash val="solid"/>
            <a:round/>
            <a:headEnd type="none" w="sm" len="sm"/>
            <a:tailEnd type="none" w="sm" len="sm"/>
          </a:ln>
        </p:spPr>
      </p:pic>
      <p:pic>
        <p:nvPicPr>
          <p:cNvPr id="499" name="Google Shape;499;p61"/>
          <p:cNvPicPr preferRelativeResize="0"/>
          <p:nvPr/>
        </p:nvPicPr>
        <p:blipFill>
          <a:blip r:embed="rId4">
            <a:alphaModFix/>
          </a:blip>
          <a:stretch>
            <a:fillRect/>
          </a:stretch>
        </p:blipFill>
        <p:spPr>
          <a:xfrm>
            <a:off x="300800" y="2611575"/>
            <a:ext cx="2182937" cy="2531925"/>
          </a:xfrm>
          <a:prstGeom prst="rect">
            <a:avLst/>
          </a:prstGeom>
          <a:noFill/>
          <a:ln>
            <a:noFill/>
          </a:ln>
        </p:spPr>
      </p:pic>
      <p:sp>
        <p:nvSpPr>
          <p:cNvPr id="500" name="Google Shape;500;p61"/>
          <p:cNvSpPr/>
          <p:nvPr/>
        </p:nvSpPr>
        <p:spPr>
          <a:xfrm>
            <a:off x="464525" y="2367625"/>
            <a:ext cx="1725300" cy="147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1"/>
          <p:cNvSpPr txBox="1"/>
          <p:nvPr/>
        </p:nvSpPr>
        <p:spPr>
          <a:xfrm>
            <a:off x="2411663" y="2672175"/>
            <a:ext cx="3261000" cy="8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Call Trace:</a:t>
            </a:r>
            <a:endParaRPr/>
          </a:p>
          <a:p>
            <a:pPr marL="0" lvl="0" indent="0" algn="l" rtl="0">
              <a:spcBef>
                <a:spcPts val="0"/>
              </a:spcBef>
              <a:spcAft>
                <a:spcPts val="0"/>
              </a:spcAft>
              <a:buNone/>
            </a:pPr>
            <a:r>
              <a:rPr lang="en"/>
              <a:t>map_lookup_elem</a:t>
            </a:r>
            <a:endParaRPr/>
          </a:p>
          <a:p>
            <a:pPr marL="0" lvl="0" indent="457200" algn="l" rtl="0">
              <a:spcBef>
                <a:spcPts val="0"/>
              </a:spcBef>
              <a:spcAft>
                <a:spcPts val="0"/>
              </a:spcAft>
              <a:buNone/>
            </a:pPr>
            <a:r>
              <a:rPr lang="en"/>
              <a:t>bpf_fd_array_map_lookup_elem</a:t>
            </a:r>
            <a:endParaRPr/>
          </a:p>
        </p:txBody>
      </p:sp>
      <p:pic>
        <p:nvPicPr>
          <p:cNvPr id="502" name="Google Shape;502;p61"/>
          <p:cNvPicPr preferRelativeResize="0"/>
          <p:nvPr/>
        </p:nvPicPr>
        <p:blipFill>
          <a:blip r:embed="rId5">
            <a:alphaModFix/>
          </a:blip>
          <a:stretch>
            <a:fillRect/>
          </a:stretch>
        </p:blipFill>
        <p:spPr>
          <a:xfrm>
            <a:off x="311688" y="1700463"/>
            <a:ext cx="7460943" cy="891200"/>
          </a:xfrm>
          <a:prstGeom prst="rect">
            <a:avLst/>
          </a:prstGeom>
          <a:noFill/>
          <a:ln w="9525" cap="flat" cmpd="sng">
            <a:solidFill>
              <a:srgbClr val="FF0000"/>
            </a:solidFill>
            <a:prstDash val="solid"/>
            <a:round/>
            <a:headEnd type="none" w="sm" len="sm"/>
            <a:tailEnd type="none" w="sm" len="sm"/>
          </a:ln>
        </p:spPr>
      </p:pic>
      <p:sp>
        <p:nvSpPr>
          <p:cNvPr id="503" name="Google Shape;503;p61"/>
          <p:cNvSpPr txBox="1"/>
          <p:nvPr/>
        </p:nvSpPr>
        <p:spPr>
          <a:xfrm>
            <a:off x="2450025" y="3912325"/>
            <a:ext cx="3261000" cy="8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Call Trace:</a:t>
            </a:r>
            <a:endParaRPr dirty="0"/>
          </a:p>
          <a:p>
            <a:pPr marL="0" lvl="0" indent="0" algn="l" rtl="0">
              <a:spcBef>
                <a:spcPts val="0"/>
              </a:spcBef>
              <a:spcAft>
                <a:spcPts val="0"/>
              </a:spcAft>
              <a:buNone/>
            </a:pPr>
            <a:r>
              <a:rPr lang="en" dirty="0" err="1"/>
              <a:t>map_delete_elem</a:t>
            </a:r>
            <a:endParaRPr dirty="0"/>
          </a:p>
          <a:p>
            <a:pPr marL="0" lvl="0" indent="0" algn="l" rtl="0">
              <a:spcBef>
                <a:spcPts val="0"/>
              </a:spcBef>
              <a:spcAft>
                <a:spcPts val="0"/>
              </a:spcAft>
              <a:buNone/>
            </a:pPr>
            <a:r>
              <a:rPr lang="en" dirty="0"/>
              <a:t>	</a:t>
            </a:r>
            <a:r>
              <a:rPr lang="en" dirty="0" err="1"/>
              <a:t>fd_array_map_delete_elem</a:t>
            </a:r>
            <a:endParaRPr dirty="0"/>
          </a:p>
        </p:txBody>
      </p:sp>
      <p:sp>
        <p:nvSpPr>
          <p:cNvPr id="504" name="Google Shape;504;p61"/>
          <p:cNvSpPr/>
          <p:nvPr/>
        </p:nvSpPr>
        <p:spPr>
          <a:xfrm>
            <a:off x="464525" y="3108675"/>
            <a:ext cx="1540500" cy="147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1"/>
          <p:cNvSpPr/>
          <p:nvPr/>
        </p:nvSpPr>
        <p:spPr>
          <a:xfrm>
            <a:off x="427775" y="3803600"/>
            <a:ext cx="1863900" cy="147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61"/>
          <p:cNvPicPr preferRelativeResize="0"/>
          <p:nvPr/>
        </p:nvPicPr>
        <p:blipFill>
          <a:blip r:embed="rId6">
            <a:alphaModFix/>
          </a:blip>
          <a:stretch>
            <a:fillRect/>
          </a:stretch>
        </p:blipFill>
        <p:spPr>
          <a:xfrm>
            <a:off x="5598150" y="3912325"/>
            <a:ext cx="3545850" cy="1240030"/>
          </a:xfrm>
          <a:prstGeom prst="rect">
            <a:avLst/>
          </a:prstGeom>
          <a:noFill/>
          <a:ln>
            <a:noFill/>
          </a:ln>
        </p:spPr>
      </p:pic>
      <p:sp>
        <p:nvSpPr>
          <p:cNvPr id="507" name="Google Shape;507;p61"/>
          <p:cNvSpPr/>
          <p:nvPr/>
        </p:nvSpPr>
        <p:spPr>
          <a:xfrm>
            <a:off x="6787675" y="4454725"/>
            <a:ext cx="1725300" cy="26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8" name="Google Shape;508;p61"/>
          <p:cNvPicPr preferRelativeResize="0"/>
          <p:nvPr/>
        </p:nvPicPr>
        <p:blipFill>
          <a:blip r:embed="rId7">
            <a:alphaModFix/>
          </a:blip>
          <a:stretch>
            <a:fillRect/>
          </a:stretch>
        </p:blipFill>
        <p:spPr>
          <a:xfrm>
            <a:off x="5598150" y="2997525"/>
            <a:ext cx="3327650" cy="269100"/>
          </a:xfrm>
          <a:prstGeom prst="rect">
            <a:avLst/>
          </a:prstGeom>
          <a:noFill/>
          <a:ln>
            <a:noFill/>
          </a:ln>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93"/>
          <p:cNvSpPr txBox="1">
            <a:spLocks noGrp="1"/>
          </p:cNvSpPr>
          <p:nvPr>
            <p:ph type="title"/>
          </p:nvPr>
        </p:nvSpPr>
        <p:spPr>
          <a:xfrm>
            <a:off x="203700" y="2965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Root Cause Analysis</a:t>
            </a:r>
            <a:endParaRPr/>
          </a:p>
          <a:p>
            <a:pPr marL="0" lvl="0" indent="0" algn="l" rtl="0">
              <a:spcBef>
                <a:spcPts val="1600"/>
              </a:spcBef>
              <a:spcAft>
                <a:spcPts val="0"/>
              </a:spcAft>
              <a:buNone/>
            </a:pPr>
            <a:endParaRPr/>
          </a:p>
        </p:txBody>
      </p:sp>
      <p:pic>
        <p:nvPicPr>
          <p:cNvPr id="761" name="Google Shape;761;p93"/>
          <p:cNvPicPr preferRelativeResize="0"/>
          <p:nvPr/>
        </p:nvPicPr>
        <p:blipFill>
          <a:blip r:embed="rId3">
            <a:alphaModFix/>
          </a:blip>
          <a:stretch>
            <a:fillRect/>
          </a:stretch>
        </p:blipFill>
        <p:spPr>
          <a:xfrm>
            <a:off x="341400" y="936725"/>
            <a:ext cx="6584099" cy="2654424"/>
          </a:xfrm>
          <a:prstGeom prst="rect">
            <a:avLst/>
          </a:prstGeom>
          <a:noFill/>
          <a:ln>
            <a:noFill/>
          </a:ln>
        </p:spPr>
      </p:pic>
      <p:pic>
        <p:nvPicPr>
          <p:cNvPr id="762" name="Google Shape;762;p93"/>
          <p:cNvPicPr preferRelativeResize="0"/>
          <p:nvPr/>
        </p:nvPicPr>
        <p:blipFill>
          <a:blip r:embed="rId4">
            <a:alphaModFix/>
          </a:blip>
          <a:stretch>
            <a:fillRect/>
          </a:stretch>
        </p:blipFill>
        <p:spPr>
          <a:xfrm>
            <a:off x="0" y="3658648"/>
            <a:ext cx="6449100" cy="1243750"/>
          </a:xfrm>
          <a:prstGeom prst="rect">
            <a:avLst/>
          </a:prstGeom>
          <a:noFill/>
          <a:ln>
            <a:noFill/>
          </a:ln>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4"/>
          <p:cNvSpPr txBox="1">
            <a:spLocks noGrp="1"/>
          </p:cNvSpPr>
          <p:nvPr>
            <p:ph type="title"/>
          </p:nvPr>
        </p:nvSpPr>
        <p:spPr>
          <a:xfrm>
            <a:off x="244200" y="337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behaviors</a:t>
            </a:r>
            <a:endParaRPr/>
          </a:p>
          <a:p>
            <a:pPr marL="0" lvl="0" indent="0" algn="l" rtl="0">
              <a:spcBef>
                <a:spcPts val="0"/>
              </a:spcBef>
              <a:spcAft>
                <a:spcPts val="0"/>
              </a:spcAft>
              <a:buNone/>
            </a:pPr>
            <a:endParaRPr/>
          </a:p>
        </p:txBody>
      </p:sp>
      <p:pic>
        <p:nvPicPr>
          <p:cNvPr id="768" name="Google Shape;768;p94"/>
          <p:cNvPicPr preferRelativeResize="0"/>
          <p:nvPr/>
        </p:nvPicPr>
        <p:blipFill>
          <a:blip r:embed="rId3">
            <a:alphaModFix/>
          </a:blip>
          <a:stretch>
            <a:fillRect/>
          </a:stretch>
        </p:blipFill>
        <p:spPr>
          <a:xfrm>
            <a:off x="244200" y="1058225"/>
            <a:ext cx="6078074" cy="3788276"/>
          </a:xfrm>
          <a:prstGeom prst="rect">
            <a:avLst/>
          </a:prstGeom>
          <a:noFill/>
          <a:ln>
            <a:noFill/>
          </a:ln>
        </p:spPr>
      </p:pic>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5"/>
          <p:cNvSpPr txBox="1">
            <a:spLocks noGrp="1"/>
          </p:cNvSpPr>
          <p:nvPr>
            <p:ph type="title"/>
          </p:nvPr>
        </p:nvSpPr>
        <p:spPr>
          <a:xfrm>
            <a:off x="244200" y="337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behaviors</a:t>
            </a:r>
            <a:endParaRPr/>
          </a:p>
          <a:p>
            <a:pPr marL="0" lvl="0" indent="0" algn="l" rtl="0">
              <a:spcBef>
                <a:spcPts val="0"/>
              </a:spcBef>
              <a:spcAft>
                <a:spcPts val="0"/>
              </a:spcAft>
              <a:buNone/>
            </a:pPr>
            <a:endParaRPr/>
          </a:p>
        </p:txBody>
      </p:sp>
      <p:pic>
        <p:nvPicPr>
          <p:cNvPr id="774" name="Google Shape;774;p95"/>
          <p:cNvPicPr preferRelativeResize="0"/>
          <p:nvPr/>
        </p:nvPicPr>
        <p:blipFill>
          <a:blip r:embed="rId3">
            <a:alphaModFix/>
          </a:blip>
          <a:stretch>
            <a:fillRect/>
          </a:stretch>
        </p:blipFill>
        <p:spPr>
          <a:xfrm>
            <a:off x="244200" y="1062125"/>
            <a:ext cx="8839202" cy="655913"/>
          </a:xfrm>
          <a:prstGeom prst="rect">
            <a:avLst/>
          </a:prstGeom>
          <a:noFill/>
          <a:ln>
            <a:noFill/>
          </a:ln>
        </p:spPr>
      </p:pic>
      <p:pic>
        <p:nvPicPr>
          <p:cNvPr id="775" name="Google Shape;775;p95"/>
          <p:cNvPicPr preferRelativeResize="0"/>
          <p:nvPr/>
        </p:nvPicPr>
        <p:blipFill>
          <a:blip r:embed="rId4">
            <a:alphaModFix/>
          </a:blip>
          <a:stretch>
            <a:fillRect/>
          </a:stretch>
        </p:blipFill>
        <p:spPr>
          <a:xfrm>
            <a:off x="84900" y="1870438"/>
            <a:ext cx="8839200" cy="695731"/>
          </a:xfrm>
          <a:prstGeom prst="rect">
            <a:avLst/>
          </a:prstGeom>
          <a:noFill/>
          <a:ln>
            <a:noFill/>
          </a:ln>
        </p:spPr>
      </p:pic>
      <p:pic>
        <p:nvPicPr>
          <p:cNvPr id="776" name="Google Shape;776;p95"/>
          <p:cNvPicPr preferRelativeResize="0"/>
          <p:nvPr/>
        </p:nvPicPr>
        <p:blipFill>
          <a:blip r:embed="rId5">
            <a:alphaModFix/>
          </a:blip>
          <a:stretch>
            <a:fillRect/>
          </a:stretch>
        </p:blipFill>
        <p:spPr>
          <a:xfrm>
            <a:off x="152400" y="2718568"/>
            <a:ext cx="8839201" cy="1564460"/>
          </a:xfrm>
          <a:prstGeom prst="rect">
            <a:avLst/>
          </a:prstGeom>
          <a:noFill/>
          <a:ln>
            <a:noFill/>
          </a:ln>
        </p:spPr>
      </p:pic>
      <p:sp>
        <p:nvSpPr>
          <p:cNvPr id="777" name="Google Shape;777;p95"/>
          <p:cNvSpPr txBox="1"/>
          <p:nvPr/>
        </p:nvSpPr>
        <p:spPr>
          <a:xfrm>
            <a:off x="244200" y="4495500"/>
            <a:ext cx="7333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different args</a:t>
            </a:r>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#1515a63f</a:t>
            </a:r>
            <a:endParaRPr/>
          </a:p>
        </p:txBody>
      </p:sp>
      <p:graphicFrame>
        <p:nvGraphicFramePr>
          <p:cNvPr id="783" name="Google Shape;783;p96"/>
          <p:cNvGraphicFramePr/>
          <p:nvPr/>
        </p:nvGraphicFramePr>
        <p:xfrm>
          <a:off x="7524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815cff92f24927e9a7f0167939db4d74f0a1d0da</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br_mdb_ip_get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dc113161b0fba03f1c7fb29cdd7107b092792b24</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br_mdb_ip_get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789" name="Google Shape;789;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sanitizers</a:t>
            </a:r>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#25bff6d5</a:t>
            </a:r>
            <a:endParaRPr/>
          </a:p>
        </p:txBody>
      </p:sp>
      <p:graphicFrame>
        <p:nvGraphicFramePr>
          <p:cNvPr id="795" name="Google Shape;795;p98"/>
          <p:cNvGraphicFramePr/>
          <p:nvPr/>
        </p:nvGraphicFramePr>
        <p:xfrm>
          <a:off x="7524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6dbf93a38d9b3ad51c95a4b5f4dfe8f0cf03a74b</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memory leak in sctp_v6_create_accept_sk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6707a16a015da72a5d22a843e2ce411fd207b55f</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memory leak in sctp_v4_create_accept_sk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801" name="Google Shape;801;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syscall arguments</a:t>
            </a:r>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#c6ee11c3</a:t>
            </a:r>
            <a:endParaRPr/>
          </a:p>
        </p:txBody>
      </p:sp>
      <p:graphicFrame>
        <p:nvGraphicFramePr>
          <p:cNvPr id="807" name="Google Shape;807;p100"/>
          <p:cNvGraphicFramePr/>
          <p:nvPr/>
        </p:nvGraphicFramePr>
        <p:xfrm>
          <a:off x="7524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ecc7f04cd94b5c062c000865d43bfb682d718b8e</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memory leak in llc_ui_create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4e8b3190d51a3b721b554f103da5399613748ea0</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memory leak in llc_ui_sendmsg</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813" name="Google Shape;813;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syscall sequence</a:t>
            </a:r>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Patch #eedbbb0d</a:t>
            </a:r>
            <a:endParaRPr/>
          </a:p>
        </p:txBody>
      </p:sp>
      <p:graphicFrame>
        <p:nvGraphicFramePr>
          <p:cNvPr id="819" name="Google Shape;819;p102"/>
          <p:cNvGraphicFramePr/>
          <p:nvPr/>
        </p:nvGraphicFramePr>
        <p:xfrm>
          <a:off x="7524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50270ded35196f6392abf303e473fb4c5adada93</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inet_lhash2_lookup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45ff08cd5aa102a08aac9df960a45eb15ce09f1d</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inet6_lhash2_lookup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OOB Read</a:t>
            </a:r>
            <a:endParaRPr>
              <a:solidFill>
                <a:srgbClr val="000000"/>
              </a:solidFill>
            </a:endParaRPr>
          </a:p>
        </p:txBody>
      </p:sp>
      <p:pic>
        <p:nvPicPr>
          <p:cNvPr id="82" name="Google Shape;82;p17"/>
          <p:cNvPicPr preferRelativeResize="0"/>
          <p:nvPr/>
        </p:nvPicPr>
        <p:blipFill>
          <a:blip r:embed="rId3">
            <a:alphaModFix/>
          </a:blip>
          <a:stretch>
            <a:fillRect/>
          </a:stretch>
        </p:blipFill>
        <p:spPr>
          <a:xfrm>
            <a:off x="385200" y="1313675"/>
            <a:ext cx="5876174" cy="2580699"/>
          </a:xfrm>
          <a:prstGeom prst="rect">
            <a:avLst/>
          </a:prstGeom>
          <a:noFill/>
          <a:ln>
            <a:noFill/>
          </a:ln>
        </p:spPr>
      </p:pic>
      <p:sp>
        <p:nvSpPr>
          <p:cNvPr id="83" name="Google Shape;83;p17"/>
          <p:cNvSpPr txBox="1"/>
          <p:nvPr/>
        </p:nvSpPr>
        <p:spPr>
          <a:xfrm>
            <a:off x="407400" y="4081325"/>
            <a:ext cx="5078100" cy="3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code snippet is still in the </a:t>
            </a:r>
            <a:r>
              <a:rPr lang="en" b="1" i="1"/>
              <a:t>netlink_ack</a:t>
            </a:r>
            <a:r>
              <a:rPr lang="en"/>
              <a:t> function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#e9db4ef6</a:t>
            </a:r>
            <a:endParaRPr/>
          </a:p>
        </p:txBody>
      </p:sp>
      <p:graphicFrame>
        <p:nvGraphicFramePr>
          <p:cNvPr id="514" name="Google Shape;514;p62"/>
          <p:cNvGraphicFramePr/>
          <p:nvPr/>
        </p:nvGraphicFramePr>
        <p:xfrm>
          <a:off x="2833688" y="1891150"/>
          <a:ext cx="3476625" cy="1457080"/>
        </p:xfrm>
        <a:graphic>
          <a:graphicData uri="http://schemas.openxmlformats.org/drawingml/2006/table">
            <a:tbl>
              <a:tblPr>
                <a:noFill/>
                <a:tableStyleId>{90451CF9-6E87-49CF-A4E6-B44C3E17D55F}</a:tableStyleId>
              </a:tblPr>
              <a:tblGrid>
                <a:gridCol w="34766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possible deadlock in sock_hash_free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bpf_tcp_close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Write in bpf_tcp_close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possible deadlock in bpf_tcp_close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825" name="Google Shape;825;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syscall arguments</a:t>
            </a:r>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Patch #da715775</a:t>
            </a:r>
            <a:endParaRPr/>
          </a:p>
        </p:txBody>
      </p:sp>
      <p:graphicFrame>
        <p:nvGraphicFramePr>
          <p:cNvPr id="831" name="Google Shape;831;p104"/>
          <p:cNvGraphicFramePr/>
          <p:nvPr/>
        </p:nvGraphicFramePr>
        <p:xfrm>
          <a:off x="7524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f2f4e03d3e87d8b6a12bb917935855a7db8508aa</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dev_mc_add_excl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c8efbed9d42de3c57ee0e1eb46ebc4a7eb3828d4</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dev_uc_add_excl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837" name="Google Shape;837;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syscall arguments</a:t>
            </a:r>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Patch #2753ca5d</a:t>
            </a:r>
            <a:endParaRPr/>
          </a:p>
        </p:txBody>
      </p:sp>
      <p:graphicFrame>
        <p:nvGraphicFramePr>
          <p:cNvPr id="843" name="Google Shape;843;p106"/>
          <p:cNvGraphicFramePr/>
          <p:nvPr/>
        </p:nvGraphicFramePr>
        <p:xfrm>
          <a:off x="7524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d64b3c48a3e81dca017e61a50d15880bc677cbb5</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tipc_nl_compat_doit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330d750e403fbaf78e3b631b389443c9153e3804</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tipc_nl_compat_dumpit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849" name="Google Shape;849;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syscall arguments</a:t>
            </a:r>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Patch #a88289f4</a:t>
            </a:r>
            <a:endParaRPr dirty="0"/>
          </a:p>
        </p:txBody>
      </p:sp>
      <p:graphicFrame>
        <p:nvGraphicFramePr>
          <p:cNvPr id="855" name="Google Shape;855;p108"/>
          <p:cNvGraphicFramePr/>
          <p:nvPr/>
        </p:nvGraphicFramePr>
        <p:xfrm>
          <a:off x="7524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ec45249073777e4fc8fa9d8f1732f594bc2f4023</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tipc_subscrb_rcv_cb</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0df95bc3a80b97dfd33dc7f47ebfd7802d03dfc3</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tipc_conn_rcv_sub</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861" name="Google Shape;861;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implementation</a:t>
            </a:r>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Patch #69f23a09</a:t>
            </a:r>
            <a:endParaRPr/>
          </a:p>
        </p:txBody>
      </p:sp>
      <p:graphicFrame>
        <p:nvGraphicFramePr>
          <p:cNvPr id="867" name="Google Shape;867;p110"/>
          <p:cNvGraphicFramePr/>
          <p:nvPr/>
        </p:nvGraphicFramePr>
        <p:xfrm>
          <a:off x="7524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cf9f41f34fe440922c204a9000ad74471a6e0853</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rtnl_stats_dump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4c5d9b693a59da4d8c53b9893c13115939dae178</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rtnl_stats_get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873" name="Google Shape;873;p1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syscall argument related to NLM_F_DUMP</a:t>
            </a:r>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#00d4e14d</a:t>
            </a:r>
            <a:endParaRPr/>
          </a:p>
        </p:txBody>
      </p:sp>
      <p:graphicFrame>
        <p:nvGraphicFramePr>
          <p:cNvPr id="879" name="Google Shape;879;p112"/>
          <p:cNvGraphicFramePr/>
          <p:nvPr/>
        </p:nvGraphicFramePr>
        <p:xfrm>
          <a:off x="494650" y="239395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6a7b00450156de72d4255b4a52bf36d4ec2c3df8</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j1939_sk_bind</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4d4bbba78d561ead175d115d42a62625f7af7e47</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j1939_jsk_del (2)</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 for deadlock</a:t>
            </a:r>
            <a:endParaRPr/>
          </a:p>
        </p:txBody>
      </p:sp>
      <p:pic>
        <p:nvPicPr>
          <p:cNvPr id="520" name="Google Shape;520;p63"/>
          <p:cNvPicPr preferRelativeResize="0"/>
          <p:nvPr/>
        </p:nvPicPr>
        <p:blipFill>
          <a:blip r:embed="rId3">
            <a:alphaModFix/>
          </a:blip>
          <a:stretch>
            <a:fillRect/>
          </a:stretch>
        </p:blipFill>
        <p:spPr>
          <a:xfrm>
            <a:off x="5134300" y="1356213"/>
            <a:ext cx="4009700" cy="2431075"/>
          </a:xfrm>
          <a:prstGeom prst="rect">
            <a:avLst/>
          </a:prstGeom>
          <a:noFill/>
          <a:ln>
            <a:noFill/>
          </a:ln>
        </p:spPr>
      </p:pic>
      <p:pic>
        <p:nvPicPr>
          <p:cNvPr id="521" name="Google Shape;521;p63"/>
          <p:cNvPicPr preferRelativeResize="0"/>
          <p:nvPr/>
        </p:nvPicPr>
        <p:blipFill>
          <a:blip r:embed="rId4">
            <a:alphaModFix/>
          </a:blip>
          <a:stretch>
            <a:fillRect/>
          </a:stretch>
        </p:blipFill>
        <p:spPr>
          <a:xfrm>
            <a:off x="0" y="1434442"/>
            <a:ext cx="5134300" cy="2233583"/>
          </a:xfrm>
          <a:prstGeom prst="rect">
            <a:avLst/>
          </a:prstGeom>
          <a:noFill/>
          <a:ln>
            <a:noFill/>
          </a:ln>
        </p:spPr>
      </p:pic>
      <p:sp>
        <p:nvSpPr>
          <p:cNvPr id="522" name="Google Shape;522;p63"/>
          <p:cNvSpPr/>
          <p:nvPr/>
        </p:nvSpPr>
        <p:spPr>
          <a:xfrm>
            <a:off x="5643350" y="1674450"/>
            <a:ext cx="2473500" cy="196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3"/>
          <p:cNvSpPr/>
          <p:nvPr/>
        </p:nvSpPr>
        <p:spPr>
          <a:xfrm>
            <a:off x="6657025" y="2711325"/>
            <a:ext cx="1832100" cy="196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3"/>
          <p:cNvSpPr/>
          <p:nvPr/>
        </p:nvSpPr>
        <p:spPr>
          <a:xfrm>
            <a:off x="638725" y="2155500"/>
            <a:ext cx="2219400" cy="196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3"/>
          <p:cNvSpPr/>
          <p:nvPr/>
        </p:nvSpPr>
        <p:spPr>
          <a:xfrm>
            <a:off x="1227625" y="2551750"/>
            <a:ext cx="3158100" cy="196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3"/>
          <p:cNvSpPr txBox="1"/>
          <p:nvPr/>
        </p:nvSpPr>
        <p:spPr>
          <a:xfrm>
            <a:off x="1964275" y="4328700"/>
            <a:ext cx="5391000" cy="2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This deadlock can be triggered by the poc of UAF Read </a:t>
            </a:r>
            <a:endParaRPr>
              <a:solidFill>
                <a:srgbClr val="FF0000"/>
              </a:solidFill>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885" name="Google Shape;885;p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inline functions</a:t>
            </a:r>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#2e24cd75</a:t>
            </a:r>
            <a:endParaRPr/>
          </a:p>
        </p:txBody>
      </p:sp>
      <p:graphicFrame>
        <p:nvGraphicFramePr>
          <p:cNvPr id="891" name="Google Shape;891;p114"/>
          <p:cNvGraphicFramePr/>
          <p:nvPr/>
        </p:nvGraphicFramePr>
        <p:xfrm>
          <a:off x="528400"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640bd8db57ef5bba9bdc211c444d90ea0f5487b4</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WARNING in cbq_destroy_class</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51001cdf766f92ae776cdba0dbf37001b838d47f</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WARNING in cbq_destroy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897" name="Google Shape;897;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FF0000"/>
                </a:solidFill>
                <a:highlight>
                  <a:srgbClr val="FFFFFF"/>
                </a:highlight>
              </a:rPr>
              <a:t>inline function</a:t>
            </a:r>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#61678d28</a:t>
            </a:r>
            <a:endParaRPr/>
          </a:p>
        </p:txBody>
      </p:sp>
      <p:graphicFrame>
        <p:nvGraphicFramePr>
          <p:cNvPr id="903" name="Google Shape;903;p116"/>
          <p:cNvGraphicFramePr/>
          <p:nvPr/>
        </p:nvGraphicFramePr>
        <p:xfrm>
          <a:off x="7521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7fd1cbe3e1d2b3f0366d5026854ee5754d451405</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slab-out-of-bounds Read in nla_put_nohdr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6eb3db83b13479bb29b0c74a3d8953984a367803</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__nla_put_nohdr</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909" name="Google Shape;909;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FF0000"/>
                </a:solidFill>
                <a:highlight>
                  <a:srgbClr val="FFFFFF"/>
                </a:highlight>
              </a:rPr>
              <a:t>inline issue</a:t>
            </a:r>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#fd81ebfe</a:t>
            </a:r>
            <a:endParaRPr/>
          </a:p>
        </p:txBody>
      </p:sp>
      <p:graphicFrame>
        <p:nvGraphicFramePr>
          <p:cNvPr id="915" name="Google Shape;915;p118"/>
          <p:cNvGraphicFramePr/>
          <p:nvPr/>
        </p:nvGraphicFramePr>
        <p:xfrm>
          <a:off x="752475" y="2198400"/>
          <a:ext cx="7639050" cy="728540"/>
        </p:xfrm>
        <a:graphic>
          <a:graphicData uri="http://schemas.openxmlformats.org/drawingml/2006/table">
            <a:tbl>
              <a:tblPr>
                <a:noFill/>
              </a:tblPr>
              <a:tblGrid>
                <a:gridCol w="293370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e0b889b6bc706dff74b2be3efa76cf582b394f9d</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general protection fault in j1939_jsk_del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en" sz="1000">
                          <a:latin typeface="Calibri"/>
                          <a:ea typeface="Calibri"/>
                          <a:cs typeface="Calibri"/>
                          <a:sym typeface="Calibri"/>
                        </a:rPr>
                        <a:t>82ef316d8f14abc6af136a1da1dc9145e54197c2</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WARNING: refcount bug in j1939_netdev_start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crash behaviors</a:t>
            </a:r>
            <a:endParaRPr/>
          </a:p>
        </p:txBody>
      </p:sp>
      <p:sp>
        <p:nvSpPr>
          <p:cNvPr id="921" name="Google Shape;921;p1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FF0000"/>
                </a:solidFill>
                <a:highlight>
                  <a:srgbClr val="FFFFFF"/>
                </a:highlight>
              </a:rPr>
              <a:t>Different syscall sequence</a:t>
            </a:r>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Shape 945"/>
        <p:cNvGrpSpPr/>
        <p:nvPr/>
      </p:nvGrpSpPr>
      <p:grpSpPr>
        <a:xfrm>
          <a:off x="0" y="0"/>
          <a:ext cx="0" cy="0"/>
          <a:chOff x="0" y="0"/>
          <a:chExt cx="0" cy="0"/>
        </a:xfrm>
      </p:grpSpPr>
      <p:sp>
        <p:nvSpPr>
          <p:cNvPr id="946" name="Google Shape;946;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#416dacb8</a:t>
            </a:r>
            <a:endParaRPr/>
          </a:p>
        </p:txBody>
      </p:sp>
      <p:graphicFrame>
        <p:nvGraphicFramePr>
          <p:cNvPr id="947" name="Google Shape;947;p123"/>
          <p:cNvGraphicFramePr/>
          <p:nvPr/>
        </p:nvGraphicFramePr>
        <p:xfrm>
          <a:off x="2119313" y="2011725"/>
          <a:ext cx="4905375" cy="109281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use-after-free in hidraw_ioctl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hidraw_ioctl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hidraw_ioctl</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Shape 951"/>
        <p:cNvGrpSpPr/>
        <p:nvPr/>
      </p:nvGrpSpPr>
      <p:grpSpPr>
        <a:xfrm>
          <a:off x="0" y="0"/>
          <a:ext cx="0" cy="0"/>
          <a:chOff x="0" y="0"/>
          <a:chExt cx="0" cy="0"/>
        </a:xfrm>
      </p:grpSpPr>
      <p:sp>
        <p:nvSpPr>
          <p:cNvPr id="952" name="Google Shape;952;p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953" name="Google Shape;953;p124"/>
          <p:cNvSpPr txBox="1">
            <a:spLocks noGrp="1"/>
          </p:cNvSpPr>
          <p:nvPr>
            <p:ph type="body" idx="1"/>
          </p:nvPr>
        </p:nvSpPr>
        <p:spPr>
          <a:xfrm>
            <a:off x="311700" y="1152475"/>
            <a:ext cx="8520600" cy="102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1.Connect hid USB device; 2.Open hidraw device; 3.Disconnect hid USB device; 4.Disconnect hid USB device; 5.Use ioctl to access the previous open hid device.</a:t>
            </a:r>
            <a:endParaRPr/>
          </a:p>
          <a:p>
            <a:pPr marL="0" lvl="0" indent="0" algn="l" rtl="0">
              <a:lnSpc>
                <a:spcPct val="100000"/>
              </a:lnSpc>
              <a:spcBef>
                <a:spcPts val="800"/>
              </a:spcBef>
              <a:spcAft>
                <a:spcPts val="800"/>
              </a:spcAft>
              <a:buNone/>
            </a:pPr>
            <a:r>
              <a:rPr lang="en"/>
              <a:t>The crash occurs at 5th step because hid_device is already freed in the 4th step.</a:t>
            </a:r>
            <a:endParaRPr/>
          </a:p>
        </p:txBody>
      </p:sp>
      <p:grpSp>
        <p:nvGrpSpPr>
          <p:cNvPr id="954" name="Google Shape;954;p124"/>
          <p:cNvGrpSpPr/>
          <p:nvPr/>
        </p:nvGrpSpPr>
        <p:grpSpPr>
          <a:xfrm>
            <a:off x="311690" y="2698490"/>
            <a:ext cx="5260841" cy="1695489"/>
            <a:chOff x="305550" y="2233000"/>
            <a:chExt cx="5406825" cy="1743075"/>
          </a:xfrm>
        </p:grpSpPr>
        <p:pic>
          <p:nvPicPr>
            <p:cNvPr id="955" name="Google Shape;955;p124"/>
            <p:cNvPicPr preferRelativeResize="0"/>
            <p:nvPr/>
          </p:nvPicPr>
          <p:blipFill>
            <a:blip r:embed="rId3">
              <a:alphaModFix/>
            </a:blip>
            <a:stretch>
              <a:fillRect/>
            </a:stretch>
          </p:blipFill>
          <p:spPr>
            <a:xfrm>
              <a:off x="311700" y="2233000"/>
              <a:ext cx="5400675" cy="1743075"/>
            </a:xfrm>
            <a:prstGeom prst="rect">
              <a:avLst/>
            </a:prstGeom>
            <a:noFill/>
            <a:ln>
              <a:noFill/>
            </a:ln>
          </p:spPr>
        </p:pic>
        <p:sp>
          <p:nvSpPr>
            <p:cNvPr id="956" name="Google Shape;956;p124"/>
            <p:cNvSpPr/>
            <p:nvPr/>
          </p:nvSpPr>
          <p:spPr>
            <a:xfrm>
              <a:off x="305550" y="3652100"/>
              <a:ext cx="1818900" cy="2910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7" name="Google Shape;957;p124"/>
          <p:cNvPicPr preferRelativeResize="0"/>
          <p:nvPr/>
        </p:nvPicPr>
        <p:blipFill>
          <a:blip r:embed="rId4">
            <a:alphaModFix/>
          </a:blip>
          <a:stretch>
            <a:fillRect/>
          </a:stretch>
        </p:blipFill>
        <p:spPr>
          <a:xfrm>
            <a:off x="5661825" y="2317125"/>
            <a:ext cx="3126825" cy="2222905"/>
          </a:xfrm>
          <a:prstGeom prst="rect">
            <a:avLst/>
          </a:prstGeom>
          <a:noFill/>
          <a:ln>
            <a:noFill/>
          </a:ln>
        </p:spPr>
      </p:pic>
      <p:sp>
        <p:nvSpPr>
          <p:cNvPr id="958" name="Google Shape;958;p124"/>
          <p:cNvSpPr txBox="1"/>
          <p:nvPr/>
        </p:nvSpPr>
        <p:spPr>
          <a:xfrm>
            <a:off x="6416963" y="4514400"/>
            <a:ext cx="1513200" cy="2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Deallocation site</a:t>
            </a:r>
            <a:endParaRPr/>
          </a:p>
        </p:txBody>
      </p:sp>
      <p:sp>
        <p:nvSpPr>
          <p:cNvPr id="959" name="Google Shape;959;p124"/>
          <p:cNvSpPr/>
          <p:nvPr/>
        </p:nvSpPr>
        <p:spPr>
          <a:xfrm>
            <a:off x="5703675" y="3004625"/>
            <a:ext cx="2357100" cy="298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Shape 963"/>
        <p:cNvGrpSpPr/>
        <p:nvPr/>
      </p:nvGrpSpPr>
      <p:grpSpPr>
        <a:xfrm>
          <a:off x="0" y="0"/>
          <a:ext cx="0" cy="0"/>
          <a:chOff x="0" y="0"/>
          <a:chExt cx="0" cy="0"/>
        </a:xfrm>
      </p:grpSpPr>
      <p:sp>
        <p:nvSpPr>
          <p:cNvPr id="964" name="Google Shape;964;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Analysis</a:t>
            </a:r>
            <a:endParaRPr/>
          </a:p>
        </p:txBody>
      </p:sp>
      <p:sp>
        <p:nvSpPr>
          <p:cNvPr id="965" name="Google Shape;965;p125"/>
          <p:cNvSpPr txBox="1"/>
          <p:nvPr/>
        </p:nvSpPr>
        <p:spPr>
          <a:xfrm>
            <a:off x="269175" y="1047625"/>
            <a:ext cx="3055500" cy="9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66" name="Google Shape;966;p125"/>
          <p:cNvPicPr preferRelativeResize="0"/>
          <p:nvPr/>
        </p:nvPicPr>
        <p:blipFill>
          <a:blip r:embed="rId3">
            <a:alphaModFix/>
          </a:blip>
          <a:stretch>
            <a:fillRect/>
          </a:stretch>
        </p:blipFill>
        <p:spPr>
          <a:xfrm>
            <a:off x="311700" y="3722150"/>
            <a:ext cx="5303025" cy="1113475"/>
          </a:xfrm>
          <a:prstGeom prst="rect">
            <a:avLst/>
          </a:prstGeom>
          <a:noFill/>
          <a:ln>
            <a:noFill/>
          </a:ln>
        </p:spPr>
      </p:pic>
      <p:grpSp>
        <p:nvGrpSpPr>
          <p:cNvPr id="967" name="Google Shape;967;p125"/>
          <p:cNvGrpSpPr/>
          <p:nvPr/>
        </p:nvGrpSpPr>
        <p:grpSpPr>
          <a:xfrm>
            <a:off x="311700" y="1017725"/>
            <a:ext cx="4692451" cy="1197725"/>
            <a:chOff x="311700" y="2516075"/>
            <a:chExt cx="4692451" cy="1197725"/>
          </a:xfrm>
        </p:grpSpPr>
        <p:pic>
          <p:nvPicPr>
            <p:cNvPr id="968" name="Google Shape;968;p125"/>
            <p:cNvPicPr preferRelativeResize="0"/>
            <p:nvPr/>
          </p:nvPicPr>
          <p:blipFill>
            <a:blip r:embed="rId4">
              <a:alphaModFix/>
            </a:blip>
            <a:stretch>
              <a:fillRect/>
            </a:stretch>
          </p:blipFill>
          <p:spPr>
            <a:xfrm>
              <a:off x="311700" y="2516075"/>
              <a:ext cx="4692451" cy="1197725"/>
            </a:xfrm>
            <a:prstGeom prst="rect">
              <a:avLst/>
            </a:prstGeom>
            <a:noFill/>
            <a:ln>
              <a:noFill/>
            </a:ln>
          </p:spPr>
        </p:pic>
        <p:sp>
          <p:nvSpPr>
            <p:cNvPr id="969" name="Google Shape;969;p125"/>
            <p:cNvSpPr/>
            <p:nvPr/>
          </p:nvSpPr>
          <p:spPr>
            <a:xfrm>
              <a:off x="836625" y="2946425"/>
              <a:ext cx="1440600" cy="181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0" name="Google Shape;970;p125"/>
          <p:cNvPicPr preferRelativeResize="0"/>
          <p:nvPr/>
        </p:nvPicPr>
        <p:blipFill>
          <a:blip r:embed="rId5">
            <a:alphaModFix/>
          </a:blip>
          <a:stretch>
            <a:fillRect/>
          </a:stretch>
        </p:blipFill>
        <p:spPr>
          <a:xfrm>
            <a:off x="5413351" y="1017725"/>
            <a:ext cx="3418959" cy="2584200"/>
          </a:xfrm>
          <a:prstGeom prst="rect">
            <a:avLst/>
          </a:prstGeom>
          <a:noFill/>
          <a:ln>
            <a:noFill/>
          </a:ln>
        </p:spPr>
      </p:pic>
      <p:cxnSp>
        <p:nvCxnSpPr>
          <p:cNvPr id="971" name="Google Shape;971;p125"/>
          <p:cNvCxnSpPr>
            <a:endCxn id="968" idx="3"/>
          </p:cNvCxnSpPr>
          <p:nvPr/>
        </p:nvCxnSpPr>
        <p:spPr>
          <a:xfrm flipH="1">
            <a:off x="5004151" y="1113187"/>
            <a:ext cx="408600" cy="503400"/>
          </a:xfrm>
          <a:prstGeom prst="straightConnector1">
            <a:avLst/>
          </a:prstGeom>
          <a:noFill/>
          <a:ln w="9525" cap="flat" cmpd="sng">
            <a:solidFill>
              <a:srgbClr val="FF0000"/>
            </a:solidFill>
            <a:prstDash val="solid"/>
            <a:round/>
            <a:headEnd type="none" w="med" len="med"/>
            <a:tailEnd type="stealth" w="med" len="med"/>
          </a:ln>
        </p:spPr>
      </p:cxnSp>
      <p:sp>
        <p:nvSpPr>
          <p:cNvPr id="972" name="Google Shape;972;p125"/>
          <p:cNvSpPr txBox="1"/>
          <p:nvPr/>
        </p:nvSpPr>
        <p:spPr>
          <a:xfrm>
            <a:off x="311775" y="3199550"/>
            <a:ext cx="46923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stack trace is slightly before the deallocation site.</a:t>
            </a:r>
            <a:endParaRPr/>
          </a:p>
        </p:txBody>
      </p:sp>
      <p:pic>
        <p:nvPicPr>
          <p:cNvPr id="973" name="Google Shape;973;p125"/>
          <p:cNvPicPr preferRelativeResize="0"/>
          <p:nvPr/>
        </p:nvPicPr>
        <p:blipFill>
          <a:blip r:embed="rId6">
            <a:alphaModFix/>
          </a:blip>
          <a:stretch>
            <a:fillRect/>
          </a:stretch>
        </p:blipFill>
        <p:spPr>
          <a:xfrm>
            <a:off x="311699" y="2319124"/>
            <a:ext cx="4260300" cy="806003"/>
          </a:xfrm>
          <a:prstGeom prst="rect">
            <a:avLst/>
          </a:prstGeom>
          <a:noFill/>
          <a:ln>
            <a:noFill/>
          </a:ln>
        </p:spPr>
      </p:pic>
      <p:sp>
        <p:nvSpPr>
          <p:cNvPr id="974" name="Google Shape;974;p125"/>
          <p:cNvSpPr txBox="1"/>
          <p:nvPr/>
        </p:nvSpPr>
        <p:spPr>
          <a:xfrm>
            <a:off x="2818925" y="2594775"/>
            <a:ext cx="18294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Calling device_del()</a:t>
            </a:r>
            <a:endParaRPr>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behaviors in the deadlock</a:t>
            </a:r>
            <a:endParaRPr/>
          </a:p>
        </p:txBody>
      </p:sp>
      <p:sp>
        <p:nvSpPr>
          <p:cNvPr id="532" name="Google Shape;532;p64"/>
          <p:cNvSpPr txBox="1">
            <a:spLocks noGrp="1"/>
          </p:cNvSpPr>
          <p:nvPr>
            <p:ph type="body" idx="1"/>
          </p:nvPr>
        </p:nvSpPr>
        <p:spPr>
          <a:xfrm>
            <a:off x="311700" y="1152475"/>
            <a:ext cx="8520600" cy="44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Different arguments for the bpf operation</a:t>
            </a:r>
            <a:endParaRPr/>
          </a:p>
        </p:txBody>
      </p:sp>
      <p:pic>
        <p:nvPicPr>
          <p:cNvPr id="533" name="Google Shape;533;p64"/>
          <p:cNvPicPr preferRelativeResize="0"/>
          <p:nvPr/>
        </p:nvPicPr>
        <p:blipFill>
          <a:blip r:embed="rId3">
            <a:alphaModFix/>
          </a:blip>
          <a:stretch>
            <a:fillRect/>
          </a:stretch>
        </p:blipFill>
        <p:spPr>
          <a:xfrm>
            <a:off x="314363" y="1547975"/>
            <a:ext cx="4833754" cy="1338450"/>
          </a:xfrm>
          <a:prstGeom prst="rect">
            <a:avLst/>
          </a:prstGeom>
          <a:noFill/>
          <a:ln>
            <a:noFill/>
          </a:ln>
        </p:spPr>
      </p:pic>
      <p:pic>
        <p:nvPicPr>
          <p:cNvPr id="534" name="Google Shape;534;p64"/>
          <p:cNvPicPr preferRelativeResize="0"/>
          <p:nvPr/>
        </p:nvPicPr>
        <p:blipFill>
          <a:blip r:embed="rId4">
            <a:alphaModFix/>
          </a:blip>
          <a:stretch>
            <a:fillRect/>
          </a:stretch>
        </p:blipFill>
        <p:spPr>
          <a:xfrm>
            <a:off x="311700" y="3244988"/>
            <a:ext cx="4839075" cy="1338460"/>
          </a:xfrm>
          <a:prstGeom prst="rect">
            <a:avLst/>
          </a:prstGeom>
          <a:noFill/>
          <a:ln>
            <a:noFill/>
          </a:ln>
        </p:spPr>
      </p:pic>
      <p:grpSp>
        <p:nvGrpSpPr>
          <p:cNvPr id="535" name="Google Shape;535;p64"/>
          <p:cNvGrpSpPr/>
          <p:nvPr/>
        </p:nvGrpSpPr>
        <p:grpSpPr>
          <a:xfrm>
            <a:off x="5242235" y="3230149"/>
            <a:ext cx="3770433" cy="1368133"/>
            <a:chOff x="4572000" y="2429588"/>
            <a:chExt cx="3981450" cy="1419225"/>
          </a:xfrm>
        </p:grpSpPr>
        <p:pic>
          <p:nvPicPr>
            <p:cNvPr id="536" name="Google Shape;536;p64"/>
            <p:cNvPicPr preferRelativeResize="0"/>
            <p:nvPr/>
          </p:nvPicPr>
          <p:blipFill>
            <a:blip r:embed="rId5">
              <a:alphaModFix/>
            </a:blip>
            <a:stretch>
              <a:fillRect/>
            </a:stretch>
          </p:blipFill>
          <p:spPr>
            <a:xfrm>
              <a:off x="4572000" y="2429588"/>
              <a:ext cx="3981450" cy="1419225"/>
            </a:xfrm>
            <a:prstGeom prst="rect">
              <a:avLst/>
            </a:prstGeom>
            <a:noFill/>
            <a:ln>
              <a:noFill/>
            </a:ln>
          </p:spPr>
        </p:pic>
        <p:sp>
          <p:nvSpPr>
            <p:cNvPr id="537" name="Google Shape;537;p64"/>
            <p:cNvSpPr/>
            <p:nvPr/>
          </p:nvSpPr>
          <p:spPr>
            <a:xfrm>
              <a:off x="6372600" y="3477125"/>
              <a:ext cx="1971900" cy="17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8" name="Google Shape;538;p64"/>
          <p:cNvPicPr preferRelativeResize="0"/>
          <p:nvPr/>
        </p:nvPicPr>
        <p:blipFill>
          <a:blip r:embed="rId6">
            <a:alphaModFix/>
          </a:blip>
          <a:stretch>
            <a:fillRect/>
          </a:stretch>
        </p:blipFill>
        <p:spPr>
          <a:xfrm>
            <a:off x="0" y="2901275"/>
            <a:ext cx="6335308" cy="328875"/>
          </a:xfrm>
          <a:prstGeom prst="rect">
            <a:avLst/>
          </a:prstGeom>
          <a:noFill/>
          <a:ln w="9525" cap="flat" cmpd="sng">
            <a:solidFill>
              <a:srgbClr val="FF0000"/>
            </a:solidFill>
            <a:prstDash val="solid"/>
            <a:round/>
            <a:headEnd type="none" w="sm" len="sm"/>
            <a:tailEnd type="none" w="sm" len="sm"/>
          </a:ln>
        </p:spPr>
      </p:pic>
      <p:pic>
        <p:nvPicPr>
          <p:cNvPr id="539" name="Google Shape;539;p64"/>
          <p:cNvPicPr preferRelativeResize="0"/>
          <p:nvPr/>
        </p:nvPicPr>
        <p:blipFill>
          <a:blip r:embed="rId7">
            <a:alphaModFix/>
          </a:blip>
          <a:stretch>
            <a:fillRect/>
          </a:stretch>
        </p:blipFill>
        <p:spPr>
          <a:xfrm>
            <a:off x="8" y="4568600"/>
            <a:ext cx="5999267" cy="572700"/>
          </a:xfrm>
          <a:prstGeom prst="rect">
            <a:avLst/>
          </a:prstGeom>
          <a:noFill/>
          <a:ln w="9525" cap="flat" cmpd="sng">
            <a:solidFill>
              <a:srgbClr val="FF0000"/>
            </a:solidFill>
            <a:prstDash val="solid"/>
            <a:round/>
            <a:headEnd type="none" w="sm" len="sm"/>
            <a:tailEnd type="none" w="sm" len="sm"/>
          </a:ln>
        </p:spPr>
      </p:pic>
      <p:grpSp>
        <p:nvGrpSpPr>
          <p:cNvPr id="540" name="Google Shape;540;p64"/>
          <p:cNvGrpSpPr/>
          <p:nvPr/>
        </p:nvGrpSpPr>
        <p:grpSpPr>
          <a:xfrm>
            <a:off x="5242235" y="1533149"/>
            <a:ext cx="3770433" cy="1368133"/>
            <a:chOff x="4572000" y="2429588"/>
            <a:chExt cx="3981450" cy="1419225"/>
          </a:xfrm>
        </p:grpSpPr>
        <p:pic>
          <p:nvPicPr>
            <p:cNvPr id="541" name="Google Shape;541;p64"/>
            <p:cNvPicPr preferRelativeResize="0"/>
            <p:nvPr/>
          </p:nvPicPr>
          <p:blipFill>
            <a:blip r:embed="rId5">
              <a:alphaModFix/>
            </a:blip>
            <a:stretch>
              <a:fillRect/>
            </a:stretch>
          </p:blipFill>
          <p:spPr>
            <a:xfrm>
              <a:off x="4572000" y="2429588"/>
              <a:ext cx="3981450" cy="1419225"/>
            </a:xfrm>
            <a:prstGeom prst="rect">
              <a:avLst/>
            </a:prstGeom>
            <a:noFill/>
            <a:ln>
              <a:noFill/>
            </a:ln>
          </p:spPr>
        </p:pic>
        <p:sp>
          <p:nvSpPr>
            <p:cNvPr id="542" name="Google Shape;542;p64"/>
            <p:cNvSpPr/>
            <p:nvPr/>
          </p:nvSpPr>
          <p:spPr>
            <a:xfrm>
              <a:off x="5757999" y="2775283"/>
              <a:ext cx="1383300" cy="17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64"/>
          <p:cNvSpPr/>
          <p:nvPr/>
        </p:nvSpPr>
        <p:spPr>
          <a:xfrm>
            <a:off x="720225" y="2080675"/>
            <a:ext cx="1535100" cy="328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4"/>
          <p:cNvSpPr/>
          <p:nvPr/>
        </p:nvSpPr>
        <p:spPr>
          <a:xfrm>
            <a:off x="683475" y="3615350"/>
            <a:ext cx="1535100" cy="328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show="0">
  <p:cSld>
    <p:spTree>
      <p:nvGrpSpPr>
        <p:cNvPr id="1" name="Shape 978"/>
        <p:cNvGrpSpPr/>
        <p:nvPr/>
      </p:nvGrpSpPr>
      <p:grpSpPr>
        <a:xfrm>
          <a:off x="0" y="0"/>
          <a:ext cx="0" cy="0"/>
          <a:chOff x="0" y="0"/>
          <a:chExt cx="0" cy="0"/>
        </a:xfrm>
      </p:grpSpPr>
      <p:sp>
        <p:nvSpPr>
          <p:cNvPr id="979" name="Google Shape;979;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sp>
        <p:nvSpPr>
          <p:cNvPr id="980" name="Google Shape;980;p126"/>
          <p:cNvSpPr txBox="1">
            <a:spLocks noGrp="1"/>
          </p:cNvSpPr>
          <p:nvPr>
            <p:ph type="body" idx="1"/>
          </p:nvPr>
        </p:nvSpPr>
        <p:spPr>
          <a:xfrm>
            <a:off x="311700" y="1152475"/>
            <a:ext cx="8520600" cy="101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is a classic UAF vulnerability. The OOB occurs due to the freed memory region is reallocated and occupied by some random values (like redzone of one memory object). For KMSAN, it is different sanitizer that catches the same bug</a:t>
            </a:r>
            <a:endParaRPr/>
          </a:p>
        </p:txBody>
      </p:sp>
      <p:pic>
        <p:nvPicPr>
          <p:cNvPr id="981" name="Google Shape;981;p126"/>
          <p:cNvPicPr preferRelativeResize="0"/>
          <p:nvPr/>
        </p:nvPicPr>
        <p:blipFill>
          <a:blip r:embed="rId3">
            <a:alphaModFix/>
          </a:blip>
          <a:stretch>
            <a:fillRect/>
          </a:stretch>
        </p:blipFill>
        <p:spPr>
          <a:xfrm>
            <a:off x="311700" y="2384288"/>
            <a:ext cx="4482651" cy="2302932"/>
          </a:xfrm>
          <a:prstGeom prst="rect">
            <a:avLst/>
          </a:prstGeom>
          <a:noFill/>
          <a:ln>
            <a:noFill/>
          </a:ln>
        </p:spPr>
      </p:pic>
      <p:pic>
        <p:nvPicPr>
          <p:cNvPr id="982" name="Google Shape;982;p126"/>
          <p:cNvPicPr preferRelativeResize="0"/>
          <p:nvPr/>
        </p:nvPicPr>
        <p:blipFill>
          <a:blip r:embed="rId4">
            <a:alphaModFix/>
          </a:blip>
          <a:stretch>
            <a:fillRect/>
          </a:stretch>
        </p:blipFill>
        <p:spPr>
          <a:xfrm>
            <a:off x="4794350" y="2240363"/>
            <a:ext cx="3981450" cy="2590800"/>
          </a:xfrm>
          <a:prstGeom prst="rect">
            <a:avLst/>
          </a:prstGeom>
          <a:noFill/>
          <a:ln>
            <a:noFill/>
          </a:ln>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#24953de0</a:t>
            </a:r>
            <a:endParaRPr/>
          </a:p>
        </p:txBody>
      </p:sp>
      <p:graphicFrame>
        <p:nvGraphicFramePr>
          <p:cNvPr id="988" name="Google Shape;988;p127"/>
          <p:cNvGraphicFramePr/>
          <p:nvPr/>
        </p:nvGraphicFramePr>
        <p:xfrm>
          <a:off x="2119313" y="2456600"/>
          <a:ext cx="4905375" cy="728540"/>
        </p:xfrm>
        <a:graphic>
          <a:graphicData uri="http://schemas.openxmlformats.org/drawingml/2006/table">
            <a:tbl>
              <a:tblPr>
                <a:noFill/>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unable to handle kernel NULL pointer dereference in cfg80211_wext_siwrts</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BUG: unable to handle kernel NULL pointer dereference in cfg80211_wext_siwfrag</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Shape 992"/>
        <p:cNvGrpSpPr/>
        <p:nvPr/>
      </p:nvGrpSpPr>
      <p:grpSpPr>
        <a:xfrm>
          <a:off x="0" y="0"/>
          <a:ext cx="0" cy="0"/>
          <a:chOff x="0" y="0"/>
          <a:chExt cx="0" cy="0"/>
        </a:xfrm>
      </p:grpSpPr>
      <p:sp>
        <p:nvSpPr>
          <p:cNvPr id="993" name="Google Shape;993;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Reason for different behaviors</a:t>
            </a:r>
            <a:endParaRPr/>
          </a:p>
        </p:txBody>
      </p:sp>
      <p:pic>
        <p:nvPicPr>
          <p:cNvPr id="994" name="Google Shape;994;p128"/>
          <p:cNvPicPr preferRelativeResize="0"/>
          <p:nvPr/>
        </p:nvPicPr>
        <p:blipFill>
          <a:blip r:embed="rId3">
            <a:alphaModFix/>
          </a:blip>
          <a:stretch>
            <a:fillRect/>
          </a:stretch>
        </p:blipFill>
        <p:spPr>
          <a:xfrm>
            <a:off x="330750" y="1604150"/>
            <a:ext cx="7143750" cy="647700"/>
          </a:xfrm>
          <a:prstGeom prst="rect">
            <a:avLst/>
          </a:prstGeom>
          <a:noFill/>
          <a:ln w="9525" cap="flat" cmpd="sng">
            <a:solidFill>
              <a:srgbClr val="000000"/>
            </a:solidFill>
            <a:prstDash val="solid"/>
            <a:round/>
            <a:headEnd type="none" w="sm" len="sm"/>
            <a:tailEnd type="none" w="sm" len="sm"/>
          </a:ln>
        </p:spPr>
      </p:pic>
      <p:pic>
        <p:nvPicPr>
          <p:cNvPr id="995" name="Google Shape;995;p128"/>
          <p:cNvPicPr preferRelativeResize="0"/>
          <p:nvPr/>
        </p:nvPicPr>
        <p:blipFill>
          <a:blip r:embed="rId4">
            <a:alphaModFix/>
          </a:blip>
          <a:stretch>
            <a:fillRect/>
          </a:stretch>
        </p:blipFill>
        <p:spPr>
          <a:xfrm>
            <a:off x="330750" y="2343150"/>
            <a:ext cx="7105650" cy="609600"/>
          </a:xfrm>
          <a:prstGeom prst="rect">
            <a:avLst/>
          </a:prstGeom>
          <a:noFill/>
          <a:ln w="9525" cap="flat" cmpd="sng">
            <a:solidFill>
              <a:srgbClr val="000000"/>
            </a:solidFill>
            <a:prstDash val="solid"/>
            <a:round/>
            <a:headEnd type="none" w="sm" len="sm"/>
            <a:tailEnd type="none" w="sm" len="sm"/>
          </a:ln>
        </p:spPr>
      </p:pic>
      <p:sp>
        <p:nvSpPr>
          <p:cNvPr id="996" name="Google Shape;996;p128"/>
          <p:cNvSpPr/>
          <p:nvPr/>
        </p:nvSpPr>
        <p:spPr>
          <a:xfrm>
            <a:off x="1055700" y="1986650"/>
            <a:ext cx="535200" cy="26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28"/>
          <p:cNvSpPr/>
          <p:nvPr/>
        </p:nvSpPr>
        <p:spPr>
          <a:xfrm>
            <a:off x="1921525" y="2722350"/>
            <a:ext cx="535200" cy="265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8" name="Google Shape;998;p128"/>
          <p:cNvPicPr preferRelativeResize="0"/>
          <p:nvPr/>
        </p:nvPicPr>
        <p:blipFill>
          <a:blip r:embed="rId5">
            <a:alphaModFix/>
          </a:blip>
          <a:stretch>
            <a:fillRect/>
          </a:stretch>
        </p:blipFill>
        <p:spPr>
          <a:xfrm>
            <a:off x="311700" y="3147700"/>
            <a:ext cx="6010275" cy="514350"/>
          </a:xfrm>
          <a:prstGeom prst="rect">
            <a:avLst/>
          </a:prstGeom>
          <a:noFill/>
          <a:ln>
            <a:noFill/>
          </a:ln>
        </p:spPr>
      </p:pic>
      <p:pic>
        <p:nvPicPr>
          <p:cNvPr id="999" name="Google Shape;999;p128"/>
          <p:cNvPicPr preferRelativeResize="0"/>
          <p:nvPr/>
        </p:nvPicPr>
        <p:blipFill>
          <a:blip r:embed="rId6">
            <a:alphaModFix/>
          </a:blip>
          <a:stretch>
            <a:fillRect/>
          </a:stretch>
        </p:blipFill>
        <p:spPr>
          <a:xfrm>
            <a:off x="311700" y="3822200"/>
            <a:ext cx="5886450" cy="695325"/>
          </a:xfrm>
          <a:prstGeom prst="rect">
            <a:avLst/>
          </a:prstGeom>
          <a:noFill/>
          <a:ln>
            <a:noFill/>
          </a:ln>
        </p:spPr>
      </p:pic>
      <p:sp>
        <p:nvSpPr>
          <p:cNvPr id="1000" name="Google Shape;1000;p128"/>
          <p:cNvSpPr txBox="1"/>
          <p:nvPr/>
        </p:nvSpPr>
        <p:spPr>
          <a:xfrm>
            <a:off x="318150" y="1132825"/>
            <a:ext cx="6010200" cy="3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Different syscall arguments</a:t>
            </a:r>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Shape 1004"/>
        <p:cNvGrpSpPr/>
        <p:nvPr/>
      </p:nvGrpSpPr>
      <p:grpSpPr>
        <a:xfrm>
          <a:off x="0" y="0"/>
          <a:ext cx="0" cy="0"/>
          <a:chOff x="0" y="0"/>
          <a:chExt cx="0" cy="0"/>
        </a:xfrm>
      </p:grpSpPr>
      <p:sp>
        <p:nvSpPr>
          <p:cNvPr id="1005" name="Google Shape;1005;p129"/>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800"/>
              <a:t>Patch #d00ee64e</a:t>
            </a:r>
            <a:endParaRPr sz="2800"/>
          </a:p>
        </p:txBody>
      </p:sp>
      <p:graphicFrame>
        <p:nvGraphicFramePr>
          <p:cNvPr id="1006" name="Google Shape;1006;p129"/>
          <p:cNvGraphicFramePr/>
          <p:nvPr/>
        </p:nvGraphicFramePr>
        <p:xfrm>
          <a:off x="624900" y="1907400"/>
          <a:ext cx="7429500" cy="887353"/>
        </p:xfrm>
        <a:graphic>
          <a:graphicData uri="http://schemas.openxmlformats.org/drawingml/2006/table">
            <a:tbl>
              <a:tblPr>
                <a:noFill/>
              </a:tblPr>
              <a:tblGrid>
                <a:gridCol w="2524125">
                  <a:extLst>
                    <a:ext uri="{9D8B030D-6E8A-4147-A177-3AD203B41FA5}">
                      <a16:colId xmlns:a16="http://schemas.microsoft.com/office/drawing/2014/main" val="20000"/>
                    </a:ext>
                  </a:extLst>
                </a:gridCol>
                <a:gridCol w="4905375">
                  <a:extLst>
                    <a:ext uri="{9D8B030D-6E8A-4147-A177-3AD203B41FA5}">
                      <a16:colId xmlns:a16="http://schemas.microsoft.com/office/drawing/2014/main" val="20001"/>
                    </a:ext>
                  </a:extLst>
                </a:gridCol>
              </a:tblGrid>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6ab0ca35ca218415f8c179f5d6ffab0fbc613390</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KMSAN: uninit-value in rtm_new_nexthop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285343407387e269444777049c0f4c7a126ec48b</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KMSAN: uninit-value in rtm_dump_nexthop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0">
  <p:cSld>
    <p:spTree>
      <p:nvGrpSpPr>
        <p:cNvPr id="1" name="Shape 1010"/>
        <p:cNvGrpSpPr/>
        <p:nvPr/>
      </p:nvGrpSpPr>
      <p:grpSpPr>
        <a:xfrm>
          <a:off x="0" y="0"/>
          <a:ext cx="0" cy="0"/>
          <a:chOff x="0" y="0"/>
          <a:chExt cx="0" cy="0"/>
        </a:xfrm>
      </p:grpSpPr>
      <p:sp>
        <p:nvSpPr>
          <p:cNvPr id="1011" name="Google Shape;1011;p130"/>
          <p:cNvSpPr txBox="1">
            <a:spLocks noGrp="1"/>
          </p:cNvSpPr>
          <p:nvPr>
            <p:ph type="title"/>
          </p:nvPr>
        </p:nvSpPr>
        <p:spPr>
          <a:xfrm>
            <a:off x="311700" y="1143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Root Cause Analysis</a:t>
            </a:r>
            <a:endParaRPr>
              <a:solidFill>
                <a:srgbClr val="000000"/>
              </a:solidFill>
            </a:endParaRPr>
          </a:p>
        </p:txBody>
      </p:sp>
      <p:sp>
        <p:nvSpPr>
          <p:cNvPr id="1012" name="Google Shape;1012;p130"/>
          <p:cNvSpPr txBox="1"/>
          <p:nvPr/>
        </p:nvSpPr>
        <p:spPr>
          <a:xfrm>
            <a:off x="6088500" y="1512000"/>
            <a:ext cx="2106000" cy="8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13" name="Google Shape;1013;p130"/>
          <p:cNvPicPr preferRelativeResize="0"/>
          <p:nvPr/>
        </p:nvPicPr>
        <p:blipFill>
          <a:blip r:embed="rId3">
            <a:alphaModFix/>
          </a:blip>
          <a:stretch>
            <a:fillRect/>
          </a:stretch>
        </p:blipFill>
        <p:spPr>
          <a:xfrm>
            <a:off x="702000" y="687075"/>
            <a:ext cx="6921599" cy="2199475"/>
          </a:xfrm>
          <a:prstGeom prst="rect">
            <a:avLst/>
          </a:prstGeom>
          <a:noFill/>
          <a:ln w="9525" cap="flat" cmpd="sng">
            <a:solidFill>
              <a:schemeClr val="dk2"/>
            </a:solidFill>
            <a:prstDash val="solid"/>
            <a:round/>
            <a:headEnd type="none" w="sm" len="sm"/>
            <a:tailEnd type="none" w="sm" len="sm"/>
          </a:ln>
        </p:spPr>
      </p:pic>
      <p:sp>
        <p:nvSpPr>
          <p:cNvPr id="1014" name="Google Shape;1014;p130"/>
          <p:cNvSpPr txBox="1"/>
          <p:nvPr/>
        </p:nvSpPr>
        <p:spPr>
          <a:xfrm>
            <a:off x="313500" y="3334500"/>
            <a:ext cx="73332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Miss header struct size check in</a:t>
            </a:r>
            <a:endParaRPr/>
          </a:p>
          <a:p>
            <a:pPr marL="0" lvl="0" indent="0" algn="l" rtl="0">
              <a:spcBef>
                <a:spcPts val="0"/>
              </a:spcBef>
              <a:spcAft>
                <a:spcPts val="0"/>
              </a:spcAft>
              <a:buNone/>
            </a:pPr>
            <a:r>
              <a:rPr lang="en"/>
              <a:t> __nla_parse</a:t>
            </a:r>
            <a:endParaRPr/>
          </a:p>
        </p:txBody>
      </p:sp>
      <p:pic>
        <p:nvPicPr>
          <p:cNvPr id="1015" name="Google Shape;1015;p130"/>
          <p:cNvPicPr preferRelativeResize="0"/>
          <p:nvPr/>
        </p:nvPicPr>
        <p:blipFill>
          <a:blip r:embed="rId4">
            <a:alphaModFix/>
          </a:blip>
          <a:stretch>
            <a:fillRect/>
          </a:stretch>
        </p:blipFill>
        <p:spPr>
          <a:xfrm>
            <a:off x="4075775" y="2915922"/>
            <a:ext cx="4839625" cy="20751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show="0">
  <p:cSld>
    <p:spTree>
      <p:nvGrpSpPr>
        <p:cNvPr id="1" name="Shape 1019"/>
        <p:cNvGrpSpPr/>
        <p:nvPr/>
      </p:nvGrpSpPr>
      <p:grpSpPr>
        <a:xfrm>
          <a:off x="0" y="0"/>
          <a:ext cx="0" cy="0"/>
          <a:chOff x="0" y="0"/>
          <a:chExt cx="0" cy="0"/>
        </a:xfrm>
      </p:grpSpPr>
      <p:sp>
        <p:nvSpPr>
          <p:cNvPr id="1020" name="Google Shape;1020;p131"/>
          <p:cNvSpPr txBox="1">
            <a:spLocks noGrp="1"/>
          </p:cNvSpPr>
          <p:nvPr>
            <p:ph type="title"/>
          </p:nvPr>
        </p:nvSpPr>
        <p:spPr>
          <a:xfrm>
            <a:off x="311700" y="283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behaviors</a:t>
            </a:r>
            <a:endParaRPr/>
          </a:p>
          <a:p>
            <a:pPr marL="0" lvl="0" indent="0" algn="l" rtl="0">
              <a:spcBef>
                <a:spcPts val="0"/>
              </a:spcBef>
              <a:spcAft>
                <a:spcPts val="0"/>
              </a:spcAft>
              <a:buNone/>
            </a:pPr>
            <a:endParaRPr/>
          </a:p>
        </p:txBody>
      </p:sp>
      <p:pic>
        <p:nvPicPr>
          <p:cNvPr id="1021" name="Google Shape;1021;p131"/>
          <p:cNvPicPr preferRelativeResize="0"/>
          <p:nvPr/>
        </p:nvPicPr>
        <p:blipFill>
          <a:blip r:embed="rId3">
            <a:alphaModFix/>
          </a:blip>
          <a:stretch>
            <a:fillRect/>
          </a:stretch>
        </p:blipFill>
        <p:spPr>
          <a:xfrm>
            <a:off x="541200" y="996075"/>
            <a:ext cx="4150022" cy="2290701"/>
          </a:xfrm>
          <a:prstGeom prst="rect">
            <a:avLst/>
          </a:prstGeom>
          <a:noFill/>
          <a:ln w="9525" cap="flat" cmpd="sng">
            <a:solidFill>
              <a:schemeClr val="dk2"/>
            </a:solidFill>
            <a:prstDash val="solid"/>
            <a:round/>
            <a:headEnd type="none" w="sm" len="sm"/>
            <a:tailEnd type="none" w="sm" len="sm"/>
          </a:ln>
        </p:spPr>
      </p:pic>
      <p:pic>
        <p:nvPicPr>
          <p:cNvPr id="1022" name="Google Shape;1022;p131"/>
          <p:cNvPicPr preferRelativeResize="0"/>
          <p:nvPr/>
        </p:nvPicPr>
        <p:blipFill>
          <a:blip r:embed="rId4">
            <a:alphaModFix/>
          </a:blip>
          <a:stretch>
            <a:fillRect/>
          </a:stretch>
        </p:blipFill>
        <p:spPr>
          <a:xfrm>
            <a:off x="541200" y="3175252"/>
            <a:ext cx="6489601" cy="1625750"/>
          </a:xfrm>
          <a:prstGeom prst="rect">
            <a:avLst/>
          </a:prstGeom>
          <a:noFill/>
          <a:ln>
            <a:noFill/>
          </a:ln>
        </p:spPr>
      </p:pic>
      <p:sp>
        <p:nvSpPr>
          <p:cNvPr id="1023" name="Google Shape;1023;p131"/>
          <p:cNvSpPr/>
          <p:nvPr/>
        </p:nvSpPr>
        <p:spPr>
          <a:xfrm>
            <a:off x="1174500" y="1944000"/>
            <a:ext cx="688500" cy="179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 name="Google Shape;1024;p131"/>
          <p:cNvPicPr preferRelativeResize="0"/>
          <p:nvPr/>
        </p:nvPicPr>
        <p:blipFill>
          <a:blip r:embed="rId5">
            <a:alphaModFix/>
          </a:blip>
          <a:stretch>
            <a:fillRect/>
          </a:stretch>
        </p:blipFill>
        <p:spPr>
          <a:xfrm>
            <a:off x="4691225" y="996075"/>
            <a:ext cx="4381155" cy="572700"/>
          </a:xfrm>
          <a:prstGeom prst="rect">
            <a:avLst/>
          </a:prstGeom>
          <a:noFill/>
          <a:ln>
            <a:noFill/>
          </a:ln>
        </p:spPr>
      </p:pic>
      <p:pic>
        <p:nvPicPr>
          <p:cNvPr id="1025" name="Google Shape;1025;p131"/>
          <p:cNvPicPr preferRelativeResize="0"/>
          <p:nvPr/>
        </p:nvPicPr>
        <p:blipFill>
          <a:blip r:embed="rId6">
            <a:alphaModFix/>
          </a:blip>
          <a:stretch>
            <a:fillRect/>
          </a:stretch>
        </p:blipFill>
        <p:spPr>
          <a:xfrm>
            <a:off x="4691225" y="1993013"/>
            <a:ext cx="4488058" cy="819800"/>
          </a:xfrm>
          <a:prstGeom prst="rect">
            <a:avLst/>
          </a:prstGeom>
          <a:noFill/>
          <a:ln>
            <a:noFill/>
          </a:ln>
        </p:spPr>
      </p:pic>
      <p:sp>
        <p:nvSpPr>
          <p:cNvPr id="1026" name="Google Shape;1026;p131"/>
          <p:cNvSpPr txBox="1"/>
          <p:nvPr/>
        </p:nvSpPr>
        <p:spPr>
          <a:xfrm>
            <a:off x="5022000" y="2714075"/>
            <a:ext cx="3307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kind=2</a:t>
            </a:r>
            <a:endParaRPr/>
          </a:p>
        </p:txBody>
      </p:sp>
      <p:sp>
        <p:nvSpPr>
          <p:cNvPr id="1027" name="Google Shape;1027;p131"/>
          <p:cNvSpPr txBox="1"/>
          <p:nvPr/>
        </p:nvSpPr>
        <p:spPr>
          <a:xfrm>
            <a:off x="5022000" y="1512000"/>
            <a:ext cx="1404000" cy="4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kind=0</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 for UAF</a:t>
            </a:r>
            <a:endParaRPr/>
          </a:p>
        </p:txBody>
      </p:sp>
      <p:pic>
        <p:nvPicPr>
          <p:cNvPr id="550" name="Google Shape;550;p65"/>
          <p:cNvPicPr preferRelativeResize="0"/>
          <p:nvPr/>
        </p:nvPicPr>
        <p:blipFill>
          <a:blip r:embed="rId3">
            <a:alphaModFix/>
          </a:blip>
          <a:stretch>
            <a:fillRect/>
          </a:stretch>
        </p:blipFill>
        <p:spPr>
          <a:xfrm>
            <a:off x="4543691" y="1266475"/>
            <a:ext cx="4600309" cy="2679875"/>
          </a:xfrm>
          <a:prstGeom prst="rect">
            <a:avLst/>
          </a:prstGeom>
          <a:noFill/>
          <a:ln>
            <a:noFill/>
          </a:ln>
        </p:spPr>
      </p:pic>
      <p:pic>
        <p:nvPicPr>
          <p:cNvPr id="551" name="Google Shape;551;p65"/>
          <p:cNvPicPr preferRelativeResize="0"/>
          <p:nvPr/>
        </p:nvPicPr>
        <p:blipFill>
          <a:blip r:embed="rId4">
            <a:alphaModFix/>
          </a:blip>
          <a:stretch>
            <a:fillRect/>
          </a:stretch>
        </p:blipFill>
        <p:spPr>
          <a:xfrm>
            <a:off x="0" y="1266475"/>
            <a:ext cx="4572000" cy="2679877"/>
          </a:xfrm>
          <a:prstGeom prst="rect">
            <a:avLst/>
          </a:prstGeom>
          <a:noFill/>
          <a:ln>
            <a:noFill/>
          </a:ln>
        </p:spPr>
      </p:pic>
      <p:sp>
        <p:nvSpPr>
          <p:cNvPr id="552" name="Google Shape;552;p65"/>
          <p:cNvSpPr/>
          <p:nvPr/>
        </p:nvSpPr>
        <p:spPr>
          <a:xfrm>
            <a:off x="909400" y="2720900"/>
            <a:ext cx="2058900" cy="20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5"/>
          <p:cNvSpPr/>
          <p:nvPr/>
        </p:nvSpPr>
        <p:spPr>
          <a:xfrm>
            <a:off x="6263500" y="3084275"/>
            <a:ext cx="2880600" cy="20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5"/>
          <p:cNvSpPr txBox="1"/>
          <p:nvPr/>
        </p:nvSpPr>
        <p:spPr>
          <a:xfrm>
            <a:off x="4990725" y="4450050"/>
            <a:ext cx="3361200" cy="33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exit_group - exit all threads in a process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 for UAF</a:t>
            </a:r>
            <a:endParaRPr/>
          </a:p>
        </p:txBody>
      </p:sp>
      <p:pic>
        <p:nvPicPr>
          <p:cNvPr id="560" name="Google Shape;560;p66"/>
          <p:cNvPicPr preferRelativeResize="0"/>
          <p:nvPr/>
        </p:nvPicPr>
        <p:blipFill>
          <a:blip r:embed="rId3">
            <a:alphaModFix/>
          </a:blip>
          <a:stretch>
            <a:fillRect/>
          </a:stretch>
        </p:blipFill>
        <p:spPr>
          <a:xfrm>
            <a:off x="4543691" y="1266475"/>
            <a:ext cx="4600309" cy="2679875"/>
          </a:xfrm>
          <a:prstGeom prst="rect">
            <a:avLst/>
          </a:prstGeom>
          <a:noFill/>
          <a:ln>
            <a:noFill/>
          </a:ln>
        </p:spPr>
      </p:pic>
      <p:sp>
        <p:nvSpPr>
          <p:cNvPr id="561" name="Google Shape;561;p66"/>
          <p:cNvSpPr/>
          <p:nvPr/>
        </p:nvSpPr>
        <p:spPr>
          <a:xfrm>
            <a:off x="6263400" y="2749625"/>
            <a:ext cx="2880600" cy="20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2" name="Google Shape;562;p66"/>
          <p:cNvPicPr preferRelativeResize="0"/>
          <p:nvPr/>
        </p:nvPicPr>
        <p:blipFill>
          <a:blip r:embed="rId4">
            <a:alphaModFix/>
          </a:blip>
          <a:stretch>
            <a:fillRect/>
          </a:stretch>
        </p:blipFill>
        <p:spPr>
          <a:xfrm>
            <a:off x="0" y="1266475"/>
            <a:ext cx="4572000" cy="2679877"/>
          </a:xfrm>
          <a:prstGeom prst="rect">
            <a:avLst/>
          </a:prstGeom>
          <a:noFill/>
          <a:ln>
            <a:noFill/>
          </a:ln>
        </p:spPr>
      </p:pic>
      <p:sp>
        <p:nvSpPr>
          <p:cNvPr id="563" name="Google Shape;563;p66"/>
          <p:cNvSpPr/>
          <p:nvPr/>
        </p:nvSpPr>
        <p:spPr>
          <a:xfrm>
            <a:off x="909400" y="2720900"/>
            <a:ext cx="2058900" cy="20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behaviors in the UAF</a:t>
            </a:r>
            <a:endParaRPr/>
          </a:p>
        </p:txBody>
      </p:sp>
      <p:pic>
        <p:nvPicPr>
          <p:cNvPr id="570" name="Google Shape;570;p67"/>
          <p:cNvPicPr preferRelativeResize="0"/>
          <p:nvPr/>
        </p:nvPicPr>
        <p:blipFill>
          <a:blip r:embed="rId3">
            <a:alphaModFix/>
          </a:blip>
          <a:stretch>
            <a:fillRect/>
          </a:stretch>
        </p:blipFill>
        <p:spPr>
          <a:xfrm>
            <a:off x="2866400" y="1090100"/>
            <a:ext cx="2976749" cy="2220150"/>
          </a:xfrm>
          <a:prstGeom prst="rect">
            <a:avLst/>
          </a:prstGeom>
          <a:noFill/>
          <a:ln>
            <a:noFill/>
          </a:ln>
        </p:spPr>
      </p:pic>
      <p:pic>
        <p:nvPicPr>
          <p:cNvPr id="571" name="Google Shape;571;p67"/>
          <p:cNvPicPr preferRelativeResize="0"/>
          <p:nvPr/>
        </p:nvPicPr>
        <p:blipFill>
          <a:blip r:embed="rId4">
            <a:alphaModFix/>
          </a:blip>
          <a:stretch>
            <a:fillRect/>
          </a:stretch>
        </p:blipFill>
        <p:spPr>
          <a:xfrm>
            <a:off x="0" y="3310250"/>
            <a:ext cx="3556725" cy="1852475"/>
          </a:xfrm>
          <a:prstGeom prst="rect">
            <a:avLst/>
          </a:prstGeom>
          <a:noFill/>
          <a:ln>
            <a:noFill/>
          </a:ln>
        </p:spPr>
      </p:pic>
      <p:pic>
        <p:nvPicPr>
          <p:cNvPr id="572" name="Google Shape;572;p67"/>
          <p:cNvPicPr preferRelativeResize="0"/>
          <p:nvPr/>
        </p:nvPicPr>
        <p:blipFill>
          <a:blip r:embed="rId5">
            <a:alphaModFix/>
          </a:blip>
          <a:stretch>
            <a:fillRect/>
          </a:stretch>
        </p:blipFill>
        <p:spPr>
          <a:xfrm>
            <a:off x="2145354" y="3592700"/>
            <a:ext cx="4727147" cy="437700"/>
          </a:xfrm>
          <a:prstGeom prst="rect">
            <a:avLst/>
          </a:prstGeom>
          <a:noFill/>
          <a:ln w="9525" cap="flat" cmpd="sng">
            <a:solidFill>
              <a:srgbClr val="FF0000"/>
            </a:solidFill>
            <a:prstDash val="solid"/>
            <a:round/>
            <a:headEnd type="none" w="sm" len="sm"/>
            <a:tailEnd type="none" w="sm" len="sm"/>
          </a:ln>
        </p:spPr>
      </p:pic>
      <p:sp>
        <p:nvSpPr>
          <p:cNvPr id="573" name="Google Shape;573;p67"/>
          <p:cNvSpPr/>
          <p:nvPr/>
        </p:nvSpPr>
        <p:spPr>
          <a:xfrm>
            <a:off x="5485075" y="3592688"/>
            <a:ext cx="1338900" cy="437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4" name="Google Shape;574;p67"/>
          <p:cNvPicPr preferRelativeResize="0"/>
          <p:nvPr/>
        </p:nvPicPr>
        <p:blipFill>
          <a:blip r:embed="rId6">
            <a:alphaModFix/>
          </a:blip>
          <a:stretch>
            <a:fillRect/>
          </a:stretch>
        </p:blipFill>
        <p:spPr>
          <a:xfrm>
            <a:off x="0" y="1090100"/>
            <a:ext cx="2771825" cy="2220150"/>
          </a:xfrm>
          <a:prstGeom prst="rect">
            <a:avLst/>
          </a:prstGeom>
          <a:noFill/>
          <a:ln w="9525" cap="flat" cmpd="sng">
            <a:solidFill>
              <a:srgbClr val="FF0000"/>
            </a:solidFill>
            <a:prstDash val="solid"/>
            <a:round/>
            <a:headEnd type="none" w="sm" len="sm"/>
            <a:tailEnd type="none" w="sm" len="sm"/>
          </a:ln>
        </p:spPr>
      </p:pic>
      <p:pic>
        <p:nvPicPr>
          <p:cNvPr id="575" name="Google Shape;575;p67"/>
          <p:cNvPicPr preferRelativeResize="0"/>
          <p:nvPr/>
        </p:nvPicPr>
        <p:blipFill>
          <a:blip r:embed="rId7">
            <a:alphaModFix/>
          </a:blip>
          <a:stretch>
            <a:fillRect/>
          </a:stretch>
        </p:blipFill>
        <p:spPr>
          <a:xfrm>
            <a:off x="4869175" y="1421537"/>
            <a:ext cx="4274825" cy="481670"/>
          </a:xfrm>
          <a:prstGeom prst="rect">
            <a:avLst/>
          </a:prstGeom>
          <a:noFill/>
          <a:ln w="9525" cap="flat" cmpd="sng">
            <a:solidFill>
              <a:srgbClr val="FF0000"/>
            </a:solidFill>
            <a:prstDash val="solid"/>
            <a:round/>
            <a:headEnd type="none" w="sm" len="sm"/>
            <a:tailEnd type="none" w="sm" len="sm"/>
          </a:ln>
        </p:spPr>
      </p:pic>
      <p:sp>
        <p:nvSpPr>
          <p:cNvPr id="576" name="Google Shape;576;p67"/>
          <p:cNvSpPr/>
          <p:nvPr/>
        </p:nvSpPr>
        <p:spPr>
          <a:xfrm>
            <a:off x="8283875" y="1338625"/>
            <a:ext cx="472800" cy="305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67"/>
          <p:cNvPicPr preferRelativeResize="0"/>
          <p:nvPr/>
        </p:nvPicPr>
        <p:blipFill>
          <a:blip r:embed="rId8">
            <a:alphaModFix/>
          </a:blip>
          <a:stretch>
            <a:fillRect/>
          </a:stretch>
        </p:blipFill>
        <p:spPr>
          <a:xfrm>
            <a:off x="4025655" y="2399663"/>
            <a:ext cx="5118344" cy="437700"/>
          </a:xfrm>
          <a:prstGeom prst="rect">
            <a:avLst/>
          </a:prstGeom>
          <a:noFill/>
          <a:ln>
            <a:noFill/>
          </a:ln>
        </p:spPr>
      </p:pic>
      <p:sp>
        <p:nvSpPr>
          <p:cNvPr id="578" name="Google Shape;578;p67"/>
          <p:cNvSpPr/>
          <p:nvPr/>
        </p:nvSpPr>
        <p:spPr>
          <a:xfrm>
            <a:off x="6416650" y="2307025"/>
            <a:ext cx="356700" cy="264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9" name="Google Shape;579;p67"/>
          <p:cNvPicPr preferRelativeResize="0"/>
          <p:nvPr/>
        </p:nvPicPr>
        <p:blipFill>
          <a:blip r:embed="rId9">
            <a:alphaModFix/>
          </a:blip>
          <a:stretch>
            <a:fillRect/>
          </a:stretch>
        </p:blipFill>
        <p:spPr>
          <a:xfrm>
            <a:off x="2145350" y="4066763"/>
            <a:ext cx="6934200" cy="600075"/>
          </a:xfrm>
          <a:prstGeom prst="rect">
            <a:avLst/>
          </a:prstGeom>
          <a:noFill/>
          <a:ln>
            <a:noFill/>
          </a:ln>
        </p:spPr>
      </p:pic>
      <p:sp>
        <p:nvSpPr>
          <p:cNvPr id="580" name="Google Shape;580;p67"/>
          <p:cNvSpPr/>
          <p:nvPr/>
        </p:nvSpPr>
        <p:spPr>
          <a:xfrm>
            <a:off x="5361375" y="3994475"/>
            <a:ext cx="356700" cy="264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1" name="Google Shape;581;p67"/>
          <p:cNvPicPr preferRelativeResize="0"/>
          <p:nvPr/>
        </p:nvPicPr>
        <p:blipFill>
          <a:blip r:embed="rId10">
            <a:alphaModFix/>
          </a:blip>
          <a:stretch>
            <a:fillRect/>
          </a:stretch>
        </p:blipFill>
        <p:spPr>
          <a:xfrm>
            <a:off x="7250925" y="2005050"/>
            <a:ext cx="1893075" cy="2391575"/>
          </a:xfrm>
          <a:prstGeom prst="rect">
            <a:avLst/>
          </a:prstGeom>
          <a:noFill/>
          <a:ln>
            <a:noFill/>
          </a:ln>
        </p:spPr>
      </p:pic>
      <p:sp>
        <p:nvSpPr>
          <p:cNvPr id="582" name="Google Shape;582;p67"/>
          <p:cNvSpPr/>
          <p:nvPr/>
        </p:nvSpPr>
        <p:spPr>
          <a:xfrm>
            <a:off x="7398775" y="3823250"/>
            <a:ext cx="1266000" cy="131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7"/>
          <p:cNvSpPr/>
          <p:nvPr/>
        </p:nvSpPr>
        <p:spPr>
          <a:xfrm>
            <a:off x="7398775" y="4170788"/>
            <a:ext cx="1266000" cy="131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7"/>
          <p:cNvSpPr/>
          <p:nvPr/>
        </p:nvSpPr>
        <p:spPr>
          <a:xfrm>
            <a:off x="1273150" y="1644325"/>
            <a:ext cx="1178400" cy="2646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7"/>
          <p:cNvSpPr/>
          <p:nvPr/>
        </p:nvSpPr>
        <p:spPr>
          <a:xfrm>
            <a:off x="1273150" y="2855550"/>
            <a:ext cx="1374900" cy="2646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 name="Google Shape;586;p67"/>
          <p:cNvCxnSpPr>
            <a:stCxn id="575" idx="1"/>
          </p:cNvCxnSpPr>
          <p:nvPr/>
        </p:nvCxnSpPr>
        <p:spPr>
          <a:xfrm flipH="1">
            <a:off x="3703075" y="1662372"/>
            <a:ext cx="1166100" cy="1233000"/>
          </a:xfrm>
          <a:prstGeom prst="straightConnector1">
            <a:avLst/>
          </a:prstGeom>
          <a:noFill/>
          <a:ln w="9525" cap="flat" cmpd="sng">
            <a:solidFill>
              <a:srgbClr val="FF00FF"/>
            </a:solidFill>
            <a:prstDash val="solid"/>
            <a:round/>
            <a:headEnd type="triangle" w="med" len="med"/>
            <a:tailEnd type="none" w="med" len="med"/>
          </a:ln>
        </p:spPr>
      </p:cxnSp>
      <p:cxnSp>
        <p:nvCxnSpPr>
          <p:cNvPr id="587" name="Google Shape;587;p67"/>
          <p:cNvCxnSpPr>
            <a:stCxn id="572" idx="1"/>
          </p:cNvCxnSpPr>
          <p:nvPr/>
        </p:nvCxnSpPr>
        <p:spPr>
          <a:xfrm flipH="1">
            <a:off x="1425954" y="3811550"/>
            <a:ext cx="719400" cy="844500"/>
          </a:xfrm>
          <a:prstGeom prst="straightConnector1">
            <a:avLst/>
          </a:prstGeom>
          <a:noFill/>
          <a:ln w="9525" cap="flat" cmpd="sng">
            <a:solidFill>
              <a:srgbClr val="FF00FF"/>
            </a:solidFill>
            <a:prstDash val="solid"/>
            <a:round/>
            <a:headEnd type="triangle" w="med" len="med"/>
            <a:tailEnd type="none" w="med" len="med"/>
          </a:ln>
        </p:spPr>
      </p:cxnSp>
      <p:cxnSp>
        <p:nvCxnSpPr>
          <p:cNvPr id="588" name="Google Shape;588;p67"/>
          <p:cNvCxnSpPr>
            <a:stCxn id="584" idx="2"/>
          </p:cNvCxnSpPr>
          <p:nvPr/>
        </p:nvCxnSpPr>
        <p:spPr>
          <a:xfrm flipH="1">
            <a:off x="909250" y="1776625"/>
            <a:ext cx="363900" cy="1518900"/>
          </a:xfrm>
          <a:prstGeom prst="straightConnector1">
            <a:avLst/>
          </a:prstGeom>
          <a:noFill/>
          <a:ln w="9525" cap="flat" cmpd="sng">
            <a:solidFill>
              <a:srgbClr val="FF00FF"/>
            </a:solidFill>
            <a:prstDash val="solid"/>
            <a:round/>
            <a:headEnd type="none" w="med" len="med"/>
            <a:tailEnd type="triangle" w="med" len="med"/>
          </a:ln>
        </p:spPr>
      </p:cxnSp>
      <p:cxnSp>
        <p:nvCxnSpPr>
          <p:cNvPr id="589" name="Google Shape;589;p67"/>
          <p:cNvCxnSpPr>
            <a:stCxn id="585" idx="6"/>
          </p:cNvCxnSpPr>
          <p:nvPr/>
        </p:nvCxnSpPr>
        <p:spPr>
          <a:xfrm rot="10800000" flipH="1">
            <a:off x="2648050" y="1178550"/>
            <a:ext cx="858600" cy="1809300"/>
          </a:xfrm>
          <a:prstGeom prst="straightConnector1">
            <a:avLst/>
          </a:prstGeom>
          <a:noFill/>
          <a:ln w="9525" cap="flat" cmpd="sng">
            <a:solidFill>
              <a:srgbClr val="FF00FF"/>
            </a:solidFill>
            <a:prstDash val="solid"/>
            <a:round/>
            <a:headEnd type="none" w="med" len="med"/>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Deadlock vs UAF</a:t>
            </a:r>
            <a:endParaRPr/>
          </a:p>
        </p:txBody>
      </p:sp>
      <p:pic>
        <p:nvPicPr>
          <p:cNvPr id="595" name="Google Shape;595;p68"/>
          <p:cNvPicPr preferRelativeResize="0"/>
          <p:nvPr/>
        </p:nvPicPr>
        <p:blipFill>
          <a:blip r:embed="rId3">
            <a:alphaModFix/>
          </a:blip>
          <a:stretch>
            <a:fillRect/>
          </a:stretch>
        </p:blipFill>
        <p:spPr>
          <a:xfrm>
            <a:off x="470775" y="1489163"/>
            <a:ext cx="3940000" cy="2754025"/>
          </a:xfrm>
          <a:prstGeom prst="rect">
            <a:avLst/>
          </a:prstGeom>
          <a:noFill/>
          <a:ln>
            <a:noFill/>
          </a:ln>
        </p:spPr>
      </p:pic>
      <p:pic>
        <p:nvPicPr>
          <p:cNvPr id="596" name="Google Shape;596;p68"/>
          <p:cNvPicPr preferRelativeResize="0"/>
          <p:nvPr/>
        </p:nvPicPr>
        <p:blipFill>
          <a:blip r:embed="rId4">
            <a:alphaModFix/>
          </a:blip>
          <a:stretch>
            <a:fillRect/>
          </a:stretch>
        </p:blipFill>
        <p:spPr>
          <a:xfrm>
            <a:off x="5145250" y="1626350"/>
            <a:ext cx="3812625" cy="2479639"/>
          </a:xfrm>
          <a:prstGeom prst="rect">
            <a:avLst/>
          </a:prstGeom>
          <a:noFill/>
          <a:ln>
            <a:noFill/>
          </a:ln>
        </p:spPr>
      </p:pic>
      <p:sp>
        <p:nvSpPr>
          <p:cNvPr id="597" name="Google Shape;597;p68"/>
          <p:cNvSpPr/>
          <p:nvPr/>
        </p:nvSpPr>
        <p:spPr>
          <a:xfrm>
            <a:off x="732725" y="3056225"/>
            <a:ext cx="3118800" cy="915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8"/>
          <p:cNvSpPr/>
          <p:nvPr/>
        </p:nvSpPr>
        <p:spPr>
          <a:xfrm>
            <a:off x="5365250" y="3446675"/>
            <a:ext cx="2858700" cy="403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#a81ae809</a:t>
            </a:r>
            <a:endParaRPr/>
          </a:p>
        </p:txBody>
      </p:sp>
      <p:graphicFrame>
        <p:nvGraphicFramePr>
          <p:cNvPr id="604" name="Google Shape;604;p69"/>
          <p:cNvGraphicFramePr/>
          <p:nvPr/>
        </p:nvGraphicFramePr>
        <p:xfrm>
          <a:off x="1931750" y="2029375"/>
          <a:ext cx="5280500" cy="752670"/>
        </p:xfrm>
        <a:graphic>
          <a:graphicData uri="http://schemas.openxmlformats.org/drawingml/2006/table">
            <a:tbl>
              <a:tblPr>
                <a:noFill/>
                <a:tableStyleId>{90451CF9-6E87-49CF-A4E6-B44C3E17D55F}</a:tableStyleId>
              </a:tblPr>
              <a:tblGrid>
                <a:gridCol w="5280500">
                  <a:extLst>
                    <a:ext uri="{9D8B030D-6E8A-4147-A177-3AD203B41FA5}">
                      <a16:colId xmlns:a16="http://schemas.microsoft.com/office/drawing/2014/main" val="20000"/>
                    </a:ext>
                  </a:extLst>
                </a:gridCol>
              </a:tblGrid>
              <a:tr h="3524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KASAN: slab-out-of-bounds Read in crypto_morus640_decrypt_chunk</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KASAN: use-after-free Read in crypto_morus640_decrypt_chunk</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610" name="Google Shape;610;p70"/>
          <p:cNvSpPr txBox="1">
            <a:spLocks noGrp="1"/>
          </p:cNvSpPr>
          <p:nvPr>
            <p:ph type="body" idx="1"/>
          </p:nvPr>
        </p:nvSpPr>
        <p:spPr>
          <a:xfrm>
            <a:off x="311700" y="1147175"/>
            <a:ext cx="5185800" cy="775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1200" b="1">
                <a:solidFill>
                  <a:srgbClr val="333333"/>
                </a:solidFill>
                <a:highlight>
                  <a:srgbClr val="FFFFFF"/>
                </a:highlight>
                <a:latin typeface="Courier New"/>
                <a:ea typeface="Courier New"/>
                <a:cs typeface="Courier New"/>
                <a:sym typeface="Courier New"/>
              </a:rPr>
              <a:t>We must load the block from the temporary variable here, not directly from the input. The “src” is a smaller buffer than 16, the length of tail.bytes.</a:t>
            </a:r>
            <a:endParaRPr sz="1200" b="1"/>
          </a:p>
        </p:txBody>
      </p:sp>
      <p:sp>
        <p:nvSpPr>
          <p:cNvPr id="611" name="Google Shape;611;p70"/>
          <p:cNvSpPr/>
          <p:nvPr/>
        </p:nvSpPr>
        <p:spPr>
          <a:xfrm>
            <a:off x="7099350" y="4316025"/>
            <a:ext cx="1109700" cy="291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2" name="Google Shape;612;p70"/>
          <p:cNvPicPr preferRelativeResize="0"/>
          <p:nvPr/>
        </p:nvPicPr>
        <p:blipFill>
          <a:blip r:embed="rId3">
            <a:alphaModFix/>
          </a:blip>
          <a:stretch>
            <a:fillRect/>
          </a:stretch>
        </p:blipFill>
        <p:spPr>
          <a:xfrm>
            <a:off x="5277100" y="1147187"/>
            <a:ext cx="3866900" cy="3765838"/>
          </a:xfrm>
          <a:prstGeom prst="rect">
            <a:avLst/>
          </a:prstGeom>
          <a:noFill/>
          <a:ln>
            <a:noFill/>
          </a:ln>
        </p:spPr>
      </p:pic>
      <p:pic>
        <p:nvPicPr>
          <p:cNvPr id="613" name="Google Shape;613;p70"/>
          <p:cNvPicPr preferRelativeResize="0"/>
          <p:nvPr/>
        </p:nvPicPr>
        <p:blipFill>
          <a:blip r:embed="rId4">
            <a:alphaModFix/>
          </a:blip>
          <a:stretch>
            <a:fillRect/>
          </a:stretch>
        </p:blipFill>
        <p:spPr>
          <a:xfrm>
            <a:off x="0" y="3248750"/>
            <a:ext cx="5277100" cy="1302350"/>
          </a:xfrm>
          <a:prstGeom prst="rect">
            <a:avLst/>
          </a:prstGeom>
          <a:noFill/>
          <a:ln>
            <a:noFill/>
          </a:ln>
        </p:spPr>
      </p:pic>
      <p:pic>
        <p:nvPicPr>
          <p:cNvPr id="614" name="Google Shape;614;p70"/>
          <p:cNvPicPr preferRelativeResize="0"/>
          <p:nvPr/>
        </p:nvPicPr>
        <p:blipFill>
          <a:blip r:embed="rId5">
            <a:alphaModFix/>
          </a:blip>
          <a:stretch>
            <a:fillRect/>
          </a:stretch>
        </p:blipFill>
        <p:spPr>
          <a:xfrm>
            <a:off x="0" y="4576600"/>
            <a:ext cx="5277100" cy="329294"/>
          </a:xfrm>
          <a:prstGeom prst="rect">
            <a:avLst/>
          </a:prstGeom>
          <a:noFill/>
          <a:ln>
            <a:noFill/>
          </a:ln>
        </p:spPr>
      </p:pic>
      <p:pic>
        <p:nvPicPr>
          <p:cNvPr id="615" name="Google Shape;615;p70"/>
          <p:cNvPicPr preferRelativeResize="0"/>
          <p:nvPr/>
        </p:nvPicPr>
        <p:blipFill>
          <a:blip r:embed="rId6">
            <a:alphaModFix/>
          </a:blip>
          <a:stretch>
            <a:fillRect/>
          </a:stretch>
        </p:blipFill>
        <p:spPr>
          <a:xfrm>
            <a:off x="0" y="2100050"/>
            <a:ext cx="5277100" cy="1123190"/>
          </a:xfrm>
          <a:prstGeom prst="rect">
            <a:avLst/>
          </a:prstGeom>
          <a:noFill/>
          <a:ln w="9525" cap="flat" cmpd="sng">
            <a:solidFill>
              <a:srgbClr val="FF0000"/>
            </a:solidFill>
            <a:prstDash val="solid"/>
            <a:round/>
            <a:headEnd type="none" w="sm" len="sm"/>
            <a:tailEnd type="none" w="sm" len="sm"/>
          </a:ln>
        </p:spPr>
      </p:pic>
      <p:sp>
        <p:nvSpPr>
          <p:cNvPr id="616" name="Google Shape;616;p70"/>
          <p:cNvSpPr/>
          <p:nvPr/>
        </p:nvSpPr>
        <p:spPr>
          <a:xfrm>
            <a:off x="-127525" y="3966613"/>
            <a:ext cx="382800" cy="177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and OOB Read</a:t>
            </a:r>
            <a:endParaRPr/>
          </a:p>
        </p:txBody>
      </p:sp>
      <p:pic>
        <p:nvPicPr>
          <p:cNvPr id="622" name="Google Shape;622;p71"/>
          <p:cNvPicPr preferRelativeResize="0"/>
          <p:nvPr/>
        </p:nvPicPr>
        <p:blipFill>
          <a:blip r:embed="rId3">
            <a:alphaModFix/>
          </a:blip>
          <a:stretch>
            <a:fillRect/>
          </a:stretch>
        </p:blipFill>
        <p:spPr>
          <a:xfrm>
            <a:off x="311700" y="1157700"/>
            <a:ext cx="6695181" cy="767875"/>
          </a:xfrm>
          <a:prstGeom prst="rect">
            <a:avLst/>
          </a:prstGeom>
          <a:noFill/>
          <a:ln>
            <a:noFill/>
          </a:ln>
        </p:spPr>
      </p:pic>
      <p:pic>
        <p:nvPicPr>
          <p:cNvPr id="623" name="Google Shape;623;p71"/>
          <p:cNvPicPr preferRelativeResize="0"/>
          <p:nvPr/>
        </p:nvPicPr>
        <p:blipFill>
          <a:blip r:embed="rId4">
            <a:alphaModFix/>
          </a:blip>
          <a:stretch>
            <a:fillRect/>
          </a:stretch>
        </p:blipFill>
        <p:spPr>
          <a:xfrm>
            <a:off x="311700" y="2083175"/>
            <a:ext cx="8839201" cy="691958"/>
          </a:xfrm>
          <a:prstGeom prst="rect">
            <a:avLst/>
          </a:prstGeom>
          <a:noFill/>
          <a:ln>
            <a:noFill/>
          </a:ln>
        </p:spPr>
      </p:pic>
      <p:sp>
        <p:nvSpPr>
          <p:cNvPr id="624" name="Google Shape;624;p71"/>
          <p:cNvSpPr/>
          <p:nvPr/>
        </p:nvSpPr>
        <p:spPr>
          <a:xfrm>
            <a:off x="3688475" y="1600525"/>
            <a:ext cx="756600" cy="225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1"/>
          <p:cNvSpPr/>
          <p:nvPr/>
        </p:nvSpPr>
        <p:spPr>
          <a:xfrm>
            <a:off x="8781050" y="2458950"/>
            <a:ext cx="400200" cy="225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1"/>
          <p:cNvSpPr txBox="1"/>
          <p:nvPr/>
        </p:nvSpPr>
        <p:spPr>
          <a:xfrm>
            <a:off x="311700" y="2775125"/>
            <a:ext cx="4685100" cy="9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size of write syscall decides how the object is allocated. If this size is greater than one page, the object is allocated as pages. Otherwise, it will be allocated as a slab/slub. Different allocation schemes </a:t>
            </a:r>
            <a:endParaRPr/>
          </a:p>
        </p:txBody>
      </p:sp>
      <p:sp>
        <p:nvSpPr>
          <p:cNvPr id="627" name="Google Shape;627;p71"/>
          <p:cNvSpPr/>
          <p:nvPr/>
        </p:nvSpPr>
        <p:spPr>
          <a:xfrm>
            <a:off x="7281600" y="1422175"/>
            <a:ext cx="1862400" cy="50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0xffffffaa is truncated to 0x33ff0</a:t>
            </a:r>
            <a:endParaRPr>
              <a:solidFill>
                <a:srgbClr val="FF0000"/>
              </a:solidFill>
            </a:endParaRPr>
          </a:p>
        </p:txBody>
      </p:sp>
      <p:pic>
        <p:nvPicPr>
          <p:cNvPr id="628" name="Google Shape;628;p71"/>
          <p:cNvPicPr preferRelativeResize="0"/>
          <p:nvPr/>
        </p:nvPicPr>
        <p:blipFill>
          <a:blip r:embed="rId5">
            <a:alphaModFix/>
          </a:blip>
          <a:stretch>
            <a:fillRect/>
          </a:stretch>
        </p:blipFill>
        <p:spPr>
          <a:xfrm>
            <a:off x="5224612" y="1925563"/>
            <a:ext cx="3919375" cy="243500"/>
          </a:xfrm>
          <a:prstGeom prst="rect">
            <a:avLst/>
          </a:prstGeom>
          <a:noFill/>
          <a:ln>
            <a:noFill/>
          </a:ln>
        </p:spPr>
      </p:pic>
      <p:grpSp>
        <p:nvGrpSpPr>
          <p:cNvPr id="629" name="Google Shape;629;p71"/>
          <p:cNvGrpSpPr/>
          <p:nvPr/>
        </p:nvGrpSpPr>
        <p:grpSpPr>
          <a:xfrm>
            <a:off x="1098525" y="4191575"/>
            <a:ext cx="1920600" cy="503400"/>
            <a:chOff x="1142175" y="3961700"/>
            <a:chExt cx="1920600" cy="503400"/>
          </a:xfrm>
        </p:grpSpPr>
        <p:sp>
          <p:nvSpPr>
            <p:cNvPr id="630" name="Google Shape;630;p71"/>
            <p:cNvSpPr/>
            <p:nvPr/>
          </p:nvSpPr>
          <p:spPr>
            <a:xfrm>
              <a:off x="1142175" y="3961700"/>
              <a:ext cx="640200" cy="50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Page</a:t>
              </a:r>
              <a:endParaRPr/>
            </a:p>
          </p:txBody>
        </p:sp>
        <p:sp>
          <p:nvSpPr>
            <p:cNvPr id="631" name="Google Shape;631;p71"/>
            <p:cNvSpPr/>
            <p:nvPr/>
          </p:nvSpPr>
          <p:spPr>
            <a:xfrm>
              <a:off x="1782375" y="3961700"/>
              <a:ext cx="640200" cy="50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Page</a:t>
              </a:r>
              <a:endParaRPr/>
            </a:p>
          </p:txBody>
        </p:sp>
        <p:sp>
          <p:nvSpPr>
            <p:cNvPr id="632" name="Google Shape;632;p71"/>
            <p:cNvSpPr/>
            <p:nvPr/>
          </p:nvSpPr>
          <p:spPr>
            <a:xfrm>
              <a:off x="2422575" y="3961700"/>
              <a:ext cx="640200" cy="50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Page</a:t>
              </a:r>
              <a:endParaRPr/>
            </a:p>
          </p:txBody>
        </p:sp>
      </p:grpSp>
      <p:grpSp>
        <p:nvGrpSpPr>
          <p:cNvPr id="633" name="Google Shape;633;p71"/>
          <p:cNvGrpSpPr/>
          <p:nvPr/>
        </p:nvGrpSpPr>
        <p:grpSpPr>
          <a:xfrm>
            <a:off x="4374550" y="4270725"/>
            <a:ext cx="4118100" cy="345100"/>
            <a:chOff x="4381825" y="4120000"/>
            <a:chExt cx="4118100" cy="345100"/>
          </a:xfrm>
        </p:grpSpPr>
        <p:sp>
          <p:nvSpPr>
            <p:cNvPr id="634" name="Google Shape;634;p71"/>
            <p:cNvSpPr/>
            <p:nvPr/>
          </p:nvSpPr>
          <p:spPr>
            <a:xfrm>
              <a:off x="4381825" y="4130300"/>
              <a:ext cx="756600" cy="33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object</a:t>
              </a:r>
              <a:endParaRPr/>
            </a:p>
          </p:txBody>
        </p:sp>
        <p:sp>
          <p:nvSpPr>
            <p:cNvPr id="635" name="Google Shape;635;p71"/>
            <p:cNvSpPr/>
            <p:nvPr/>
          </p:nvSpPr>
          <p:spPr>
            <a:xfrm>
              <a:off x="6062575" y="4120000"/>
              <a:ext cx="756600" cy="33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object</a:t>
              </a:r>
              <a:endParaRPr/>
            </a:p>
          </p:txBody>
        </p:sp>
        <p:sp>
          <p:nvSpPr>
            <p:cNvPr id="636" name="Google Shape;636;p71"/>
            <p:cNvSpPr/>
            <p:nvPr/>
          </p:nvSpPr>
          <p:spPr>
            <a:xfrm>
              <a:off x="5138425" y="4120000"/>
              <a:ext cx="916800" cy="33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Redzone</a:t>
              </a:r>
              <a:endParaRPr/>
            </a:p>
          </p:txBody>
        </p:sp>
        <p:sp>
          <p:nvSpPr>
            <p:cNvPr id="637" name="Google Shape;637;p71"/>
            <p:cNvSpPr/>
            <p:nvPr/>
          </p:nvSpPr>
          <p:spPr>
            <a:xfrm>
              <a:off x="7743325" y="4125775"/>
              <a:ext cx="756600" cy="33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object</a:t>
              </a:r>
              <a:endParaRPr/>
            </a:p>
          </p:txBody>
        </p:sp>
        <p:sp>
          <p:nvSpPr>
            <p:cNvPr id="638" name="Google Shape;638;p71"/>
            <p:cNvSpPr/>
            <p:nvPr/>
          </p:nvSpPr>
          <p:spPr>
            <a:xfrm>
              <a:off x="6819175" y="4120000"/>
              <a:ext cx="916800" cy="334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Redzone</a:t>
              </a:r>
              <a:endParaRPr/>
            </a:p>
          </p:txBody>
        </p:sp>
      </p:grpSp>
      <p:sp>
        <p:nvSpPr>
          <p:cNvPr id="639" name="Google Shape;639;p71"/>
          <p:cNvSpPr txBox="1"/>
          <p:nvPr/>
        </p:nvSpPr>
        <p:spPr>
          <a:xfrm>
            <a:off x="2302625" y="4651025"/>
            <a:ext cx="3528300" cy="3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Shadow memory in the Address Sanitizer</a:t>
            </a:r>
            <a:endParaRPr/>
          </a:p>
        </p:txBody>
      </p:sp>
      <p:pic>
        <p:nvPicPr>
          <p:cNvPr id="640" name="Google Shape;640;p71"/>
          <p:cNvPicPr preferRelativeResize="0"/>
          <p:nvPr/>
        </p:nvPicPr>
        <p:blipFill>
          <a:blip r:embed="rId6">
            <a:alphaModFix/>
          </a:blip>
          <a:stretch>
            <a:fillRect/>
          </a:stretch>
        </p:blipFill>
        <p:spPr>
          <a:xfrm>
            <a:off x="311700" y="3732125"/>
            <a:ext cx="4864316" cy="225600"/>
          </a:xfrm>
          <a:prstGeom prst="rect">
            <a:avLst/>
          </a:prstGeom>
          <a:noFill/>
          <a:ln>
            <a:noFill/>
          </a:ln>
        </p:spPr>
      </p:pic>
      <p:pic>
        <p:nvPicPr>
          <p:cNvPr id="641" name="Google Shape;641;p71"/>
          <p:cNvPicPr preferRelativeResize="0"/>
          <p:nvPr/>
        </p:nvPicPr>
        <p:blipFill>
          <a:blip r:embed="rId7">
            <a:alphaModFix/>
          </a:blip>
          <a:stretch>
            <a:fillRect/>
          </a:stretch>
        </p:blipFill>
        <p:spPr>
          <a:xfrm>
            <a:off x="2253983" y="3957725"/>
            <a:ext cx="6896919" cy="22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OOB Read</a:t>
            </a:r>
            <a:endParaRPr>
              <a:solidFill>
                <a:srgbClr val="000000"/>
              </a:solidFill>
            </a:endParaRPr>
          </a:p>
        </p:txBody>
      </p:sp>
      <p:pic>
        <p:nvPicPr>
          <p:cNvPr id="89" name="Google Shape;89;p18"/>
          <p:cNvPicPr preferRelativeResize="0"/>
          <p:nvPr/>
        </p:nvPicPr>
        <p:blipFill>
          <a:blip r:embed="rId3">
            <a:alphaModFix/>
          </a:blip>
          <a:stretch>
            <a:fillRect/>
          </a:stretch>
        </p:blipFill>
        <p:spPr>
          <a:xfrm>
            <a:off x="1704725" y="712925"/>
            <a:ext cx="5655801" cy="45068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#c113187d</a:t>
            </a:r>
            <a:endParaRPr/>
          </a:p>
        </p:txBody>
      </p:sp>
      <p:graphicFrame>
        <p:nvGraphicFramePr>
          <p:cNvPr id="647" name="Google Shape;647;p72"/>
          <p:cNvGraphicFramePr/>
          <p:nvPr/>
        </p:nvGraphicFramePr>
        <p:xfrm>
          <a:off x="2480425" y="2258525"/>
          <a:ext cx="4057650" cy="823100"/>
        </p:xfrm>
        <a:graphic>
          <a:graphicData uri="http://schemas.openxmlformats.org/drawingml/2006/table">
            <a:tbl>
              <a:tblPr>
                <a:noFill/>
                <a:tableStyleId>{90451CF9-6E87-49CF-A4E6-B44C3E17D55F}</a:tableStyleId>
              </a:tblPr>
              <a:tblGrid>
                <a:gridCol w="4057650">
                  <a:extLst>
                    <a:ext uri="{9D8B030D-6E8A-4147-A177-3AD203B41FA5}">
                      <a16:colId xmlns:a16="http://schemas.microsoft.com/office/drawing/2014/main" val="20000"/>
                    </a:ext>
                  </a:extLst>
                </a:gridCol>
              </a:tblGrid>
              <a:tr h="45782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ip6_xmit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6527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ip6_xmit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48" name="Google Shape;648;p72"/>
          <p:cNvSpPr txBox="1"/>
          <p:nvPr/>
        </p:nvSpPr>
        <p:spPr>
          <a:xfrm>
            <a:off x="560175" y="3616325"/>
            <a:ext cx="7338900" cy="4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True patch</a:t>
            </a:r>
            <a:r>
              <a:rPr lang="en" dirty="0"/>
              <a:t>:  </a:t>
            </a:r>
            <a:r>
              <a:rPr lang="en" sz="1150" u="sng" dirty="0">
                <a:solidFill>
                  <a:srgbClr val="0563C1"/>
                </a:solidFill>
                <a:hlinkClick r:id="rId5">
                  <a:extLst>
                    <a:ext uri="{A12FA001-AC4F-418D-AE19-62706E023703}">
                      <ahyp:hlinkClr xmlns:ahyp="http://schemas.microsoft.com/office/drawing/2018/hyperlinkcolor" val="tx"/>
                    </a:ext>
                  </a:extLst>
                </a:hlinkClick>
              </a:rPr>
              <a:t>b954f940 l2tp: fix races with ipv4-mapped ipv6 addresses</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3"/>
          <p:cNvSpPr txBox="1">
            <a:spLocks noGrp="1"/>
          </p:cNvSpPr>
          <p:nvPr>
            <p:ph type="title"/>
          </p:nvPr>
        </p:nvSpPr>
        <p:spPr>
          <a:xfrm>
            <a:off x="218900" y="209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a:t>
            </a:r>
            <a:endParaRPr/>
          </a:p>
          <a:p>
            <a:pPr marL="0" lvl="0" indent="0" algn="l" rtl="0">
              <a:spcBef>
                <a:spcPts val="0"/>
              </a:spcBef>
              <a:spcAft>
                <a:spcPts val="0"/>
              </a:spcAft>
              <a:buNone/>
            </a:pPr>
            <a:endParaRPr/>
          </a:p>
        </p:txBody>
      </p:sp>
      <p:pic>
        <p:nvPicPr>
          <p:cNvPr id="654" name="Google Shape;654;p73"/>
          <p:cNvPicPr preferRelativeResize="0"/>
          <p:nvPr/>
        </p:nvPicPr>
        <p:blipFill>
          <a:blip r:embed="rId3">
            <a:alphaModFix/>
          </a:blip>
          <a:stretch>
            <a:fillRect/>
          </a:stretch>
        </p:blipFill>
        <p:spPr>
          <a:xfrm>
            <a:off x="381000" y="1017725"/>
            <a:ext cx="5904587" cy="38971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4"/>
          <p:cNvSpPr txBox="1">
            <a:spLocks noGrp="1"/>
          </p:cNvSpPr>
          <p:nvPr>
            <p:ph type="title"/>
          </p:nvPr>
        </p:nvSpPr>
        <p:spPr>
          <a:xfrm>
            <a:off x="1593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pic>
        <p:nvPicPr>
          <p:cNvPr id="660" name="Google Shape;660;p74"/>
          <p:cNvPicPr preferRelativeResize="0"/>
          <p:nvPr/>
        </p:nvPicPr>
        <p:blipFill>
          <a:blip r:embed="rId3">
            <a:alphaModFix/>
          </a:blip>
          <a:stretch>
            <a:fillRect/>
          </a:stretch>
        </p:blipFill>
        <p:spPr>
          <a:xfrm>
            <a:off x="310025" y="716250"/>
            <a:ext cx="5205049" cy="2703224"/>
          </a:xfrm>
          <a:prstGeom prst="rect">
            <a:avLst/>
          </a:prstGeom>
          <a:noFill/>
          <a:ln>
            <a:noFill/>
          </a:ln>
        </p:spPr>
      </p:pic>
      <p:sp>
        <p:nvSpPr>
          <p:cNvPr id="661" name="Google Shape;661;p74"/>
          <p:cNvSpPr/>
          <p:nvPr/>
        </p:nvSpPr>
        <p:spPr>
          <a:xfrm>
            <a:off x="2031075" y="3920550"/>
            <a:ext cx="1126800" cy="3978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dst_entry</a:t>
            </a:r>
            <a:endParaRPr/>
          </a:p>
        </p:txBody>
      </p:sp>
      <p:sp>
        <p:nvSpPr>
          <p:cNvPr id="662" name="Google Shape;662;p74"/>
          <p:cNvSpPr/>
          <p:nvPr/>
        </p:nvSpPr>
        <p:spPr>
          <a:xfrm>
            <a:off x="2044350" y="4331525"/>
            <a:ext cx="11136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63" name="Google Shape;663;p74"/>
          <p:cNvSpPr/>
          <p:nvPr/>
        </p:nvSpPr>
        <p:spPr>
          <a:xfrm>
            <a:off x="3479375" y="4251975"/>
            <a:ext cx="1206300" cy="1428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4"/>
          <p:cNvSpPr/>
          <p:nvPr/>
        </p:nvSpPr>
        <p:spPr>
          <a:xfrm>
            <a:off x="4854700" y="3920550"/>
            <a:ext cx="1113600" cy="98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rtable</a:t>
            </a:r>
            <a:endParaRPr/>
          </a:p>
          <a:p>
            <a:pPr marL="0" lvl="0" indent="0" algn="l" rtl="0">
              <a:spcBef>
                <a:spcPts val="0"/>
              </a:spcBef>
              <a:spcAft>
                <a:spcPts val="0"/>
              </a:spcAft>
              <a:buNone/>
            </a:pPr>
            <a:r>
              <a:rPr lang="en"/>
              <a:t>   (IPV4)</a:t>
            </a:r>
            <a:endParaRPr/>
          </a:p>
        </p:txBody>
      </p:sp>
      <p:sp>
        <p:nvSpPr>
          <p:cNvPr id="665" name="Google Shape;665;p74"/>
          <p:cNvSpPr/>
          <p:nvPr/>
        </p:nvSpPr>
        <p:spPr>
          <a:xfrm>
            <a:off x="3005475" y="3581826"/>
            <a:ext cx="3459900" cy="262500"/>
          </a:xfrm>
          <a:prstGeom prst="bentArrow">
            <a:avLst>
              <a:gd name="adj1" fmla="val 25000"/>
              <a:gd name="adj2" fmla="val 25000"/>
              <a:gd name="adj3" fmla="val 25000"/>
              <a:gd name="adj4" fmla="val 4375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4"/>
          <p:cNvSpPr/>
          <p:nvPr/>
        </p:nvSpPr>
        <p:spPr>
          <a:xfrm>
            <a:off x="6544850" y="3424025"/>
            <a:ext cx="1113600" cy="148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rt6_info</a:t>
            </a:r>
            <a:endParaRPr/>
          </a:p>
          <a:p>
            <a:pPr marL="0" lvl="0" indent="0" algn="l" rtl="0">
              <a:spcBef>
                <a:spcPts val="0"/>
              </a:spcBef>
              <a:spcAft>
                <a:spcPts val="0"/>
              </a:spcAft>
              <a:buNone/>
            </a:pPr>
            <a:r>
              <a:rPr lang="en"/>
              <a:t>   (IPV6)</a:t>
            </a:r>
            <a:endParaRPr/>
          </a:p>
        </p:txBody>
      </p:sp>
      <p:pic>
        <p:nvPicPr>
          <p:cNvPr id="667" name="Google Shape;667;p74"/>
          <p:cNvPicPr preferRelativeResize="0"/>
          <p:nvPr/>
        </p:nvPicPr>
        <p:blipFill>
          <a:blip r:embed="rId4">
            <a:alphaModFix/>
          </a:blip>
          <a:stretch>
            <a:fillRect/>
          </a:stretch>
        </p:blipFill>
        <p:spPr>
          <a:xfrm>
            <a:off x="4626550" y="2571750"/>
            <a:ext cx="4441251" cy="595977"/>
          </a:xfrm>
          <a:prstGeom prst="rect">
            <a:avLst/>
          </a:prstGeom>
          <a:noFill/>
          <a:ln w="9525" cap="flat" cmpd="sng">
            <a:solidFill>
              <a:schemeClr val="dk2"/>
            </a:solidFill>
            <a:prstDash val="solid"/>
            <a:round/>
            <a:headEnd type="none" w="sm" len="sm"/>
            <a:tailEnd type="none" w="sm" len="sm"/>
          </a:ln>
        </p:spPr>
      </p:pic>
      <p:sp>
        <p:nvSpPr>
          <p:cNvPr id="668" name="Google Shape;668;p74"/>
          <p:cNvSpPr/>
          <p:nvPr/>
        </p:nvSpPr>
        <p:spPr>
          <a:xfrm>
            <a:off x="503275" y="4251975"/>
            <a:ext cx="1206300" cy="142800"/>
          </a:xfrm>
          <a:prstGeom prst="rightArrow">
            <a:avLst>
              <a:gd name="adj1" fmla="val 50000"/>
              <a:gd name="adj2" fmla="val 50000"/>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4"/>
          <p:cNvSpPr txBox="1"/>
          <p:nvPr/>
        </p:nvSpPr>
        <p:spPr>
          <a:xfrm>
            <a:off x="636300" y="3900725"/>
            <a:ext cx="1113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dst_alloc</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5"/>
          <p:cNvSpPr txBox="1">
            <a:spLocks noGrp="1"/>
          </p:cNvSpPr>
          <p:nvPr>
            <p:ph type="title"/>
          </p:nvPr>
        </p:nvSpPr>
        <p:spPr>
          <a:xfrm>
            <a:off x="1593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pic>
        <p:nvPicPr>
          <p:cNvPr id="675" name="Google Shape;675;p75"/>
          <p:cNvPicPr preferRelativeResize="0"/>
          <p:nvPr/>
        </p:nvPicPr>
        <p:blipFill>
          <a:blip r:embed="rId3">
            <a:alphaModFix/>
          </a:blip>
          <a:stretch>
            <a:fillRect/>
          </a:stretch>
        </p:blipFill>
        <p:spPr>
          <a:xfrm>
            <a:off x="152400" y="789125"/>
            <a:ext cx="5762775" cy="2631026"/>
          </a:xfrm>
          <a:prstGeom prst="rect">
            <a:avLst/>
          </a:prstGeom>
          <a:noFill/>
          <a:ln w="9525" cap="flat" cmpd="sng">
            <a:solidFill>
              <a:schemeClr val="dk2"/>
            </a:solidFill>
            <a:prstDash val="solid"/>
            <a:round/>
            <a:headEnd type="none" w="sm" len="sm"/>
            <a:tailEnd type="none" w="sm" len="sm"/>
          </a:ln>
        </p:spPr>
      </p:pic>
      <p:pic>
        <p:nvPicPr>
          <p:cNvPr id="676" name="Google Shape;676;p75"/>
          <p:cNvPicPr preferRelativeResize="0"/>
          <p:nvPr/>
        </p:nvPicPr>
        <p:blipFill>
          <a:blip r:embed="rId4">
            <a:alphaModFix/>
          </a:blip>
          <a:stretch>
            <a:fillRect/>
          </a:stretch>
        </p:blipFill>
        <p:spPr>
          <a:xfrm>
            <a:off x="152400" y="3572551"/>
            <a:ext cx="8232001" cy="1342350"/>
          </a:xfrm>
          <a:prstGeom prst="rect">
            <a:avLst/>
          </a:prstGeom>
          <a:noFill/>
          <a:ln w="9525" cap="flat" cmpd="sng">
            <a:solidFill>
              <a:schemeClr val="dk2"/>
            </a:solidFill>
            <a:prstDash val="solid"/>
            <a:round/>
            <a:headEnd type="none" w="sm" len="sm"/>
            <a:tailEnd type="none" w="sm" len="sm"/>
          </a:ln>
        </p:spPr>
      </p:pic>
      <p:sp>
        <p:nvSpPr>
          <p:cNvPr id="677" name="Google Shape;677;p75"/>
          <p:cNvSpPr/>
          <p:nvPr/>
        </p:nvSpPr>
        <p:spPr>
          <a:xfrm>
            <a:off x="4090350" y="4259600"/>
            <a:ext cx="329100" cy="225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6"/>
          <p:cNvSpPr txBox="1">
            <a:spLocks noGrp="1"/>
          </p:cNvSpPr>
          <p:nvPr>
            <p:ph type="title"/>
          </p:nvPr>
        </p:nvSpPr>
        <p:spPr>
          <a:xfrm>
            <a:off x="2355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a:t>
            </a:r>
            <a:endParaRPr/>
          </a:p>
          <a:p>
            <a:pPr marL="0" lvl="0" indent="0" algn="l" rtl="0">
              <a:spcBef>
                <a:spcPts val="0"/>
              </a:spcBef>
              <a:spcAft>
                <a:spcPts val="0"/>
              </a:spcAft>
              <a:buNone/>
            </a:pPr>
            <a:endParaRPr/>
          </a:p>
        </p:txBody>
      </p:sp>
      <p:pic>
        <p:nvPicPr>
          <p:cNvPr id="683" name="Google Shape;683;p76"/>
          <p:cNvPicPr preferRelativeResize="0"/>
          <p:nvPr/>
        </p:nvPicPr>
        <p:blipFill>
          <a:blip r:embed="rId3">
            <a:alphaModFix/>
          </a:blip>
          <a:stretch>
            <a:fillRect/>
          </a:stretch>
        </p:blipFill>
        <p:spPr>
          <a:xfrm>
            <a:off x="457300" y="1183400"/>
            <a:ext cx="5777076" cy="336025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77"/>
          <p:cNvSpPr txBox="1">
            <a:spLocks noGrp="1"/>
          </p:cNvSpPr>
          <p:nvPr>
            <p:ph type="title"/>
          </p:nvPr>
        </p:nvSpPr>
        <p:spPr>
          <a:xfrm>
            <a:off x="1593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a:t>
            </a:r>
            <a:endParaRPr/>
          </a:p>
        </p:txBody>
      </p:sp>
      <p:pic>
        <p:nvPicPr>
          <p:cNvPr id="689" name="Google Shape;689;p77"/>
          <p:cNvPicPr preferRelativeResize="0"/>
          <p:nvPr/>
        </p:nvPicPr>
        <p:blipFill>
          <a:blip r:embed="rId3">
            <a:alphaModFix/>
          </a:blip>
          <a:stretch>
            <a:fillRect/>
          </a:stretch>
        </p:blipFill>
        <p:spPr>
          <a:xfrm>
            <a:off x="4649725" y="2765674"/>
            <a:ext cx="4267500" cy="498325"/>
          </a:xfrm>
          <a:prstGeom prst="rect">
            <a:avLst/>
          </a:prstGeom>
          <a:noFill/>
          <a:ln w="9525" cap="flat" cmpd="sng">
            <a:solidFill>
              <a:schemeClr val="dk2"/>
            </a:solidFill>
            <a:prstDash val="solid"/>
            <a:round/>
            <a:headEnd type="none" w="sm" len="sm"/>
            <a:tailEnd type="none" w="sm" len="sm"/>
          </a:ln>
        </p:spPr>
      </p:pic>
      <p:pic>
        <p:nvPicPr>
          <p:cNvPr id="690" name="Google Shape;690;p77"/>
          <p:cNvPicPr preferRelativeResize="0"/>
          <p:nvPr/>
        </p:nvPicPr>
        <p:blipFill>
          <a:blip r:embed="rId4">
            <a:alphaModFix/>
          </a:blip>
          <a:stretch>
            <a:fillRect/>
          </a:stretch>
        </p:blipFill>
        <p:spPr>
          <a:xfrm>
            <a:off x="61925" y="2728488"/>
            <a:ext cx="4432726" cy="498325"/>
          </a:xfrm>
          <a:prstGeom prst="rect">
            <a:avLst/>
          </a:prstGeom>
          <a:noFill/>
          <a:ln w="9525" cap="flat" cmpd="sng">
            <a:solidFill>
              <a:schemeClr val="dk2"/>
            </a:solidFill>
            <a:prstDash val="solid"/>
            <a:round/>
            <a:headEnd type="none" w="sm" len="sm"/>
            <a:tailEnd type="none" w="sm" len="sm"/>
          </a:ln>
        </p:spPr>
      </p:pic>
      <p:pic>
        <p:nvPicPr>
          <p:cNvPr id="691" name="Google Shape;691;p77"/>
          <p:cNvPicPr preferRelativeResize="0"/>
          <p:nvPr/>
        </p:nvPicPr>
        <p:blipFill>
          <a:blip r:embed="rId5">
            <a:alphaModFix/>
          </a:blip>
          <a:stretch>
            <a:fillRect/>
          </a:stretch>
        </p:blipFill>
        <p:spPr>
          <a:xfrm>
            <a:off x="2104200" y="1072175"/>
            <a:ext cx="4689475" cy="1330200"/>
          </a:xfrm>
          <a:prstGeom prst="rect">
            <a:avLst/>
          </a:prstGeom>
          <a:noFill/>
          <a:ln w="9525" cap="flat" cmpd="sng">
            <a:solidFill>
              <a:schemeClr val="dk2"/>
            </a:solidFill>
            <a:prstDash val="solid"/>
            <a:round/>
            <a:headEnd type="none" w="sm" len="sm"/>
            <a:tailEnd type="none" w="sm" len="sm"/>
          </a:ln>
        </p:spPr>
      </p:pic>
      <p:sp>
        <p:nvSpPr>
          <p:cNvPr id="692" name="Google Shape;692;p77"/>
          <p:cNvSpPr/>
          <p:nvPr/>
        </p:nvSpPr>
        <p:spPr>
          <a:xfrm rot="2700000">
            <a:off x="2234341" y="2328545"/>
            <a:ext cx="219769" cy="361897"/>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7"/>
          <p:cNvSpPr/>
          <p:nvPr/>
        </p:nvSpPr>
        <p:spPr>
          <a:xfrm rot="-1756845">
            <a:off x="6566794" y="2381493"/>
            <a:ext cx="206711" cy="327054"/>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7"/>
          <p:cNvSpPr/>
          <p:nvPr/>
        </p:nvSpPr>
        <p:spPr>
          <a:xfrm>
            <a:off x="1711225" y="3781550"/>
            <a:ext cx="1113600" cy="98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rtable</a:t>
            </a:r>
            <a:endParaRPr/>
          </a:p>
          <a:p>
            <a:pPr marL="0" lvl="0" indent="0" algn="l" rtl="0">
              <a:spcBef>
                <a:spcPts val="0"/>
              </a:spcBef>
              <a:spcAft>
                <a:spcPts val="0"/>
              </a:spcAft>
              <a:buNone/>
            </a:pPr>
            <a:r>
              <a:rPr lang="en"/>
              <a:t>(dst_entry)</a:t>
            </a:r>
            <a:endParaRPr/>
          </a:p>
        </p:txBody>
      </p:sp>
      <p:sp>
        <p:nvSpPr>
          <p:cNvPr id="695" name="Google Shape;695;p77"/>
          <p:cNvSpPr/>
          <p:nvPr/>
        </p:nvSpPr>
        <p:spPr>
          <a:xfrm>
            <a:off x="3161225" y="4202000"/>
            <a:ext cx="1206300" cy="1428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7"/>
          <p:cNvSpPr/>
          <p:nvPr/>
        </p:nvSpPr>
        <p:spPr>
          <a:xfrm>
            <a:off x="4570850" y="3463800"/>
            <a:ext cx="1113600" cy="148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rt6_info</a:t>
            </a:r>
            <a:endParaRPr/>
          </a:p>
        </p:txBody>
      </p:sp>
      <p:sp>
        <p:nvSpPr>
          <p:cNvPr id="697" name="Google Shape;697;p77"/>
          <p:cNvSpPr/>
          <p:nvPr/>
        </p:nvSpPr>
        <p:spPr>
          <a:xfrm>
            <a:off x="4573525" y="3187800"/>
            <a:ext cx="1352160" cy="927936"/>
          </a:xfrm>
          <a:prstGeom prst="irregularSeal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EA9999"/>
                </a:solidFill>
              </a:rPr>
              <a:t>oob</a:t>
            </a:r>
            <a:endParaRPr sz="1500" b="1">
              <a:solidFill>
                <a:srgbClr val="EA999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8"/>
          <p:cNvSpPr txBox="1">
            <a:spLocks noGrp="1"/>
          </p:cNvSpPr>
          <p:nvPr>
            <p:ph type="title"/>
          </p:nvPr>
        </p:nvSpPr>
        <p:spPr>
          <a:xfrm>
            <a:off x="246925" y="281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Read vs UAF</a:t>
            </a:r>
            <a:endParaRPr/>
          </a:p>
        </p:txBody>
      </p:sp>
      <p:sp>
        <p:nvSpPr>
          <p:cNvPr id="703" name="Google Shape;703;p78"/>
          <p:cNvSpPr txBox="1"/>
          <p:nvPr/>
        </p:nvSpPr>
        <p:spPr>
          <a:xfrm>
            <a:off x="303100" y="945775"/>
            <a:ext cx="30207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Runtime Environment</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aphicFrame>
        <p:nvGraphicFramePr>
          <p:cNvPr id="708" name="Google Shape;708;p79"/>
          <p:cNvGraphicFramePr/>
          <p:nvPr/>
        </p:nvGraphicFramePr>
        <p:xfrm>
          <a:off x="1376400" y="2011725"/>
          <a:ext cx="6391175" cy="1251623"/>
        </p:xfrm>
        <a:graphic>
          <a:graphicData uri="http://schemas.openxmlformats.org/drawingml/2006/table">
            <a:tbl>
              <a:tblPr>
                <a:noFill/>
                <a:tableStyleId>{90451CF9-6E87-49CF-A4E6-B44C3E17D55F}</a:tableStyleId>
              </a:tblPr>
              <a:tblGrid>
                <a:gridCol w="2607200">
                  <a:extLst>
                    <a:ext uri="{9D8B030D-6E8A-4147-A177-3AD203B41FA5}">
                      <a16:colId xmlns:a16="http://schemas.microsoft.com/office/drawing/2014/main" val="20000"/>
                    </a:ext>
                  </a:extLst>
                </a:gridCol>
                <a:gridCol w="3783975">
                  <a:extLst>
                    <a:ext uri="{9D8B030D-6E8A-4147-A177-3AD203B41FA5}">
                      <a16:colId xmlns:a16="http://schemas.microsoft.com/office/drawing/2014/main" val="20001"/>
                    </a:ext>
                  </a:extLst>
                </a:gridCol>
              </a:tblGrid>
              <a:tr h="20955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32b2304cb61e6b99495614457621fd56246d1bec</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unable to handle kernel paging request in nla_strlcpy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0955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45251caf911e74c2d20cbd4b39091fdead9d54fd</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slab-out-of-bounds Read in nla_strlcpy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09550">
                <a:tc>
                  <a:txBody>
                    <a:bodyPr/>
                    <a:lstStyle/>
                    <a:p>
                      <a:pPr marL="0" lvl="0" indent="0" algn="l" rtl="0">
                        <a:lnSpc>
                          <a:spcPct val="115000"/>
                        </a:lnSpc>
                        <a:spcBef>
                          <a:spcPts val="0"/>
                        </a:spcBef>
                        <a:spcAft>
                          <a:spcPts val="0"/>
                        </a:spcAft>
                        <a:buNone/>
                      </a:pPr>
                      <a:r>
                        <a:rPr lang="en" sz="1000">
                          <a:latin typeface="Calibri"/>
                          <a:ea typeface="Calibri"/>
                          <a:cs typeface="Calibri"/>
                          <a:sym typeface="Calibri"/>
                        </a:rPr>
                        <a:t>c9f6f4fc0e9a5988e1b81d625586bb61d08e7bbf</a:t>
                      </a:r>
                      <a:endParaRPr sz="100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KASAN: use-after-free Read in nla_strlcpy</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09" name="Google Shape;709;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#4b83a904</a:t>
            </a: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#4b83a904</a:t>
            </a:r>
            <a:endParaRPr/>
          </a:p>
        </p:txBody>
      </p:sp>
      <p:sp>
        <p:nvSpPr>
          <p:cNvPr id="715" name="Google Shape;715;p80"/>
          <p:cNvSpPr txBox="1">
            <a:spLocks noGrp="1"/>
          </p:cNvSpPr>
          <p:nvPr>
            <p:ph type="body" idx="1"/>
          </p:nvPr>
        </p:nvSpPr>
        <p:spPr>
          <a:xfrm>
            <a:off x="311700" y="1076275"/>
            <a:ext cx="6599700" cy="1311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50" b="1">
                <a:solidFill>
                  <a:srgbClr val="333333"/>
                </a:solidFill>
                <a:highlight>
                  <a:srgbClr val="FFFFFF"/>
                </a:highlight>
              </a:rPr>
              <a:t>netfilter: provide correct argument to nla_strlcpy()</a:t>
            </a:r>
            <a:endParaRPr sz="1250" b="1">
              <a:solidFill>
                <a:srgbClr val="333333"/>
              </a:solidFill>
              <a:highlight>
                <a:srgbClr val="FFFFFF"/>
              </a:highlight>
            </a:endParaRPr>
          </a:p>
          <a:p>
            <a:pPr marL="0" lvl="0" indent="0" algn="l" rtl="0">
              <a:lnSpc>
                <a:spcPct val="100000"/>
              </a:lnSpc>
              <a:spcBef>
                <a:spcPts val="1600"/>
              </a:spcBef>
              <a:spcAft>
                <a:spcPts val="1600"/>
              </a:spcAft>
              <a:buNone/>
            </a:pPr>
            <a:r>
              <a:rPr lang="en" sz="1250" b="1">
                <a:solidFill>
                  <a:srgbClr val="333333"/>
                </a:solidFill>
                <a:highlight>
                  <a:srgbClr val="FFFFFF"/>
                </a:highlight>
              </a:rPr>
              <a:t>Recent patch forgot to remove nla_data(), upsetting syzkaller a bit.</a:t>
            </a:r>
            <a:endParaRPr sz="1250" b="1">
              <a:solidFill>
                <a:srgbClr val="333333"/>
              </a:solidFill>
              <a:highlight>
                <a:srgbClr val="FFFFFF"/>
              </a:highlight>
            </a:endParaRPr>
          </a:p>
        </p:txBody>
      </p:sp>
      <p:pic>
        <p:nvPicPr>
          <p:cNvPr id="716" name="Google Shape;716;p80"/>
          <p:cNvPicPr preferRelativeResize="0"/>
          <p:nvPr/>
        </p:nvPicPr>
        <p:blipFill>
          <a:blip r:embed="rId3">
            <a:alphaModFix/>
          </a:blip>
          <a:stretch>
            <a:fillRect/>
          </a:stretch>
        </p:blipFill>
        <p:spPr>
          <a:xfrm>
            <a:off x="2898100" y="3627601"/>
            <a:ext cx="6245899" cy="1515900"/>
          </a:xfrm>
          <a:prstGeom prst="rect">
            <a:avLst/>
          </a:prstGeom>
          <a:noFill/>
          <a:ln>
            <a:noFill/>
          </a:ln>
        </p:spPr>
      </p:pic>
      <p:pic>
        <p:nvPicPr>
          <p:cNvPr id="717" name="Google Shape;717;p80"/>
          <p:cNvPicPr preferRelativeResize="0"/>
          <p:nvPr/>
        </p:nvPicPr>
        <p:blipFill>
          <a:blip r:embed="rId4">
            <a:alphaModFix/>
          </a:blip>
          <a:stretch>
            <a:fillRect/>
          </a:stretch>
        </p:blipFill>
        <p:spPr>
          <a:xfrm>
            <a:off x="2880325" y="2322575"/>
            <a:ext cx="6263676" cy="2347615"/>
          </a:xfrm>
          <a:prstGeom prst="rect">
            <a:avLst/>
          </a:prstGeom>
          <a:noFill/>
          <a:ln>
            <a:noFill/>
          </a:ln>
        </p:spPr>
      </p:pic>
      <p:pic>
        <p:nvPicPr>
          <p:cNvPr id="718" name="Google Shape;718;p80"/>
          <p:cNvPicPr preferRelativeResize="0"/>
          <p:nvPr/>
        </p:nvPicPr>
        <p:blipFill>
          <a:blip r:embed="rId5">
            <a:alphaModFix/>
          </a:blip>
          <a:stretch>
            <a:fillRect/>
          </a:stretch>
        </p:blipFill>
        <p:spPr>
          <a:xfrm>
            <a:off x="311700" y="3810889"/>
            <a:ext cx="3902300" cy="85931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BUG: unable to handle kernel paging request in nla_strlcpy</a:t>
            </a:r>
            <a:endParaRPr sz="1800"/>
          </a:p>
        </p:txBody>
      </p:sp>
      <p:pic>
        <p:nvPicPr>
          <p:cNvPr id="724" name="Google Shape;724;p81"/>
          <p:cNvPicPr preferRelativeResize="0"/>
          <p:nvPr/>
        </p:nvPicPr>
        <p:blipFill>
          <a:blip r:embed="rId3">
            <a:alphaModFix/>
          </a:blip>
          <a:stretch>
            <a:fillRect/>
          </a:stretch>
        </p:blipFill>
        <p:spPr>
          <a:xfrm>
            <a:off x="193225" y="1092650"/>
            <a:ext cx="4959204" cy="2349950"/>
          </a:xfrm>
          <a:prstGeom prst="rect">
            <a:avLst/>
          </a:prstGeom>
          <a:noFill/>
          <a:ln>
            <a:noFill/>
          </a:ln>
        </p:spPr>
      </p:pic>
      <p:pic>
        <p:nvPicPr>
          <p:cNvPr id="725" name="Google Shape;725;p81"/>
          <p:cNvPicPr preferRelativeResize="0"/>
          <p:nvPr/>
        </p:nvPicPr>
        <p:blipFill>
          <a:blip r:embed="rId4">
            <a:alphaModFix/>
          </a:blip>
          <a:stretch>
            <a:fillRect/>
          </a:stretch>
        </p:blipFill>
        <p:spPr>
          <a:xfrm>
            <a:off x="2928275" y="2593522"/>
            <a:ext cx="5984998" cy="2349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t>Patch #2b4f27c3</a:t>
            </a:r>
            <a:endParaRPr dirty="0"/>
          </a:p>
        </p:txBody>
      </p:sp>
      <p:graphicFrame>
        <p:nvGraphicFramePr>
          <p:cNvPr id="95" name="Google Shape;95;p19"/>
          <p:cNvGraphicFramePr/>
          <p:nvPr>
            <p:extLst>
              <p:ext uri="{D42A27DB-BD31-4B8C-83A1-F6EECF244321}">
                <p14:modId xmlns:p14="http://schemas.microsoft.com/office/powerpoint/2010/main" val="1668208893"/>
              </p:ext>
            </p:extLst>
          </p:nvPr>
        </p:nvGraphicFramePr>
        <p:xfrm>
          <a:off x="2119313" y="2011725"/>
          <a:ext cx="4905375" cy="1092810"/>
        </p:xfrm>
        <a:graphic>
          <a:graphicData uri="http://schemas.openxmlformats.org/drawingml/2006/table">
            <a:tbl>
              <a:tblPr>
                <a:noFill/>
                <a:tableStyleId>{90451CF9-6E87-49CF-A4E6-B44C3E17D55F}</a:tableStyleId>
              </a:tblPr>
              <a:tblGrid>
                <a:gridCol w="49053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global-out-of-bounds Read in crypto_chacha20_crypt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dirty="0">
                          <a:solidFill>
                            <a:schemeClr val="hlink"/>
                          </a:solidFill>
                          <a:latin typeface="Calibri"/>
                          <a:ea typeface="Calibri"/>
                          <a:cs typeface="Calibri"/>
                          <a:sym typeface="Calibri"/>
                          <a:hlinkClick r:id="rId4"/>
                        </a:rPr>
                        <a:t>general protection fault in crypto_chacha20_crypt</a:t>
                      </a:r>
                      <a:endParaRPr sz="1100" u="sng" dirty="0">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dirty="0">
                          <a:solidFill>
                            <a:schemeClr val="hlink"/>
                          </a:solidFill>
                          <a:latin typeface="Calibri"/>
                          <a:ea typeface="Calibri"/>
                          <a:cs typeface="Calibri"/>
                          <a:sym typeface="Calibri"/>
                          <a:hlinkClick r:id="rId5"/>
                        </a:rPr>
                        <a:t>BUG: unable to handle kernel paging request in crypto_chacha20_crypt</a:t>
                      </a:r>
                      <a:endParaRPr sz="1100" dirty="0">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 name="Straight Arrow Connector 2">
            <a:extLst>
              <a:ext uri="{FF2B5EF4-FFF2-40B4-BE49-F238E27FC236}">
                <a16:creationId xmlns:a16="http://schemas.microsoft.com/office/drawing/2014/main" id="{945A3068-C620-203A-D335-26E9CB702433}"/>
              </a:ext>
            </a:extLst>
          </p:cNvPr>
          <p:cNvCxnSpPr>
            <a:cxnSpLocks/>
          </p:cNvCxnSpPr>
          <p:nvPr/>
        </p:nvCxnSpPr>
        <p:spPr>
          <a:xfrm flipV="1">
            <a:off x="1184223" y="2923082"/>
            <a:ext cx="935089" cy="74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0FD4E57-BF4E-0312-2984-412FB1844595}"/>
              </a:ext>
            </a:extLst>
          </p:cNvPr>
          <p:cNvSpPr txBox="1"/>
          <p:nvPr/>
        </p:nvSpPr>
        <p:spPr>
          <a:xfrm>
            <a:off x="1071797" y="3672590"/>
            <a:ext cx="6887980" cy="523220"/>
          </a:xfrm>
          <a:prstGeom prst="rect">
            <a:avLst/>
          </a:prstGeom>
          <a:noFill/>
        </p:spPr>
        <p:txBody>
          <a:bodyPr wrap="square" rtlCol="0">
            <a:spAutoFit/>
          </a:bodyPr>
          <a:lstStyle/>
          <a:p>
            <a:r>
              <a:rPr lang="en-US" dirty="0">
                <a:hlinkClick r:id="rId5"/>
              </a:rPr>
              <a:t>https://syzkaller.appspot.com/bug?id=544067c32331f97801e2b5b5f83e4f7f7e2665ce</a:t>
            </a:r>
            <a:endParaRPr lang="en-US" dirty="0"/>
          </a:p>
          <a:p>
            <a:r>
              <a:rPr lang="en-US" dirty="0"/>
              <a:t>Th</a:t>
            </a:r>
            <a:r>
              <a:rPr lang="en-US" altLang="zh-CN" dirty="0"/>
              <a:t>e</a:t>
            </a:r>
            <a:r>
              <a:rPr lang="zh-CN" altLang="en-US" dirty="0"/>
              <a:t> </a:t>
            </a:r>
            <a:r>
              <a:rPr lang="en-US" altLang="zh-CN" dirty="0"/>
              <a:t>3</a:t>
            </a:r>
            <a:r>
              <a:rPr lang="en-US" altLang="zh-CN" baseline="30000" dirty="0"/>
              <a:t>rd</a:t>
            </a:r>
            <a:r>
              <a:rPr lang="zh-CN" altLang="en-US" dirty="0"/>
              <a:t> </a:t>
            </a:r>
            <a:r>
              <a:rPr lang="en-US" altLang="zh-CN" dirty="0"/>
              <a:t>bug</a:t>
            </a:r>
            <a:r>
              <a:rPr lang="zh-CN" altLang="en-US" dirty="0"/>
              <a:t> </a:t>
            </a:r>
            <a:r>
              <a:rPr lang="en-US" altLang="zh-CN" dirty="0"/>
              <a:t>report</a:t>
            </a:r>
            <a:r>
              <a:rPr lang="zh-CN" altLang="en-US" dirty="0"/>
              <a:t> </a:t>
            </a:r>
            <a:r>
              <a:rPr lang="en-US" altLang="zh-CN" dirty="0"/>
              <a:t>is</a:t>
            </a:r>
            <a:r>
              <a:rPr lang="zh-CN" altLang="en-US" dirty="0"/>
              <a:t> </a:t>
            </a:r>
            <a:r>
              <a:rPr lang="en-US" altLang="zh-CN" dirty="0"/>
              <a:t>already</a:t>
            </a:r>
            <a:r>
              <a:rPr lang="zh-CN" altLang="en-US" dirty="0"/>
              <a:t> </a:t>
            </a:r>
            <a:r>
              <a:rPr lang="en-US" altLang="zh-CN" dirty="0"/>
              <a:t>marked</a:t>
            </a:r>
            <a:r>
              <a:rPr lang="zh-CN" altLang="en-US" dirty="0"/>
              <a:t> </a:t>
            </a:r>
            <a:r>
              <a:rPr lang="en-US" altLang="zh-CN" dirty="0"/>
              <a:t>as</a:t>
            </a:r>
            <a:r>
              <a:rPr lang="zh-CN" altLang="en-US" dirty="0"/>
              <a:t> </a:t>
            </a:r>
            <a:r>
              <a:rPr lang="en-US" altLang="zh-CN" dirty="0"/>
              <a:t>duplicated</a:t>
            </a:r>
            <a:r>
              <a:rPr lang="zh-CN" altLang="en-US" dirty="0"/>
              <a:t> </a:t>
            </a:r>
            <a:r>
              <a:rPr lang="en-US" altLang="zh-CN" dirty="0"/>
              <a:t>with</a:t>
            </a:r>
            <a:r>
              <a:rPr lang="zh-CN" altLang="en-US" dirty="0"/>
              <a:t> </a:t>
            </a:r>
            <a:r>
              <a:rPr lang="en-US" altLang="zh-CN" dirty="0"/>
              <a:t>the</a:t>
            </a:r>
            <a:r>
              <a:rPr lang="zh-CN" altLang="en-US" dirty="0"/>
              <a:t> </a:t>
            </a:r>
            <a:r>
              <a:rPr lang="en-US" altLang="zh-CN" dirty="0"/>
              <a:t>2</a:t>
            </a:r>
            <a:r>
              <a:rPr lang="en-US" altLang="zh-CN" baseline="30000" dirty="0"/>
              <a:t>nd</a:t>
            </a:r>
            <a:r>
              <a:rPr lang="zh-CN" altLang="en-US" dirty="0"/>
              <a:t> </a:t>
            </a:r>
            <a:r>
              <a:rPr lang="en-US" altLang="zh-CN" dirty="0"/>
              <a:t>bug</a:t>
            </a:r>
            <a:r>
              <a:rPr lang="zh-CN" altLang="en-US" dirty="0"/>
              <a:t> </a:t>
            </a:r>
            <a:r>
              <a:rPr lang="en-US" altLang="zh-CN" dirty="0"/>
              <a:t>report</a:t>
            </a:r>
            <a:endParaRPr lang="en-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and OOB Read</a:t>
            </a:r>
            <a:endParaRPr/>
          </a:p>
        </p:txBody>
      </p:sp>
      <p:sp>
        <p:nvSpPr>
          <p:cNvPr id="731" name="Google Shape;731;p82"/>
          <p:cNvSpPr txBox="1"/>
          <p:nvPr/>
        </p:nvSpPr>
        <p:spPr>
          <a:xfrm>
            <a:off x="351050" y="1172950"/>
            <a:ext cx="73371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Same with BUG, if the area is not kernel paging , it would cause OOB Read.</a:t>
            </a:r>
            <a:endParaRPr/>
          </a:p>
          <a:p>
            <a:pPr marL="0" lvl="0" indent="0" algn="l" rtl="0">
              <a:spcBef>
                <a:spcPts val="0"/>
              </a:spcBef>
              <a:spcAft>
                <a:spcPts val="0"/>
              </a:spcAft>
              <a:buNone/>
            </a:pPr>
            <a:endParaRPr/>
          </a:p>
          <a:p>
            <a:pPr marL="0" lvl="0" indent="0" algn="l" rtl="0">
              <a:spcBef>
                <a:spcPts val="0"/>
              </a:spcBef>
              <a:spcAft>
                <a:spcPts val="0"/>
              </a:spcAft>
              <a:buNone/>
            </a:pPr>
            <a:r>
              <a:rPr lang="en"/>
              <a:t>If the area was freed, it would cause UAF.</a:t>
            </a:r>
            <a:endParaRPr/>
          </a:p>
        </p:txBody>
      </p:sp>
      <p:pic>
        <p:nvPicPr>
          <p:cNvPr id="732" name="Google Shape;732;p82"/>
          <p:cNvPicPr preferRelativeResize="0"/>
          <p:nvPr/>
        </p:nvPicPr>
        <p:blipFill>
          <a:blip r:embed="rId3">
            <a:alphaModFix/>
          </a:blip>
          <a:stretch>
            <a:fillRect/>
          </a:stretch>
        </p:blipFill>
        <p:spPr>
          <a:xfrm>
            <a:off x="387900" y="2171700"/>
            <a:ext cx="5341126" cy="25309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#7d98386d</a:t>
            </a:r>
            <a:endParaRPr/>
          </a:p>
        </p:txBody>
      </p:sp>
      <p:graphicFrame>
        <p:nvGraphicFramePr>
          <p:cNvPr id="738" name="Google Shape;738;p83"/>
          <p:cNvGraphicFramePr/>
          <p:nvPr/>
        </p:nvGraphicFramePr>
        <p:xfrm>
          <a:off x="1389175" y="1786950"/>
          <a:ext cx="5229225" cy="752670"/>
        </p:xfrm>
        <a:graphic>
          <a:graphicData uri="http://schemas.openxmlformats.org/drawingml/2006/table">
            <a:tbl>
              <a:tblPr>
                <a:noFill/>
                <a:tableStyleId>{90451CF9-6E87-49CF-A4E6-B44C3E17D55F}</a:tableStyleId>
              </a:tblPr>
              <a:tblGrid>
                <a:gridCol w="52292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KASAN: slab-out-of-bounds Read in ip6_route_me_harder</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KASAN: use-after-free Read in ip6_route_me_harder</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744" name="Google Shape;744;p84"/>
          <p:cNvPicPr preferRelativeResize="0"/>
          <p:nvPr/>
        </p:nvPicPr>
        <p:blipFill>
          <a:blip r:embed="rId3">
            <a:alphaModFix/>
          </a:blip>
          <a:stretch>
            <a:fillRect/>
          </a:stretch>
        </p:blipFill>
        <p:spPr>
          <a:xfrm>
            <a:off x="311700" y="1152475"/>
            <a:ext cx="5748476" cy="3028475"/>
          </a:xfrm>
          <a:prstGeom prst="rect">
            <a:avLst/>
          </a:prstGeom>
          <a:noFill/>
          <a:ln>
            <a:noFill/>
          </a:ln>
        </p:spPr>
      </p:pic>
      <p:pic>
        <p:nvPicPr>
          <p:cNvPr id="745" name="Google Shape;745;p84"/>
          <p:cNvPicPr preferRelativeResize="0"/>
          <p:nvPr/>
        </p:nvPicPr>
        <p:blipFill>
          <a:blip r:embed="rId4">
            <a:alphaModFix/>
          </a:blip>
          <a:stretch>
            <a:fillRect/>
          </a:stretch>
        </p:blipFill>
        <p:spPr>
          <a:xfrm>
            <a:off x="5082873" y="2571748"/>
            <a:ext cx="4061124" cy="1150250"/>
          </a:xfrm>
          <a:prstGeom prst="rect">
            <a:avLst/>
          </a:prstGeom>
          <a:noFill/>
          <a:ln>
            <a:noFill/>
          </a:ln>
        </p:spPr>
      </p:pic>
      <p:pic>
        <p:nvPicPr>
          <p:cNvPr id="746" name="Google Shape;746;p84"/>
          <p:cNvPicPr preferRelativeResize="0"/>
          <p:nvPr/>
        </p:nvPicPr>
        <p:blipFill>
          <a:blip r:embed="rId5">
            <a:alphaModFix/>
          </a:blip>
          <a:stretch>
            <a:fillRect/>
          </a:stretch>
        </p:blipFill>
        <p:spPr>
          <a:xfrm>
            <a:off x="4469775" y="1353175"/>
            <a:ext cx="4664492" cy="572700"/>
          </a:xfrm>
          <a:prstGeom prst="rect">
            <a:avLst/>
          </a:prstGeom>
          <a:noFill/>
          <a:ln>
            <a:noFill/>
          </a:ln>
        </p:spPr>
      </p:pic>
      <p:pic>
        <p:nvPicPr>
          <p:cNvPr id="747" name="Google Shape;747;p84"/>
          <p:cNvPicPr preferRelativeResize="0"/>
          <p:nvPr/>
        </p:nvPicPr>
        <p:blipFill>
          <a:blip r:embed="rId6">
            <a:alphaModFix/>
          </a:blip>
          <a:stretch>
            <a:fillRect/>
          </a:stretch>
        </p:blipFill>
        <p:spPr>
          <a:xfrm>
            <a:off x="311700" y="4266425"/>
            <a:ext cx="6877050" cy="742950"/>
          </a:xfrm>
          <a:prstGeom prst="rect">
            <a:avLst/>
          </a:prstGeom>
          <a:noFill/>
          <a:ln>
            <a:noFill/>
          </a:ln>
        </p:spPr>
      </p:pic>
      <p:sp>
        <p:nvSpPr>
          <p:cNvPr id="748" name="Google Shape;748;p84"/>
          <p:cNvSpPr/>
          <p:nvPr/>
        </p:nvSpPr>
        <p:spPr>
          <a:xfrm>
            <a:off x="5484275" y="4525125"/>
            <a:ext cx="1236900" cy="41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0000"/>
                </a:solidFill>
              </a:rPr>
              <a:t>OOB/UAF</a:t>
            </a:r>
            <a:endParaRPr sz="1200">
              <a:solidFill>
                <a:srgbClr val="FF0000"/>
              </a:solidFill>
            </a:endParaRPr>
          </a:p>
        </p:txBody>
      </p:sp>
      <p:cxnSp>
        <p:nvCxnSpPr>
          <p:cNvPr id="749" name="Google Shape;749;p84"/>
          <p:cNvCxnSpPr/>
          <p:nvPr/>
        </p:nvCxnSpPr>
        <p:spPr>
          <a:xfrm>
            <a:off x="996700" y="1796950"/>
            <a:ext cx="3310200" cy="14700"/>
          </a:xfrm>
          <a:prstGeom prst="straightConnector1">
            <a:avLst/>
          </a:prstGeom>
          <a:noFill/>
          <a:ln w="9525" cap="flat" cmpd="sng">
            <a:solidFill>
              <a:srgbClr val="FF0000"/>
            </a:solidFill>
            <a:prstDash val="solid"/>
            <a:round/>
            <a:headEnd type="none" w="med" len="med"/>
            <a:tailEnd type="none" w="med" len="med"/>
          </a:ln>
        </p:spPr>
      </p:cxnSp>
      <p:cxnSp>
        <p:nvCxnSpPr>
          <p:cNvPr id="750" name="Google Shape;750;p84"/>
          <p:cNvCxnSpPr/>
          <p:nvPr/>
        </p:nvCxnSpPr>
        <p:spPr>
          <a:xfrm>
            <a:off x="1724200" y="2910050"/>
            <a:ext cx="3171900" cy="7200"/>
          </a:xfrm>
          <a:prstGeom prst="straightConnector1">
            <a:avLst/>
          </a:prstGeom>
          <a:noFill/>
          <a:ln w="9525" cap="flat" cmpd="sng">
            <a:solidFill>
              <a:srgbClr val="FF0000"/>
            </a:solidFill>
            <a:prstDash val="solid"/>
            <a:round/>
            <a:headEnd type="none" w="med" len="med"/>
            <a:tailEnd type="none" w="med" len="med"/>
          </a:ln>
        </p:spPr>
      </p:cxnSp>
      <p:cxnSp>
        <p:nvCxnSpPr>
          <p:cNvPr id="751" name="Google Shape;751;p84"/>
          <p:cNvCxnSpPr/>
          <p:nvPr/>
        </p:nvCxnSpPr>
        <p:spPr>
          <a:xfrm flipH="1">
            <a:off x="2699000" y="2895500"/>
            <a:ext cx="574800" cy="1425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OOB and UAF</a:t>
            </a:r>
            <a:endParaRPr/>
          </a:p>
        </p:txBody>
      </p:sp>
      <p:sp>
        <p:nvSpPr>
          <p:cNvPr id="757" name="Google Shape;757;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Those behaviors are caused by running environment as the same poc can trigger the different behaviors in the same VM.</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#17cfe79a</a:t>
            </a:r>
            <a:endParaRPr/>
          </a:p>
        </p:txBody>
      </p:sp>
      <p:graphicFrame>
        <p:nvGraphicFramePr>
          <p:cNvPr id="763" name="Google Shape;763;p86"/>
          <p:cNvGraphicFramePr/>
          <p:nvPr>
            <p:extLst>
              <p:ext uri="{D42A27DB-BD31-4B8C-83A1-F6EECF244321}">
                <p14:modId xmlns:p14="http://schemas.microsoft.com/office/powerpoint/2010/main" val="922592699"/>
              </p:ext>
            </p:extLst>
          </p:nvPr>
        </p:nvGraphicFramePr>
        <p:xfrm>
          <a:off x="1869325" y="1520125"/>
          <a:ext cx="4051790" cy="728540"/>
        </p:xfrm>
        <a:graphic>
          <a:graphicData uri="http://schemas.openxmlformats.org/drawingml/2006/table">
            <a:tbl>
              <a:tblPr>
                <a:noFill/>
                <a:tableStyleId>{90451CF9-6E87-49CF-A4E6-B44C3E17D55F}</a:tableStyleId>
              </a:tblPr>
              <a:tblGrid>
                <a:gridCol w="4051790">
                  <a:extLst>
                    <a:ext uri="{9D8B030D-6E8A-4147-A177-3AD203B41FA5}">
                      <a16:colId xmlns:a16="http://schemas.microsoft.com/office/drawing/2014/main" val="20000"/>
                    </a:ext>
                  </a:extLst>
                </a:gridCol>
              </a:tblGrid>
              <a:tr h="352425">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slab-out-of-bounds Write in setup_udp_tunnel_sock</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dirty="0">
                          <a:solidFill>
                            <a:schemeClr val="hlink"/>
                          </a:solidFill>
                          <a:latin typeface="Calibri"/>
                          <a:ea typeface="Calibri"/>
                          <a:cs typeface="Calibri"/>
                          <a:sym typeface="Calibri"/>
                          <a:hlinkClick r:id="rId4"/>
                        </a:rPr>
                        <a:t>KASAN: use-after-free Read in pppol2tp_connect (2)</a:t>
                      </a:r>
                      <a:endParaRPr sz="1100" u="sng" dirty="0">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769" name="Google Shape;769;p87"/>
          <p:cNvSpPr txBox="1">
            <a:spLocks noGrp="1"/>
          </p:cNvSpPr>
          <p:nvPr>
            <p:ph type="body" idx="1"/>
          </p:nvPr>
        </p:nvSpPr>
        <p:spPr>
          <a:xfrm>
            <a:off x="311700" y="1231775"/>
            <a:ext cx="8832300" cy="13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l2tp: do not accept arbitrary sockets</a:t>
            </a:r>
            <a:endParaRPr sz="1400"/>
          </a:p>
          <a:p>
            <a:pPr marL="0" lvl="0" indent="0" algn="l" rtl="0">
              <a:spcBef>
                <a:spcPts val="1600"/>
              </a:spcBef>
              <a:spcAft>
                <a:spcPts val="0"/>
              </a:spcAft>
              <a:buNone/>
            </a:pPr>
            <a:r>
              <a:rPr lang="en" sz="1400"/>
              <a:t>syzkaller found an issue caused by lack of sufficient checks in l2tp_tunnel_create()</a:t>
            </a:r>
            <a:endParaRPr sz="1400"/>
          </a:p>
          <a:p>
            <a:pPr marL="0" lvl="0" indent="0" algn="l" rtl="0">
              <a:spcBef>
                <a:spcPts val="1600"/>
              </a:spcBef>
              <a:spcAft>
                <a:spcPts val="0"/>
              </a:spcAft>
              <a:buNone/>
            </a:pPr>
            <a:r>
              <a:rPr lang="en" sz="1400"/>
              <a:t>RAW sockets can not be considered as UDP ones for instance.</a:t>
            </a:r>
            <a:endParaRPr sz="1400"/>
          </a:p>
          <a:p>
            <a:pPr marL="0" lvl="0" indent="0" algn="l" rtl="0">
              <a:spcBef>
                <a:spcPts val="1600"/>
              </a:spcBef>
              <a:spcAft>
                <a:spcPts val="1600"/>
              </a:spcAft>
              <a:buNone/>
            </a:pPr>
            <a:endParaRPr sz="1400"/>
          </a:p>
        </p:txBody>
      </p:sp>
      <p:pic>
        <p:nvPicPr>
          <p:cNvPr id="770" name="Google Shape;770;p87"/>
          <p:cNvPicPr preferRelativeResize="0"/>
          <p:nvPr/>
        </p:nvPicPr>
        <p:blipFill>
          <a:blip r:embed="rId3">
            <a:alphaModFix/>
          </a:blip>
          <a:stretch>
            <a:fillRect/>
          </a:stretch>
        </p:blipFill>
        <p:spPr>
          <a:xfrm>
            <a:off x="311700" y="2680625"/>
            <a:ext cx="6528376" cy="1728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KASAN: slab-out-of-bounds Write in setup_udp_tunnel_sock</a:t>
            </a:r>
            <a:endParaRPr sz="2400"/>
          </a:p>
        </p:txBody>
      </p:sp>
      <p:pic>
        <p:nvPicPr>
          <p:cNvPr id="776" name="Google Shape;776;p88"/>
          <p:cNvPicPr preferRelativeResize="0"/>
          <p:nvPr/>
        </p:nvPicPr>
        <p:blipFill>
          <a:blip r:embed="rId3">
            <a:alphaModFix/>
          </a:blip>
          <a:stretch>
            <a:fillRect/>
          </a:stretch>
        </p:blipFill>
        <p:spPr>
          <a:xfrm>
            <a:off x="442650" y="1155575"/>
            <a:ext cx="5791200" cy="2600325"/>
          </a:xfrm>
          <a:prstGeom prst="rect">
            <a:avLst/>
          </a:prstGeom>
          <a:noFill/>
          <a:ln>
            <a:noFill/>
          </a:ln>
        </p:spPr>
      </p:pic>
      <p:pic>
        <p:nvPicPr>
          <p:cNvPr id="777" name="Google Shape;777;p88"/>
          <p:cNvPicPr preferRelativeResize="0"/>
          <p:nvPr/>
        </p:nvPicPr>
        <p:blipFill>
          <a:blip r:embed="rId4">
            <a:alphaModFix/>
          </a:blip>
          <a:stretch>
            <a:fillRect/>
          </a:stretch>
        </p:blipFill>
        <p:spPr>
          <a:xfrm>
            <a:off x="3418925" y="3893750"/>
            <a:ext cx="5238750" cy="790575"/>
          </a:xfrm>
          <a:prstGeom prst="rect">
            <a:avLst/>
          </a:prstGeom>
          <a:noFill/>
          <a:ln>
            <a:noFill/>
          </a:ln>
        </p:spPr>
      </p:pic>
      <p:sp>
        <p:nvSpPr>
          <p:cNvPr id="778" name="Google Shape;778;p88"/>
          <p:cNvSpPr/>
          <p:nvPr/>
        </p:nvSpPr>
        <p:spPr>
          <a:xfrm>
            <a:off x="442650" y="4408725"/>
            <a:ext cx="2509800" cy="51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It assume the socket is UDP</a:t>
            </a:r>
            <a:endParaRPr>
              <a:solidFill>
                <a:srgbClr val="FF0000"/>
              </a:solidFill>
            </a:endParaRPr>
          </a:p>
        </p:txBody>
      </p:sp>
      <p:cxnSp>
        <p:nvCxnSpPr>
          <p:cNvPr id="779" name="Google Shape;779;p88"/>
          <p:cNvCxnSpPr>
            <a:stCxn id="778" idx="3"/>
            <a:endCxn id="777" idx="1"/>
          </p:cNvCxnSpPr>
          <p:nvPr/>
        </p:nvCxnSpPr>
        <p:spPr>
          <a:xfrm rot="10800000" flipH="1">
            <a:off x="2952450" y="4289025"/>
            <a:ext cx="466500" cy="378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is incorrect for UAF Read</a:t>
            </a:r>
            <a:endParaRPr/>
          </a:p>
        </p:txBody>
      </p:sp>
      <p:sp>
        <p:nvSpPr>
          <p:cNvPr id="785" name="Google Shape;785;p89"/>
          <p:cNvSpPr txBox="1">
            <a:spLocks noGrp="1"/>
          </p:cNvSpPr>
          <p:nvPr>
            <p:ph type="body" idx="1"/>
          </p:nvPr>
        </p:nvSpPr>
        <p:spPr>
          <a:xfrm>
            <a:off x="311700" y="1152475"/>
            <a:ext cx="8520600" cy="151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crash still occurs when the kernel is patched, in other word, the assigned patch is not the correct patch for this bug.</a:t>
            </a:r>
            <a:endParaRPr/>
          </a:p>
          <a:p>
            <a:pPr marL="0" lvl="0" indent="0" algn="l" rtl="0">
              <a:spcBef>
                <a:spcPts val="1600"/>
              </a:spcBef>
              <a:spcAft>
                <a:spcPts val="1600"/>
              </a:spcAft>
              <a:buNone/>
            </a:pPr>
            <a:r>
              <a:rPr lang="en"/>
              <a:t>The correct patch is l2tp: </a:t>
            </a:r>
            <a:r>
              <a:rPr lang="en" u="sng">
                <a:solidFill>
                  <a:schemeClr val="hlink"/>
                </a:solidFill>
                <a:hlinkClick r:id="rId3"/>
              </a:rPr>
              <a:t>fix races in tunnel creation</a:t>
            </a:r>
            <a:endParaRPr/>
          </a:p>
        </p:txBody>
      </p:sp>
      <p:pic>
        <p:nvPicPr>
          <p:cNvPr id="786" name="Google Shape;786;p89"/>
          <p:cNvPicPr preferRelativeResize="0"/>
          <p:nvPr/>
        </p:nvPicPr>
        <p:blipFill>
          <a:blip r:embed="rId4">
            <a:alphaModFix/>
          </a:blip>
          <a:stretch>
            <a:fillRect/>
          </a:stretch>
        </p:blipFill>
        <p:spPr>
          <a:xfrm>
            <a:off x="311700" y="3060425"/>
            <a:ext cx="8520600" cy="440941"/>
          </a:xfrm>
          <a:prstGeom prst="rect">
            <a:avLst/>
          </a:prstGeom>
          <a:noFill/>
          <a:ln>
            <a:noFill/>
          </a:ln>
        </p:spPr>
      </p:pic>
      <p:pic>
        <p:nvPicPr>
          <p:cNvPr id="787" name="Google Shape;787;p89"/>
          <p:cNvPicPr preferRelativeResize="0"/>
          <p:nvPr/>
        </p:nvPicPr>
        <p:blipFill>
          <a:blip r:embed="rId5">
            <a:alphaModFix/>
          </a:blip>
          <a:stretch>
            <a:fillRect/>
          </a:stretch>
        </p:blipFill>
        <p:spPr>
          <a:xfrm>
            <a:off x="0" y="4102900"/>
            <a:ext cx="9144000" cy="343493"/>
          </a:xfrm>
          <a:prstGeom prst="rect">
            <a:avLst/>
          </a:prstGeom>
          <a:noFill/>
          <a:ln>
            <a:noFill/>
          </a:ln>
        </p:spPr>
      </p:pic>
      <p:sp>
        <p:nvSpPr>
          <p:cNvPr id="788" name="Google Shape;788;p89"/>
          <p:cNvSpPr/>
          <p:nvPr/>
        </p:nvSpPr>
        <p:spPr>
          <a:xfrm>
            <a:off x="1109650" y="3199138"/>
            <a:ext cx="640200" cy="163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9"/>
          <p:cNvSpPr/>
          <p:nvPr/>
        </p:nvSpPr>
        <p:spPr>
          <a:xfrm>
            <a:off x="709150" y="4057225"/>
            <a:ext cx="862200" cy="163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Patch #e57121d0</a:t>
            </a:r>
            <a:endParaRPr dirty="0"/>
          </a:p>
        </p:txBody>
      </p:sp>
      <p:graphicFrame>
        <p:nvGraphicFramePr>
          <p:cNvPr id="795" name="Google Shape;795;p90"/>
          <p:cNvGraphicFramePr/>
          <p:nvPr/>
        </p:nvGraphicFramePr>
        <p:xfrm>
          <a:off x="1746238" y="1491025"/>
          <a:ext cx="5651525" cy="1881675"/>
        </p:xfrm>
        <a:graphic>
          <a:graphicData uri="http://schemas.openxmlformats.org/drawingml/2006/table">
            <a:tbl>
              <a:tblPr>
                <a:noFill/>
                <a:tableStyleId>{90451CF9-6E87-49CF-A4E6-B44C3E17D55F}</a:tableStyleId>
              </a:tblPr>
              <a:tblGrid>
                <a:gridCol w="56515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general protection fault in skcipher_walk_done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524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BUG: unable to handle kernel NULL pointer dereference in blkcipher_walk_done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52425">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5"/>
                        </a:rPr>
                        <a:t>BUG: unable to handle kernel NULL pointer dereference in scatterwalk_copychunks</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6"/>
                        </a:rPr>
                        <a:t>KASAN: wild-memory-access Write in scatterwalk_copychunks</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7"/>
                        </a:rPr>
                        <a:t>general protection fault in scatterwalk_copychunks (2)</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pic>
        <p:nvPicPr>
          <p:cNvPr id="801" name="Google Shape;801;p91"/>
          <p:cNvPicPr preferRelativeResize="0"/>
          <p:nvPr/>
        </p:nvPicPr>
        <p:blipFill>
          <a:blip r:embed="rId3">
            <a:alphaModFix/>
          </a:blip>
          <a:stretch>
            <a:fillRect/>
          </a:stretch>
        </p:blipFill>
        <p:spPr>
          <a:xfrm>
            <a:off x="4343375" y="2753150"/>
            <a:ext cx="4800624" cy="1815726"/>
          </a:xfrm>
          <a:prstGeom prst="rect">
            <a:avLst/>
          </a:prstGeom>
          <a:noFill/>
          <a:ln>
            <a:noFill/>
          </a:ln>
        </p:spPr>
      </p:pic>
      <p:pic>
        <p:nvPicPr>
          <p:cNvPr id="802" name="Google Shape;802;p91"/>
          <p:cNvPicPr preferRelativeResize="0"/>
          <p:nvPr/>
        </p:nvPicPr>
        <p:blipFill>
          <a:blip r:embed="rId4">
            <a:alphaModFix/>
          </a:blip>
          <a:stretch>
            <a:fillRect/>
          </a:stretch>
        </p:blipFill>
        <p:spPr>
          <a:xfrm>
            <a:off x="311700" y="1152475"/>
            <a:ext cx="4031674" cy="2705674"/>
          </a:xfrm>
          <a:prstGeom prst="rect">
            <a:avLst/>
          </a:prstGeom>
          <a:noFill/>
          <a:ln w="9525" cap="flat" cmpd="sng">
            <a:solidFill>
              <a:srgbClr val="FF0000"/>
            </a:solidFill>
            <a:prstDash val="solid"/>
            <a:round/>
            <a:headEnd type="none" w="sm" len="sm"/>
            <a:tailEnd type="none" w="sm" len="sm"/>
          </a:ln>
        </p:spPr>
      </p:pic>
      <p:sp>
        <p:nvSpPr>
          <p:cNvPr id="803" name="Google Shape;803;p91"/>
          <p:cNvSpPr/>
          <p:nvPr/>
        </p:nvSpPr>
        <p:spPr>
          <a:xfrm>
            <a:off x="865075" y="1937050"/>
            <a:ext cx="2134500" cy="291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000000"/>
                </a:solidFill>
              </a:rPr>
              <a:t>Root Cause Analysis</a:t>
            </a:r>
            <a:endParaRPr>
              <a:solidFill>
                <a:srgbClr val="000000"/>
              </a:solidFill>
            </a:endParaRPr>
          </a:p>
          <a:p>
            <a:pPr marL="0" lvl="0" indent="0" algn="l" rtl="0">
              <a:lnSpc>
                <a:spcPct val="115000"/>
              </a:lnSpc>
              <a:spcBef>
                <a:spcPts val="1600"/>
              </a:spcBef>
              <a:spcAft>
                <a:spcPts val="1600"/>
              </a:spcAft>
              <a:buNone/>
            </a:pPr>
            <a:endParaRPr sz="1800">
              <a:solidFill>
                <a:schemeClr val="dk2"/>
              </a:solidFill>
            </a:endParaRPr>
          </a:p>
        </p:txBody>
      </p:sp>
      <p:sp>
        <p:nvSpPr>
          <p:cNvPr id="101" name="Google Shape;101;p20"/>
          <p:cNvSpPr txBox="1"/>
          <p:nvPr/>
        </p:nvSpPr>
        <p:spPr>
          <a:xfrm>
            <a:off x="0" y="4897125"/>
            <a:ext cx="8697600" cy="2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u="sng">
                <a:solidFill>
                  <a:schemeClr val="hlink"/>
                </a:solidFill>
                <a:hlinkClick r:id="rId3"/>
              </a:rPr>
              <a:t>https://git.kernel.org/pub/scm/linux/kernel/git/torvalds/linux.git/commit/?id=2b4f27c36bcd46e820ddb9a8e6fe6a63fa4250b8</a:t>
            </a:r>
            <a:endParaRPr/>
          </a:p>
        </p:txBody>
      </p:sp>
      <p:pic>
        <p:nvPicPr>
          <p:cNvPr id="102" name="Google Shape;102;p20"/>
          <p:cNvPicPr preferRelativeResize="0"/>
          <p:nvPr/>
        </p:nvPicPr>
        <p:blipFill>
          <a:blip r:embed="rId4">
            <a:alphaModFix/>
          </a:blip>
          <a:stretch>
            <a:fillRect/>
          </a:stretch>
        </p:blipFill>
        <p:spPr>
          <a:xfrm>
            <a:off x="311700" y="1147800"/>
            <a:ext cx="4539300" cy="1610725"/>
          </a:xfrm>
          <a:prstGeom prst="rect">
            <a:avLst/>
          </a:prstGeom>
          <a:noFill/>
          <a:ln w="9525" cap="flat" cmpd="sng">
            <a:solidFill>
              <a:srgbClr val="FF0000"/>
            </a:solidFill>
            <a:prstDash val="solid"/>
            <a:round/>
            <a:headEnd type="none" w="sm" len="sm"/>
            <a:tailEnd type="none" w="sm" len="sm"/>
          </a:ln>
        </p:spPr>
      </p:pic>
      <p:pic>
        <p:nvPicPr>
          <p:cNvPr id="103" name="Google Shape;103;p20"/>
          <p:cNvPicPr preferRelativeResize="0"/>
          <p:nvPr/>
        </p:nvPicPr>
        <p:blipFill>
          <a:blip r:embed="rId5">
            <a:alphaModFix/>
          </a:blip>
          <a:stretch>
            <a:fillRect/>
          </a:stretch>
        </p:blipFill>
        <p:spPr>
          <a:xfrm>
            <a:off x="311700" y="2937075"/>
            <a:ext cx="4539300" cy="1463080"/>
          </a:xfrm>
          <a:prstGeom prst="rect">
            <a:avLst/>
          </a:prstGeom>
          <a:noFill/>
          <a:ln w="9525" cap="flat" cmpd="sng">
            <a:solidFill>
              <a:srgbClr val="FF0000"/>
            </a:solidFill>
            <a:prstDash val="solid"/>
            <a:round/>
            <a:headEnd type="none" w="sm" len="sm"/>
            <a:tailEnd type="none" w="sm" len="sm"/>
          </a:ln>
        </p:spPr>
      </p:pic>
      <p:pic>
        <p:nvPicPr>
          <p:cNvPr id="104" name="Google Shape;104;p20"/>
          <p:cNvPicPr preferRelativeResize="0"/>
          <p:nvPr/>
        </p:nvPicPr>
        <p:blipFill>
          <a:blip r:embed="rId6">
            <a:alphaModFix/>
          </a:blip>
          <a:stretch>
            <a:fillRect/>
          </a:stretch>
        </p:blipFill>
        <p:spPr>
          <a:xfrm>
            <a:off x="4927200" y="1147800"/>
            <a:ext cx="3988200" cy="2360204"/>
          </a:xfrm>
          <a:prstGeom prst="rect">
            <a:avLst/>
          </a:prstGeom>
          <a:noFill/>
          <a:ln w="9525" cap="flat" cmpd="sng">
            <a:solidFill>
              <a:srgbClr val="FF0000"/>
            </a:solidFill>
            <a:prstDash val="solid"/>
            <a:round/>
            <a:headEnd type="none" w="sm" len="sm"/>
            <a:tailEnd type="none" w="sm" len="sm"/>
          </a:ln>
        </p:spPr>
      </p:pic>
      <p:sp>
        <p:nvSpPr>
          <p:cNvPr id="105" name="Google Shape;105;p20"/>
          <p:cNvSpPr/>
          <p:nvPr/>
        </p:nvSpPr>
        <p:spPr>
          <a:xfrm>
            <a:off x="5074225" y="2276700"/>
            <a:ext cx="1904700" cy="364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 vs KASAN: GPF</a:t>
            </a:r>
            <a:endParaRPr/>
          </a:p>
        </p:txBody>
      </p:sp>
      <p:sp>
        <p:nvSpPr>
          <p:cNvPr id="810" name="Google Shape;810;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Kernel Address Sanitizer is not enabled in those cases in the BUG</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GPF, and Wild-memory-access Write</a:t>
            </a:r>
            <a:endParaRPr/>
          </a:p>
        </p:txBody>
      </p:sp>
      <p:pic>
        <p:nvPicPr>
          <p:cNvPr id="816" name="Google Shape;816;p93"/>
          <p:cNvPicPr preferRelativeResize="0"/>
          <p:nvPr/>
        </p:nvPicPr>
        <p:blipFill>
          <a:blip r:embed="rId3">
            <a:alphaModFix/>
          </a:blip>
          <a:stretch>
            <a:fillRect/>
          </a:stretch>
        </p:blipFill>
        <p:spPr>
          <a:xfrm>
            <a:off x="311700" y="2521625"/>
            <a:ext cx="4810125" cy="590550"/>
          </a:xfrm>
          <a:prstGeom prst="rect">
            <a:avLst/>
          </a:prstGeom>
          <a:noFill/>
          <a:ln w="9525" cap="flat" cmpd="sng">
            <a:solidFill>
              <a:srgbClr val="FF0000"/>
            </a:solidFill>
            <a:prstDash val="solid"/>
            <a:round/>
            <a:headEnd type="none" w="sm" len="sm"/>
            <a:tailEnd type="none" w="sm" len="sm"/>
          </a:ln>
        </p:spPr>
      </p:pic>
      <p:pic>
        <p:nvPicPr>
          <p:cNvPr id="817" name="Google Shape;817;p93"/>
          <p:cNvPicPr preferRelativeResize="0"/>
          <p:nvPr/>
        </p:nvPicPr>
        <p:blipFill>
          <a:blip r:embed="rId4">
            <a:alphaModFix/>
          </a:blip>
          <a:stretch>
            <a:fillRect/>
          </a:stretch>
        </p:blipFill>
        <p:spPr>
          <a:xfrm>
            <a:off x="311700" y="1175300"/>
            <a:ext cx="4838700" cy="1028700"/>
          </a:xfrm>
          <a:prstGeom prst="rect">
            <a:avLst/>
          </a:prstGeom>
          <a:noFill/>
          <a:ln w="9525" cap="flat" cmpd="sng">
            <a:solidFill>
              <a:srgbClr val="FF0000"/>
            </a:solidFill>
            <a:prstDash val="solid"/>
            <a:round/>
            <a:headEnd type="none" w="sm" len="sm"/>
            <a:tailEnd type="none" w="sm" len="sm"/>
          </a:ln>
        </p:spPr>
      </p:pic>
      <p:pic>
        <p:nvPicPr>
          <p:cNvPr id="818" name="Google Shape;818;p93"/>
          <p:cNvPicPr preferRelativeResize="0"/>
          <p:nvPr/>
        </p:nvPicPr>
        <p:blipFill>
          <a:blip r:embed="rId5">
            <a:alphaModFix/>
          </a:blip>
          <a:stretch>
            <a:fillRect/>
          </a:stretch>
        </p:blipFill>
        <p:spPr>
          <a:xfrm>
            <a:off x="311688" y="3325913"/>
            <a:ext cx="5210175" cy="1590675"/>
          </a:xfrm>
          <a:prstGeom prst="rect">
            <a:avLst/>
          </a:prstGeom>
          <a:noFill/>
          <a:ln w="9525" cap="flat" cmpd="sng">
            <a:solidFill>
              <a:srgbClr val="FF0000"/>
            </a:solidFill>
            <a:prstDash val="solid"/>
            <a:round/>
            <a:headEnd type="none" w="sm" len="sm"/>
            <a:tailEnd type="none" w="sm" len="sm"/>
          </a:ln>
        </p:spPr>
      </p:pic>
      <p:sp>
        <p:nvSpPr>
          <p:cNvPr id="819" name="Google Shape;819;p93"/>
          <p:cNvSpPr/>
          <p:nvPr/>
        </p:nvSpPr>
        <p:spPr>
          <a:xfrm>
            <a:off x="2094075" y="2521625"/>
            <a:ext cx="2581800" cy="30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rfc7539(ctr(aes),sha512-avx2)</a:t>
            </a:r>
            <a:endParaRPr/>
          </a:p>
        </p:txBody>
      </p:sp>
      <p:sp>
        <p:nvSpPr>
          <p:cNvPr id="820" name="Google Shape;820;p93"/>
          <p:cNvSpPr/>
          <p:nvPr/>
        </p:nvSpPr>
        <p:spPr>
          <a:xfrm>
            <a:off x="1517550" y="1512950"/>
            <a:ext cx="3356700" cy="35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rfc7539(chacha20-generic,sm3-generic)</a:t>
            </a:r>
            <a:endParaRPr/>
          </a:p>
        </p:txBody>
      </p:sp>
      <p:sp>
        <p:nvSpPr>
          <p:cNvPr id="821" name="Google Shape;821;p93"/>
          <p:cNvSpPr/>
          <p:nvPr/>
        </p:nvSpPr>
        <p:spPr>
          <a:xfrm>
            <a:off x="1960800" y="4269325"/>
            <a:ext cx="3124800" cy="39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t>rfc7539(ctr(twofish),sha512-generic)</a:t>
            </a:r>
            <a:endParaRPr/>
          </a:p>
        </p:txBody>
      </p:sp>
      <p:sp>
        <p:nvSpPr>
          <p:cNvPr id="822" name="Google Shape;822;p93"/>
          <p:cNvSpPr txBox="1"/>
          <p:nvPr/>
        </p:nvSpPr>
        <p:spPr>
          <a:xfrm>
            <a:off x="5707500" y="1943675"/>
            <a:ext cx="3124800" cy="786900"/>
          </a:xfrm>
          <a:prstGeom prst="rect">
            <a:avLst/>
          </a:prstGeom>
          <a:solidFill>
            <a:srgbClr val="D9D9D9"/>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Different crash locations and paths are caused by different parameters in the same syscall</a:t>
            </a:r>
            <a:endParaRPr>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PoC comparison</a:t>
            </a:r>
            <a:endParaRPr/>
          </a:p>
        </p:txBody>
      </p:sp>
      <p:pic>
        <p:nvPicPr>
          <p:cNvPr id="828" name="Google Shape;828;p94"/>
          <p:cNvPicPr preferRelativeResize="0"/>
          <p:nvPr/>
        </p:nvPicPr>
        <p:blipFill>
          <a:blip r:embed="rId3">
            <a:alphaModFix/>
          </a:blip>
          <a:stretch>
            <a:fillRect/>
          </a:stretch>
        </p:blipFill>
        <p:spPr>
          <a:xfrm>
            <a:off x="152400" y="1551125"/>
            <a:ext cx="8839202" cy="683764"/>
          </a:xfrm>
          <a:prstGeom prst="rect">
            <a:avLst/>
          </a:prstGeom>
          <a:noFill/>
          <a:ln>
            <a:noFill/>
          </a:ln>
        </p:spPr>
      </p:pic>
      <p:pic>
        <p:nvPicPr>
          <p:cNvPr id="829" name="Google Shape;829;p94"/>
          <p:cNvPicPr preferRelativeResize="0"/>
          <p:nvPr/>
        </p:nvPicPr>
        <p:blipFill>
          <a:blip r:embed="rId4">
            <a:alphaModFix/>
          </a:blip>
          <a:stretch>
            <a:fillRect/>
          </a:stretch>
        </p:blipFill>
        <p:spPr>
          <a:xfrm>
            <a:off x="152400" y="2387289"/>
            <a:ext cx="8839202" cy="591105"/>
          </a:xfrm>
          <a:prstGeom prst="rect">
            <a:avLst/>
          </a:prstGeom>
          <a:noFill/>
          <a:ln>
            <a:noFill/>
          </a:ln>
        </p:spPr>
      </p:pic>
      <p:pic>
        <p:nvPicPr>
          <p:cNvPr id="830" name="Google Shape;830;p94"/>
          <p:cNvPicPr preferRelativeResize="0"/>
          <p:nvPr/>
        </p:nvPicPr>
        <p:blipFill>
          <a:blip r:embed="rId5">
            <a:alphaModFix/>
          </a:blip>
          <a:stretch>
            <a:fillRect/>
          </a:stretch>
        </p:blipFill>
        <p:spPr>
          <a:xfrm>
            <a:off x="152400" y="3130793"/>
            <a:ext cx="8839203" cy="599363"/>
          </a:xfrm>
          <a:prstGeom prst="rect">
            <a:avLst/>
          </a:prstGeom>
          <a:noFill/>
          <a:ln>
            <a:noFill/>
          </a:ln>
        </p:spPr>
      </p:pic>
      <p:sp>
        <p:nvSpPr>
          <p:cNvPr id="831" name="Google Shape;831;p94"/>
          <p:cNvSpPr/>
          <p:nvPr/>
        </p:nvSpPr>
        <p:spPr>
          <a:xfrm>
            <a:off x="3822675" y="1725925"/>
            <a:ext cx="1851000" cy="1206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4"/>
          <p:cNvSpPr/>
          <p:nvPr/>
        </p:nvSpPr>
        <p:spPr>
          <a:xfrm>
            <a:off x="2818150" y="2509825"/>
            <a:ext cx="1515600" cy="1206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4"/>
          <p:cNvSpPr/>
          <p:nvPr/>
        </p:nvSpPr>
        <p:spPr>
          <a:xfrm>
            <a:off x="2859675" y="3255150"/>
            <a:ext cx="1599300" cy="1206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#eb014de4</a:t>
            </a:r>
            <a:endParaRPr/>
          </a:p>
        </p:txBody>
      </p:sp>
      <p:graphicFrame>
        <p:nvGraphicFramePr>
          <p:cNvPr id="839" name="Google Shape;839;p95"/>
          <p:cNvGraphicFramePr/>
          <p:nvPr/>
        </p:nvGraphicFramePr>
        <p:xfrm>
          <a:off x="2189425" y="1971175"/>
          <a:ext cx="3476625" cy="728540"/>
        </p:xfrm>
        <a:graphic>
          <a:graphicData uri="http://schemas.openxmlformats.org/drawingml/2006/table">
            <a:tbl>
              <a:tblPr>
                <a:noFill/>
                <a:tableStyleId>{90451CF9-6E87-49CF-A4E6-B44C3E17D55F}</a:tableStyleId>
              </a:tblPr>
              <a:tblGrid>
                <a:gridCol w="34766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BUG: corrupted list in __nf_tables_abort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__nf_tables_abort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rPr>
              <a:t>Root Cause Analysis</a:t>
            </a:r>
            <a:endParaRPr>
              <a:solidFill>
                <a:schemeClr val="dk2"/>
              </a:solidFill>
            </a:endParaRPr>
          </a:p>
        </p:txBody>
      </p:sp>
      <p:sp>
        <p:nvSpPr>
          <p:cNvPr id="845" name="Google Shape;845;p96"/>
          <p:cNvSpPr txBox="1">
            <a:spLocks noGrp="1"/>
          </p:cNvSpPr>
          <p:nvPr>
            <p:ph type="body" idx="1"/>
          </p:nvPr>
        </p:nvSpPr>
        <p:spPr>
          <a:xfrm>
            <a:off x="311700" y="1152475"/>
            <a:ext cx="8520600" cy="41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Add an object into different double linked lists</a:t>
            </a:r>
            <a:endParaRPr/>
          </a:p>
        </p:txBody>
      </p:sp>
      <p:pic>
        <p:nvPicPr>
          <p:cNvPr id="846" name="Google Shape;846;p96"/>
          <p:cNvPicPr preferRelativeResize="0"/>
          <p:nvPr/>
        </p:nvPicPr>
        <p:blipFill>
          <a:blip r:embed="rId3">
            <a:alphaModFix/>
          </a:blip>
          <a:stretch>
            <a:fillRect/>
          </a:stretch>
        </p:blipFill>
        <p:spPr>
          <a:xfrm>
            <a:off x="0" y="3434202"/>
            <a:ext cx="3950376" cy="1726925"/>
          </a:xfrm>
          <a:prstGeom prst="rect">
            <a:avLst/>
          </a:prstGeom>
          <a:noFill/>
          <a:ln>
            <a:noFill/>
          </a:ln>
        </p:spPr>
      </p:pic>
      <p:pic>
        <p:nvPicPr>
          <p:cNvPr id="847" name="Google Shape;847;p96"/>
          <p:cNvPicPr preferRelativeResize="0"/>
          <p:nvPr/>
        </p:nvPicPr>
        <p:blipFill>
          <a:blip r:embed="rId4">
            <a:alphaModFix/>
          </a:blip>
          <a:stretch>
            <a:fillRect/>
          </a:stretch>
        </p:blipFill>
        <p:spPr>
          <a:xfrm>
            <a:off x="0" y="2403288"/>
            <a:ext cx="3950376" cy="1030913"/>
          </a:xfrm>
          <a:prstGeom prst="rect">
            <a:avLst/>
          </a:prstGeom>
          <a:noFill/>
          <a:ln>
            <a:noFill/>
          </a:ln>
        </p:spPr>
      </p:pic>
      <p:pic>
        <p:nvPicPr>
          <p:cNvPr id="848" name="Google Shape;848;p96"/>
          <p:cNvPicPr preferRelativeResize="0"/>
          <p:nvPr/>
        </p:nvPicPr>
        <p:blipFill>
          <a:blip r:embed="rId5">
            <a:alphaModFix/>
          </a:blip>
          <a:stretch>
            <a:fillRect/>
          </a:stretch>
        </p:blipFill>
        <p:spPr>
          <a:xfrm>
            <a:off x="4345410" y="2403300"/>
            <a:ext cx="4798591" cy="2757825"/>
          </a:xfrm>
          <a:prstGeom prst="rect">
            <a:avLst/>
          </a:prstGeom>
          <a:noFill/>
          <a:ln>
            <a:noFill/>
          </a:ln>
        </p:spPr>
      </p:pic>
      <p:sp>
        <p:nvSpPr>
          <p:cNvPr id="849" name="Google Shape;849;p96"/>
          <p:cNvSpPr/>
          <p:nvPr/>
        </p:nvSpPr>
        <p:spPr>
          <a:xfrm>
            <a:off x="3994050" y="2132413"/>
            <a:ext cx="400200" cy="24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6"/>
          <p:cNvSpPr/>
          <p:nvPr/>
        </p:nvSpPr>
        <p:spPr>
          <a:xfrm>
            <a:off x="4801575" y="1677100"/>
            <a:ext cx="523800" cy="27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6"/>
          <p:cNvSpPr/>
          <p:nvPr/>
        </p:nvSpPr>
        <p:spPr>
          <a:xfrm>
            <a:off x="5630175" y="1677100"/>
            <a:ext cx="523800" cy="270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6"/>
          <p:cNvSpPr/>
          <p:nvPr/>
        </p:nvSpPr>
        <p:spPr>
          <a:xfrm>
            <a:off x="6458775" y="1677100"/>
            <a:ext cx="523800" cy="27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6"/>
          <p:cNvSpPr/>
          <p:nvPr/>
        </p:nvSpPr>
        <p:spPr>
          <a:xfrm>
            <a:off x="7287375" y="1677100"/>
            <a:ext cx="523800" cy="27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96"/>
          <p:cNvCxnSpPr/>
          <p:nvPr/>
        </p:nvCxnSpPr>
        <p:spPr>
          <a:xfrm>
            <a:off x="5325375" y="1735900"/>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855" name="Google Shape;855;p96"/>
          <p:cNvCxnSpPr/>
          <p:nvPr/>
        </p:nvCxnSpPr>
        <p:spPr>
          <a:xfrm>
            <a:off x="5325375" y="1888300"/>
            <a:ext cx="304800" cy="0"/>
          </a:xfrm>
          <a:prstGeom prst="straightConnector1">
            <a:avLst/>
          </a:prstGeom>
          <a:noFill/>
          <a:ln w="9525" cap="flat" cmpd="sng">
            <a:solidFill>
              <a:schemeClr val="dk2"/>
            </a:solidFill>
            <a:prstDash val="solid"/>
            <a:round/>
            <a:headEnd type="triangle" w="med" len="med"/>
            <a:tailEnd type="none" w="med" len="med"/>
          </a:ln>
        </p:spPr>
      </p:cxnSp>
      <p:cxnSp>
        <p:nvCxnSpPr>
          <p:cNvPr id="856" name="Google Shape;856;p96"/>
          <p:cNvCxnSpPr/>
          <p:nvPr/>
        </p:nvCxnSpPr>
        <p:spPr>
          <a:xfrm>
            <a:off x="6153975" y="1735900"/>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857" name="Google Shape;857;p96"/>
          <p:cNvCxnSpPr/>
          <p:nvPr/>
        </p:nvCxnSpPr>
        <p:spPr>
          <a:xfrm>
            <a:off x="6153975" y="1888300"/>
            <a:ext cx="304800" cy="0"/>
          </a:xfrm>
          <a:prstGeom prst="straightConnector1">
            <a:avLst/>
          </a:prstGeom>
          <a:noFill/>
          <a:ln w="9525" cap="flat" cmpd="sng">
            <a:solidFill>
              <a:schemeClr val="dk2"/>
            </a:solidFill>
            <a:prstDash val="solid"/>
            <a:round/>
            <a:headEnd type="triangle" w="med" len="med"/>
            <a:tailEnd type="none" w="med" len="med"/>
          </a:ln>
        </p:spPr>
      </p:cxnSp>
      <p:cxnSp>
        <p:nvCxnSpPr>
          <p:cNvPr id="858" name="Google Shape;858;p96"/>
          <p:cNvCxnSpPr/>
          <p:nvPr/>
        </p:nvCxnSpPr>
        <p:spPr>
          <a:xfrm>
            <a:off x="6982575" y="1735900"/>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859" name="Google Shape;859;p96"/>
          <p:cNvCxnSpPr/>
          <p:nvPr/>
        </p:nvCxnSpPr>
        <p:spPr>
          <a:xfrm>
            <a:off x="6982575" y="1888300"/>
            <a:ext cx="304800" cy="0"/>
          </a:xfrm>
          <a:prstGeom prst="straightConnector1">
            <a:avLst/>
          </a:prstGeom>
          <a:noFill/>
          <a:ln w="9525" cap="flat" cmpd="sng">
            <a:solidFill>
              <a:schemeClr val="dk2"/>
            </a:solidFill>
            <a:prstDash val="solid"/>
            <a:round/>
            <a:headEnd type="triangle" w="med" len="med"/>
            <a:tailEnd type="none" w="med" len="med"/>
          </a:ln>
        </p:spPr>
      </p:cxnSp>
      <p:sp>
        <p:nvSpPr>
          <p:cNvPr id="860" name="Google Shape;860;p96"/>
          <p:cNvSpPr/>
          <p:nvPr/>
        </p:nvSpPr>
        <p:spPr>
          <a:xfrm>
            <a:off x="508875" y="1753300"/>
            <a:ext cx="523800" cy="27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6"/>
          <p:cNvSpPr/>
          <p:nvPr/>
        </p:nvSpPr>
        <p:spPr>
          <a:xfrm>
            <a:off x="1337475" y="1753300"/>
            <a:ext cx="523800" cy="27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6"/>
          <p:cNvSpPr/>
          <p:nvPr/>
        </p:nvSpPr>
        <p:spPr>
          <a:xfrm>
            <a:off x="2166075" y="1753300"/>
            <a:ext cx="523800" cy="270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6"/>
          <p:cNvSpPr/>
          <p:nvPr/>
        </p:nvSpPr>
        <p:spPr>
          <a:xfrm>
            <a:off x="2994675" y="1753300"/>
            <a:ext cx="523800" cy="27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 name="Google Shape;864;p96"/>
          <p:cNvCxnSpPr/>
          <p:nvPr/>
        </p:nvCxnSpPr>
        <p:spPr>
          <a:xfrm>
            <a:off x="1032675" y="1812100"/>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865" name="Google Shape;865;p96"/>
          <p:cNvCxnSpPr/>
          <p:nvPr/>
        </p:nvCxnSpPr>
        <p:spPr>
          <a:xfrm>
            <a:off x="1032675" y="1964500"/>
            <a:ext cx="304800" cy="0"/>
          </a:xfrm>
          <a:prstGeom prst="straightConnector1">
            <a:avLst/>
          </a:prstGeom>
          <a:noFill/>
          <a:ln w="9525" cap="flat" cmpd="sng">
            <a:solidFill>
              <a:schemeClr val="dk2"/>
            </a:solidFill>
            <a:prstDash val="solid"/>
            <a:round/>
            <a:headEnd type="triangle" w="med" len="med"/>
            <a:tailEnd type="none" w="med" len="med"/>
          </a:ln>
        </p:spPr>
      </p:cxnSp>
      <p:cxnSp>
        <p:nvCxnSpPr>
          <p:cNvPr id="866" name="Google Shape;866;p96"/>
          <p:cNvCxnSpPr/>
          <p:nvPr/>
        </p:nvCxnSpPr>
        <p:spPr>
          <a:xfrm>
            <a:off x="1861275" y="1812100"/>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867" name="Google Shape;867;p96"/>
          <p:cNvCxnSpPr/>
          <p:nvPr/>
        </p:nvCxnSpPr>
        <p:spPr>
          <a:xfrm>
            <a:off x="1861275" y="1964500"/>
            <a:ext cx="304800" cy="0"/>
          </a:xfrm>
          <a:prstGeom prst="straightConnector1">
            <a:avLst/>
          </a:prstGeom>
          <a:noFill/>
          <a:ln w="9525" cap="flat" cmpd="sng">
            <a:solidFill>
              <a:schemeClr val="dk2"/>
            </a:solidFill>
            <a:prstDash val="solid"/>
            <a:round/>
            <a:headEnd type="triangle" w="med" len="med"/>
            <a:tailEnd type="none" w="med" len="med"/>
          </a:ln>
        </p:spPr>
      </p:cxnSp>
      <p:cxnSp>
        <p:nvCxnSpPr>
          <p:cNvPr id="868" name="Google Shape;868;p96"/>
          <p:cNvCxnSpPr/>
          <p:nvPr/>
        </p:nvCxnSpPr>
        <p:spPr>
          <a:xfrm>
            <a:off x="2689875" y="1812100"/>
            <a:ext cx="304800" cy="0"/>
          </a:xfrm>
          <a:prstGeom prst="straightConnector1">
            <a:avLst/>
          </a:prstGeom>
          <a:noFill/>
          <a:ln w="9525" cap="flat" cmpd="sng">
            <a:solidFill>
              <a:schemeClr val="dk2"/>
            </a:solidFill>
            <a:prstDash val="solid"/>
            <a:round/>
            <a:headEnd type="none" w="med" len="med"/>
            <a:tailEnd type="triangle" w="med" len="med"/>
          </a:ln>
        </p:spPr>
      </p:cxnSp>
      <p:cxnSp>
        <p:nvCxnSpPr>
          <p:cNvPr id="869" name="Google Shape;869;p96"/>
          <p:cNvCxnSpPr/>
          <p:nvPr/>
        </p:nvCxnSpPr>
        <p:spPr>
          <a:xfrm>
            <a:off x="2689875" y="1964500"/>
            <a:ext cx="304800" cy="0"/>
          </a:xfrm>
          <a:prstGeom prst="straightConnector1">
            <a:avLst/>
          </a:prstGeom>
          <a:noFill/>
          <a:ln w="9525" cap="flat" cmpd="sng">
            <a:solidFill>
              <a:schemeClr val="dk2"/>
            </a:solidFill>
            <a:prstDash val="solid"/>
            <a:round/>
            <a:headEnd type="triangle" w="med" len="med"/>
            <a:tailEnd type="none" w="med" len="med"/>
          </a:ln>
        </p:spPr>
      </p:cxnSp>
      <p:cxnSp>
        <p:nvCxnSpPr>
          <p:cNvPr id="870" name="Google Shape;870;p96"/>
          <p:cNvCxnSpPr>
            <a:stCxn id="862" idx="2"/>
            <a:endCxn id="849" idx="1"/>
          </p:cNvCxnSpPr>
          <p:nvPr/>
        </p:nvCxnSpPr>
        <p:spPr>
          <a:xfrm rot="-5400000" flipH="1">
            <a:off x="3096375" y="1354900"/>
            <a:ext cx="229200" cy="1566000"/>
          </a:xfrm>
          <a:prstGeom prst="bentConnector2">
            <a:avLst/>
          </a:prstGeom>
          <a:noFill/>
          <a:ln w="9525" cap="flat" cmpd="sng">
            <a:solidFill>
              <a:srgbClr val="FF0000"/>
            </a:solidFill>
            <a:prstDash val="solid"/>
            <a:round/>
            <a:headEnd type="none" w="med" len="med"/>
            <a:tailEnd type="triangle" w="med" len="med"/>
          </a:ln>
        </p:spPr>
      </p:cxnSp>
      <p:cxnSp>
        <p:nvCxnSpPr>
          <p:cNvPr id="871" name="Google Shape;871;p96"/>
          <p:cNvCxnSpPr>
            <a:stCxn id="851" idx="2"/>
            <a:endCxn id="849" idx="3"/>
          </p:cNvCxnSpPr>
          <p:nvPr/>
        </p:nvCxnSpPr>
        <p:spPr>
          <a:xfrm rot="5400000">
            <a:off x="4990425" y="1350850"/>
            <a:ext cx="305400" cy="1497900"/>
          </a:xfrm>
          <a:prstGeom prst="bentConnector2">
            <a:avLst/>
          </a:prstGeom>
          <a:noFill/>
          <a:ln w="9525" cap="flat" cmpd="sng">
            <a:solidFill>
              <a:srgbClr val="FF0000"/>
            </a:solidFill>
            <a:prstDash val="solid"/>
            <a:round/>
            <a:headEnd type="none" w="med" len="med"/>
            <a:tailEnd type="triangle" w="med" len="med"/>
          </a:ln>
        </p:spPr>
      </p:cxnSp>
      <p:sp>
        <p:nvSpPr>
          <p:cNvPr id="872" name="Google Shape;872;p96"/>
          <p:cNvSpPr txBox="1"/>
          <p:nvPr/>
        </p:nvSpPr>
        <p:spPr>
          <a:xfrm>
            <a:off x="887575" y="2095225"/>
            <a:ext cx="807600" cy="21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nft.tables</a:t>
            </a:r>
            <a:endParaRPr sz="1200"/>
          </a:p>
        </p:txBody>
      </p:sp>
      <p:sp>
        <p:nvSpPr>
          <p:cNvPr id="873" name="Google Shape;873;p96"/>
          <p:cNvSpPr txBox="1"/>
          <p:nvPr/>
        </p:nvSpPr>
        <p:spPr>
          <a:xfrm>
            <a:off x="6423550" y="1999550"/>
            <a:ext cx="1186200" cy="21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nft.commit_list</a:t>
            </a:r>
            <a:endParaRPr sz="12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a:t>
            </a:r>
            <a:endParaRPr/>
          </a:p>
        </p:txBody>
      </p:sp>
      <p:pic>
        <p:nvPicPr>
          <p:cNvPr id="879" name="Google Shape;879;p97"/>
          <p:cNvPicPr preferRelativeResize="0"/>
          <p:nvPr/>
        </p:nvPicPr>
        <p:blipFill>
          <a:blip r:embed="rId3">
            <a:alphaModFix/>
          </a:blip>
          <a:stretch>
            <a:fillRect/>
          </a:stretch>
        </p:blipFill>
        <p:spPr>
          <a:xfrm>
            <a:off x="3876663" y="0"/>
            <a:ext cx="5267325" cy="1257300"/>
          </a:xfrm>
          <a:prstGeom prst="rect">
            <a:avLst/>
          </a:prstGeom>
          <a:noFill/>
          <a:ln>
            <a:noFill/>
          </a:ln>
        </p:spPr>
      </p:pic>
      <p:pic>
        <p:nvPicPr>
          <p:cNvPr id="880" name="Google Shape;880;p97"/>
          <p:cNvPicPr preferRelativeResize="0"/>
          <p:nvPr/>
        </p:nvPicPr>
        <p:blipFill>
          <a:blip r:embed="rId4">
            <a:alphaModFix/>
          </a:blip>
          <a:stretch>
            <a:fillRect/>
          </a:stretch>
        </p:blipFill>
        <p:spPr>
          <a:xfrm>
            <a:off x="4647900" y="2070275"/>
            <a:ext cx="4538850" cy="1518500"/>
          </a:xfrm>
          <a:prstGeom prst="rect">
            <a:avLst/>
          </a:prstGeom>
          <a:noFill/>
          <a:ln>
            <a:noFill/>
          </a:ln>
        </p:spPr>
      </p:pic>
      <p:pic>
        <p:nvPicPr>
          <p:cNvPr id="881" name="Google Shape;881;p97"/>
          <p:cNvPicPr preferRelativeResize="0"/>
          <p:nvPr/>
        </p:nvPicPr>
        <p:blipFill>
          <a:blip r:embed="rId5">
            <a:alphaModFix/>
          </a:blip>
          <a:stretch>
            <a:fillRect/>
          </a:stretch>
        </p:blipFill>
        <p:spPr>
          <a:xfrm>
            <a:off x="0" y="1062900"/>
            <a:ext cx="4647909" cy="849225"/>
          </a:xfrm>
          <a:prstGeom prst="rect">
            <a:avLst/>
          </a:prstGeom>
          <a:noFill/>
          <a:ln>
            <a:noFill/>
          </a:ln>
        </p:spPr>
      </p:pic>
      <p:pic>
        <p:nvPicPr>
          <p:cNvPr id="882" name="Google Shape;882;p97"/>
          <p:cNvPicPr preferRelativeResize="0"/>
          <p:nvPr/>
        </p:nvPicPr>
        <p:blipFill>
          <a:blip r:embed="rId6">
            <a:alphaModFix/>
          </a:blip>
          <a:stretch>
            <a:fillRect/>
          </a:stretch>
        </p:blipFill>
        <p:spPr>
          <a:xfrm>
            <a:off x="0" y="1912125"/>
            <a:ext cx="4647900" cy="1676642"/>
          </a:xfrm>
          <a:prstGeom prst="rect">
            <a:avLst/>
          </a:prstGeom>
          <a:noFill/>
          <a:ln>
            <a:noFill/>
          </a:ln>
        </p:spPr>
      </p:pic>
      <p:cxnSp>
        <p:nvCxnSpPr>
          <p:cNvPr id="883" name="Google Shape;883;p97"/>
          <p:cNvCxnSpPr/>
          <p:nvPr/>
        </p:nvCxnSpPr>
        <p:spPr>
          <a:xfrm rot="10800000" flipH="1">
            <a:off x="3295625" y="4336050"/>
            <a:ext cx="1593300" cy="7200"/>
          </a:xfrm>
          <a:prstGeom prst="straightConnector1">
            <a:avLst/>
          </a:prstGeom>
          <a:noFill/>
          <a:ln w="28575" cap="flat" cmpd="sng">
            <a:solidFill>
              <a:schemeClr val="dk2"/>
            </a:solidFill>
            <a:prstDash val="solid"/>
            <a:round/>
            <a:headEnd type="none" w="med" len="med"/>
            <a:tailEnd type="oval" w="med" len="med"/>
          </a:ln>
        </p:spPr>
      </p:cxnSp>
      <p:cxnSp>
        <p:nvCxnSpPr>
          <p:cNvPr id="884" name="Google Shape;884;p97"/>
          <p:cNvCxnSpPr/>
          <p:nvPr/>
        </p:nvCxnSpPr>
        <p:spPr>
          <a:xfrm>
            <a:off x="4874325" y="4335975"/>
            <a:ext cx="1113300" cy="7200"/>
          </a:xfrm>
          <a:prstGeom prst="straightConnector1">
            <a:avLst/>
          </a:prstGeom>
          <a:noFill/>
          <a:ln w="28575" cap="flat" cmpd="sng">
            <a:solidFill>
              <a:schemeClr val="dk2"/>
            </a:solidFill>
            <a:prstDash val="solid"/>
            <a:round/>
            <a:headEnd type="none" w="med" len="med"/>
            <a:tailEnd type="oval" w="med" len="med"/>
          </a:ln>
        </p:spPr>
      </p:cxnSp>
      <p:sp>
        <p:nvSpPr>
          <p:cNvPr id="885" name="Google Shape;885;p97"/>
          <p:cNvSpPr txBox="1"/>
          <p:nvPr/>
        </p:nvSpPr>
        <p:spPr>
          <a:xfrm>
            <a:off x="2951625" y="4415375"/>
            <a:ext cx="7068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Free</a:t>
            </a:r>
            <a:endParaRPr sz="1000"/>
          </a:p>
          <a:p>
            <a:pPr marL="0" lvl="0" indent="0" algn="l" rtl="0">
              <a:spcBef>
                <a:spcPts val="0"/>
              </a:spcBef>
              <a:spcAft>
                <a:spcPts val="0"/>
              </a:spcAft>
              <a:buNone/>
            </a:pPr>
            <a:r>
              <a:rPr lang="en" sz="1000"/>
              <a:t>schedule</a:t>
            </a:r>
            <a:endParaRPr sz="1000"/>
          </a:p>
        </p:txBody>
      </p:sp>
      <p:cxnSp>
        <p:nvCxnSpPr>
          <p:cNvPr id="886" name="Google Shape;886;p97"/>
          <p:cNvCxnSpPr/>
          <p:nvPr/>
        </p:nvCxnSpPr>
        <p:spPr>
          <a:xfrm>
            <a:off x="5966794" y="4333713"/>
            <a:ext cx="1410300" cy="2400"/>
          </a:xfrm>
          <a:prstGeom prst="straightConnector1">
            <a:avLst/>
          </a:prstGeom>
          <a:noFill/>
          <a:ln w="28575" cap="flat" cmpd="sng">
            <a:solidFill>
              <a:schemeClr val="dk2"/>
            </a:solidFill>
            <a:prstDash val="solid"/>
            <a:round/>
            <a:headEnd type="none" w="med" len="med"/>
            <a:tailEnd type="stealth" w="med" len="med"/>
          </a:ln>
        </p:spPr>
      </p:cxnSp>
      <p:sp>
        <p:nvSpPr>
          <p:cNvPr id="887" name="Google Shape;887;p97"/>
          <p:cNvSpPr txBox="1"/>
          <p:nvPr/>
        </p:nvSpPr>
        <p:spPr>
          <a:xfrm>
            <a:off x="5571447" y="4485200"/>
            <a:ext cx="785100" cy="22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Reallocate</a:t>
            </a:r>
            <a:endParaRPr sz="1000"/>
          </a:p>
        </p:txBody>
      </p:sp>
      <p:sp>
        <p:nvSpPr>
          <p:cNvPr id="888" name="Google Shape;888;p97"/>
          <p:cNvSpPr txBox="1"/>
          <p:nvPr/>
        </p:nvSpPr>
        <p:spPr>
          <a:xfrm>
            <a:off x="4572005" y="4451750"/>
            <a:ext cx="5097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Free</a:t>
            </a:r>
            <a:endParaRPr sz="1000"/>
          </a:p>
          <a:p>
            <a:pPr marL="0" lvl="0" indent="0" algn="l" rtl="0">
              <a:spcBef>
                <a:spcPts val="0"/>
              </a:spcBef>
              <a:spcAft>
                <a:spcPts val="0"/>
              </a:spcAft>
              <a:buNone/>
            </a:pPr>
            <a:r>
              <a:rPr lang="en" sz="1000"/>
              <a:t>done</a:t>
            </a:r>
            <a:endParaRPr sz="1000"/>
          </a:p>
        </p:txBody>
      </p:sp>
      <p:cxnSp>
        <p:nvCxnSpPr>
          <p:cNvPr id="889" name="Google Shape;889;p97"/>
          <p:cNvCxnSpPr/>
          <p:nvPr/>
        </p:nvCxnSpPr>
        <p:spPr>
          <a:xfrm>
            <a:off x="1838975" y="4329225"/>
            <a:ext cx="1500300" cy="11400"/>
          </a:xfrm>
          <a:prstGeom prst="straightConnector1">
            <a:avLst/>
          </a:prstGeom>
          <a:noFill/>
          <a:ln w="28575" cap="flat" cmpd="sng">
            <a:solidFill>
              <a:schemeClr val="dk2"/>
            </a:solidFill>
            <a:prstDash val="solid"/>
            <a:round/>
            <a:headEnd type="none" w="med" len="med"/>
            <a:tailEnd type="oval" w="med" len="med"/>
          </a:ln>
        </p:spPr>
      </p:cxnSp>
      <p:sp>
        <p:nvSpPr>
          <p:cNvPr id="890" name="Google Shape;890;p97"/>
          <p:cNvSpPr txBox="1"/>
          <p:nvPr/>
        </p:nvSpPr>
        <p:spPr>
          <a:xfrm>
            <a:off x="1762770" y="4415375"/>
            <a:ext cx="7503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Set POISON2</a:t>
            </a:r>
            <a:endParaRPr sz="1000"/>
          </a:p>
        </p:txBody>
      </p:sp>
      <p:cxnSp>
        <p:nvCxnSpPr>
          <p:cNvPr id="891" name="Google Shape;891;p97"/>
          <p:cNvCxnSpPr/>
          <p:nvPr/>
        </p:nvCxnSpPr>
        <p:spPr>
          <a:xfrm flipH="1">
            <a:off x="2454150" y="3733025"/>
            <a:ext cx="733500" cy="554700"/>
          </a:xfrm>
          <a:prstGeom prst="straightConnector1">
            <a:avLst/>
          </a:prstGeom>
          <a:noFill/>
          <a:ln w="9525" cap="flat" cmpd="sng">
            <a:solidFill>
              <a:schemeClr val="dk2"/>
            </a:solidFill>
            <a:prstDash val="solid"/>
            <a:round/>
            <a:headEnd type="none" w="med" len="med"/>
            <a:tailEnd type="triangle" w="med" len="med"/>
          </a:ln>
        </p:spPr>
      </p:cxnSp>
      <p:cxnSp>
        <p:nvCxnSpPr>
          <p:cNvPr id="892" name="Google Shape;892;p97"/>
          <p:cNvCxnSpPr/>
          <p:nvPr/>
        </p:nvCxnSpPr>
        <p:spPr>
          <a:xfrm flipH="1">
            <a:off x="3658425" y="3733025"/>
            <a:ext cx="733500" cy="554700"/>
          </a:xfrm>
          <a:prstGeom prst="straightConnector1">
            <a:avLst/>
          </a:prstGeom>
          <a:noFill/>
          <a:ln w="9525" cap="flat" cmpd="sng">
            <a:solidFill>
              <a:schemeClr val="dk2"/>
            </a:solidFill>
            <a:prstDash val="solid"/>
            <a:round/>
            <a:headEnd type="none" w="med" len="med"/>
            <a:tailEnd type="triangle" w="med" len="med"/>
          </a:ln>
        </p:spPr>
      </p:cxnSp>
      <p:sp>
        <p:nvSpPr>
          <p:cNvPr id="893" name="Google Shape;893;p97"/>
          <p:cNvSpPr/>
          <p:nvPr/>
        </p:nvSpPr>
        <p:spPr>
          <a:xfrm>
            <a:off x="3366325" y="3639000"/>
            <a:ext cx="601800" cy="22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BUG</a:t>
            </a:r>
            <a:endParaRPr/>
          </a:p>
        </p:txBody>
      </p:sp>
      <p:sp>
        <p:nvSpPr>
          <p:cNvPr id="894" name="Google Shape;894;p97"/>
          <p:cNvSpPr/>
          <p:nvPr/>
        </p:nvSpPr>
        <p:spPr>
          <a:xfrm>
            <a:off x="4479900" y="3639000"/>
            <a:ext cx="601800" cy="22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BUG</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KASAN</a:t>
            </a:r>
            <a:endParaRPr/>
          </a:p>
        </p:txBody>
      </p:sp>
      <p:pic>
        <p:nvPicPr>
          <p:cNvPr id="900" name="Google Shape;900;p98"/>
          <p:cNvPicPr preferRelativeResize="0"/>
          <p:nvPr/>
        </p:nvPicPr>
        <p:blipFill>
          <a:blip r:embed="rId3">
            <a:alphaModFix/>
          </a:blip>
          <a:stretch>
            <a:fillRect/>
          </a:stretch>
        </p:blipFill>
        <p:spPr>
          <a:xfrm>
            <a:off x="4647900" y="2418525"/>
            <a:ext cx="4496100" cy="1369454"/>
          </a:xfrm>
          <a:prstGeom prst="rect">
            <a:avLst/>
          </a:prstGeom>
          <a:noFill/>
          <a:ln>
            <a:noFill/>
          </a:ln>
        </p:spPr>
      </p:pic>
      <p:pic>
        <p:nvPicPr>
          <p:cNvPr id="901" name="Google Shape;901;p98"/>
          <p:cNvPicPr preferRelativeResize="0"/>
          <p:nvPr/>
        </p:nvPicPr>
        <p:blipFill>
          <a:blip r:embed="rId4">
            <a:alphaModFix/>
          </a:blip>
          <a:stretch>
            <a:fillRect/>
          </a:stretch>
        </p:blipFill>
        <p:spPr>
          <a:xfrm>
            <a:off x="3876663" y="0"/>
            <a:ext cx="5267325" cy="1257300"/>
          </a:xfrm>
          <a:prstGeom prst="rect">
            <a:avLst/>
          </a:prstGeom>
          <a:noFill/>
          <a:ln>
            <a:noFill/>
          </a:ln>
        </p:spPr>
      </p:pic>
      <p:pic>
        <p:nvPicPr>
          <p:cNvPr id="902" name="Google Shape;902;p98"/>
          <p:cNvPicPr preferRelativeResize="0"/>
          <p:nvPr/>
        </p:nvPicPr>
        <p:blipFill>
          <a:blip r:embed="rId5">
            <a:alphaModFix/>
          </a:blip>
          <a:stretch>
            <a:fillRect/>
          </a:stretch>
        </p:blipFill>
        <p:spPr>
          <a:xfrm>
            <a:off x="0" y="1268975"/>
            <a:ext cx="4647909" cy="849225"/>
          </a:xfrm>
          <a:prstGeom prst="rect">
            <a:avLst/>
          </a:prstGeom>
          <a:noFill/>
          <a:ln>
            <a:noFill/>
          </a:ln>
        </p:spPr>
      </p:pic>
      <p:pic>
        <p:nvPicPr>
          <p:cNvPr id="903" name="Google Shape;903;p98"/>
          <p:cNvPicPr preferRelativeResize="0"/>
          <p:nvPr/>
        </p:nvPicPr>
        <p:blipFill>
          <a:blip r:embed="rId6">
            <a:alphaModFix/>
          </a:blip>
          <a:stretch>
            <a:fillRect/>
          </a:stretch>
        </p:blipFill>
        <p:spPr>
          <a:xfrm>
            <a:off x="0" y="2118200"/>
            <a:ext cx="4647900" cy="1676642"/>
          </a:xfrm>
          <a:prstGeom prst="rect">
            <a:avLst/>
          </a:prstGeom>
          <a:noFill/>
          <a:ln>
            <a:noFill/>
          </a:ln>
        </p:spPr>
      </p:pic>
      <p:cxnSp>
        <p:nvCxnSpPr>
          <p:cNvPr id="904" name="Google Shape;904;p98"/>
          <p:cNvCxnSpPr/>
          <p:nvPr/>
        </p:nvCxnSpPr>
        <p:spPr>
          <a:xfrm rot="10800000" flipH="1">
            <a:off x="3295625" y="4564650"/>
            <a:ext cx="1593300" cy="7200"/>
          </a:xfrm>
          <a:prstGeom prst="straightConnector1">
            <a:avLst/>
          </a:prstGeom>
          <a:noFill/>
          <a:ln w="28575" cap="flat" cmpd="sng">
            <a:solidFill>
              <a:schemeClr val="dk2"/>
            </a:solidFill>
            <a:prstDash val="solid"/>
            <a:round/>
            <a:headEnd type="none" w="med" len="med"/>
            <a:tailEnd type="oval" w="med" len="med"/>
          </a:ln>
        </p:spPr>
      </p:cxnSp>
      <p:cxnSp>
        <p:nvCxnSpPr>
          <p:cNvPr id="905" name="Google Shape;905;p98"/>
          <p:cNvCxnSpPr/>
          <p:nvPr/>
        </p:nvCxnSpPr>
        <p:spPr>
          <a:xfrm>
            <a:off x="4874325" y="4564575"/>
            <a:ext cx="1113300" cy="7200"/>
          </a:xfrm>
          <a:prstGeom prst="straightConnector1">
            <a:avLst/>
          </a:prstGeom>
          <a:noFill/>
          <a:ln w="28575" cap="flat" cmpd="sng">
            <a:solidFill>
              <a:schemeClr val="dk2"/>
            </a:solidFill>
            <a:prstDash val="solid"/>
            <a:round/>
            <a:headEnd type="none" w="med" len="med"/>
            <a:tailEnd type="oval" w="med" len="med"/>
          </a:ln>
        </p:spPr>
      </p:cxnSp>
      <p:sp>
        <p:nvSpPr>
          <p:cNvPr id="906" name="Google Shape;906;p98"/>
          <p:cNvSpPr txBox="1"/>
          <p:nvPr/>
        </p:nvSpPr>
        <p:spPr>
          <a:xfrm>
            <a:off x="2951625" y="4643975"/>
            <a:ext cx="7068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Free</a:t>
            </a:r>
            <a:endParaRPr sz="1000"/>
          </a:p>
          <a:p>
            <a:pPr marL="0" lvl="0" indent="0" algn="l" rtl="0">
              <a:spcBef>
                <a:spcPts val="0"/>
              </a:spcBef>
              <a:spcAft>
                <a:spcPts val="0"/>
              </a:spcAft>
              <a:buNone/>
            </a:pPr>
            <a:r>
              <a:rPr lang="en" sz="1000"/>
              <a:t>schedule</a:t>
            </a:r>
            <a:endParaRPr sz="1000"/>
          </a:p>
        </p:txBody>
      </p:sp>
      <p:cxnSp>
        <p:nvCxnSpPr>
          <p:cNvPr id="907" name="Google Shape;907;p98"/>
          <p:cNvCxnSpPr/>
          <p:nvPr/>
        </p:nvCxnSpPr>
        <p:spPr>
          <a:xfrm>
            <a:off x="5966794" y="4562313"/>
            <a:ext cx="1410300" cy="2400"/>
          </a:xfrm>
          <a:prstGeom prst="straightConnector1">
            <a:avLst/>
          </a:prstGeom>
          <a:noFill/>
          <a:ln w="28575" cap="flat" cmpd="sng">
            <a:solidFill>
              <a:schemeClr val="dk2"/>
            </a:solidFill>
            <a:prstDash val="solid"/>
            <a:round/>
            <a:headEnd type="none" w="med" len="med"/>
            <a:tailEnd type="stealth" w="med" len="med"/>
          </a:ln>
        </p:spPr>
      </p:cxnSp>
      <p:sp>
        <p:nvSpPr>
          <p:cNvPr id="908" name="Google Shape;908;p98"/>
          <p:cNvSpPr txBox="1"/>
          <p:nvPr/>
        </p:nvSpPr>
        <p:spPr>
          <a:xfrm>
            <a:off x="5571447" y="4713800"/>
            <a:ext cx="785100" cy="22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Reallocate</a:t>
            </a:r>
            <a:endParaRPr sz="1000"/>
          </a:p>
        </p:txBody>
      </p:sp>
      <p:sp>
        <p:nvSpPr>
          <p:cNvPr id="909" name="Google Shape;909;p98"/>
          <p:cNvSpPr txBox="1"/>
          <p:nvPr/>
        </p:nvSpPr>
        <p:spPr>
          <a:xfrm>
            <a:off x="4572005" y="4680350"/>
            <a:ext cx="5097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Free</a:t>
            </a:r>
            <a:endParaRPr sz="1000"/>
          </a:p>
          <a:p>
            <a:pPr marL="0" lvl="0" indent="0" algn="l" rtl="0">
              <a:spcBef>
                <a:spcPts val="0"/>
              </a:spcBef>
              <a:spcAft>
                <a:spcPts val="0"/>
              </a:spcAft>
              <a:buNone/>
            </a:pPr>
            <a:r>
              <a:rPr lang="en" sz="1000"/>
              <a:t>done</a:t>
            </a:r>
            <a:endParaRPr sz="1000"/>
          </a:p>
        </p:txBody>
      </p:sp>
      <p:cxnSp>
        <p:nvCxnSpPr>
          <p:cNvPr id="910" name="Google Shape;910;p98"/>
          <p:cNvCxnSpPr/>
          <p:nvPr/>
        </p:nvCxnSpPr>
        <p:spPr>
          <a:xfrm>
            <a:off x="1838975" y="4557825"/>
            <a:ext cx="1500300" cy="11400"/>
          </a:xfrm>
          <a:prstGeom prst="straightConnector1">
            <a:avLst/>
          </a:prstGeom>
          <a:noFill/>
          <a:ln w="28575" cap="flat" cmpd="sng">
            <a:solidFill>
              <a:schemeClr val="dk2"/>
            </a:solidFill>
            <a:prstDash val="solid"/>
            <a:round/>
            <a:headEnd type="none" w="med" len="med"/>
            <a:tailEnd type="oval" w="med" len="med"/>
          </a:ln>
        </p:spPr>
      </p:cxnSp>
      <p:sp>
        <p:nvSpPr>
          <p:cNvPr id="911" name="Google Shape;911;p98"/>
          <p:cNvSpPr txBox="1"/>
          <p:nvPr/>
        </p:nvSpPr>
        <p:spPr>
          <a:xfrm>
            <a:off x="1762770" y="4643975"/>
            <a:ext cx="7503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Set POISON2</a:t>
            </a:r>
            <a:endParaRPr sz="1000"/>
          </a:p>
        </p:txBody>
      </p:sp>
      <p:pic>
        <p:nvPicPr>
          <p:cNvPr id="912" name="Google Shape;912;p98"/>
          <p:cNvPicPr preferRelativeResize="0"/>
          <p:nvPr/>
        </p:nvPicPr>
        <p:blipFill>
          <a:blip r:embed="rId7">
            <a:alphaModFix/>
          </a:blip>
          <a:stretch>
            <a:fillRect/>
          </a:stretch>
        </p:blipFill>
        <p:spPr>
          <a:xfrm>
            <a:off x="4647909" y="1268975"/>
            <a:ext cx="3333750" cy="485775"/>
          </a:xfrm>
          <a:prstGeom prst="rect">
            <a:avLst/>
          </a:prstGeom>
          <a:noFill/>
          <a:ln>
            <a:noFill/>
          </a:ln>
        </p:spPr>
      </p:pic>
      <p:pic>
        <p:nvPicPr>
          <p:cNvPr id="913" name="Google Shape;913;p98"/>
          <p:cNvPicPr preferRelativeResize="0"/>
          <p:nvPr/>
        </p:nvPicPr>
        <p:blipFill>
          <a:blip r:embed="rId8">
            <a:alphaModFix/>
          </a:blip>
          <a:stretch>
            <a:fillRect/>
          </a:stretch>
        </p:blipFill>
        <p:spPr>
          <a:xfrm>
            <a:off x="4647900" y="1755713"/>
            <a:ext cx="4496100" cy="317621"/>
          </a:xfrm>
          <a:prstGeom prst="rect">
            <a:avLst/>
          </a:prstGeom>
          <a:noFill/>
          <a:ln>
            <a:noFill/>
          </a:ln>
        </p:spPr>
      </p:pic>
      <p:sp>
        <p:nvSpPr>
          <p:cNvPr id="914" name="Google Shape;914;p98"/>
          <p:cNvSpPr/>
          <p:nvPr/>
        </p:nvSpPr>
        <p:spPr>
          <a:xfrm>
            <a:off x="5430600" y="4178975"/>
            <a:ext cx="577500" cy="22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UAF</a:t>
            </a:r>
            <a:endParaRPr/>
          </a:p>
        </p:txBody>
      </p:sp>
      <p:cxnSp>
        <p:nvCxnSpPr>
          <p:cNvPr id="915" name="Google Shape;915;p98"/>
          <p:cNvCxnSpPr/>
          <p:nvPr/>
        </p:nvCxnSpPr>
        <p:spPr>
          <a:xfrm flipH="1">
            <a:off x="5081725" y="3930500"/>
            <a:ext cx="419100" cy="601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#0ad646c8</a:t>
            </a:r>
            <a:endParaRPr/>
          </a:p>
        </p:txBody>
      </p:sp>
      <p:graphicFrame>
        <p:nvGraphicFramePr>
          <p:cNvPr id="921" name="Google Shape;921;p99"/>
          <p:cNvGraphicFramePr/>
          <p:nvPr/>
        </p:nvGraphicFramePr>
        <p:xfrm>
          <a:off x="164613" y="1944000"/>
          <a:ext cx="8814750" cy="1904183"/>
        </p:xfrm>
        <a:graphic>
          <a:graphicData uri="http://schemas.openxmlformats.org/drawingml/2006/table">
            <a:tbl>
              <a:tblPr>
                <a:noFill/>
                <a:tableStyleId>{90451CF9-6E87-49CF-A4E6-B44C3E17D55F}</a:tableStyleId>
              </a:tblPr>
              <a:tblGrid>
                <a:gridCol w="2876400">
                  <a:extLst>
                    <a:ext uri="{9D8B030D-6E8A-4147-A177-3AD203B41FA5}">
                      <a16:colId xmlns:a16="http://schemas.microsoft.com/office/drawing/2014/main" val="20000"/>
                    </a:ext>
                  </a:extLst>
                </a:gridCol>
                <a:gridCol w="5938350">
                  <a:extLst>
                    <a:ext uri="{9D8B030D-6E8A-4147-A177-3AD203B41FA5}">
                      <a16:colId xmlns:a16="http://schemas.microsoft.com/office/drawing/2014/main" val="20001"/>
                    </a:ext>
                  </a:extLst>
                </a:gridCol>
              </a:tblGrid>
              <a:tr h="0">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Crash</a:t>
                      </a:r>
                      <a:endParaRPr sz="1200">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a:t>Patch</a:t>
                      </a:r>
                      <a:endParaRPr sz="1200" u="sng">
                        <a:solidFill>
                          <a:srgbClr val="0000FF"/>
                        </a:solidFill>
                        <a:highlight>
                          <a:srgbClr val="FFFFFF"/>
                        </a:highlight>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KASAN: use-after-free Write in __run_timers</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u="sng">
                          <a:solidFill>
                            <a:srgbClr val="0000FF"/>
                          </a:solidFill>
                          <a:highlight>
                            <a:srgbClr val="FFFFFF"/>
                          </a:highlight>
                        </a:rPr>
                        <a:t>0ad646c8 net-backports: tun: call dev_get_valid_name() before register_netdevice()</a:t>
                      </a:r>
                      <a:endParaRPr sz="1200">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general protection fault in tun_flow_cleanup</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ee74d996 tun: do not arm flow_gc_timer in tun_flow_init()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6"/>
                        </a:rPr>
                        <a:t>KASAN: use-after-free Write in detach_if_pending</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5"/>
                        </a:rPr>
                        <a:t>ee74d996 tun: do not arm flow_gc_timer in tun_flow_init()</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22" name="Google Shape;922;p99"/>
          <p:cNvSpPr txBox="1"/>
          <p:nvPr/>
        </p:nvSpPr>
        <p:spPr>
          <a:xfrm>
            <a:off x="3041025" y="1404100"/>
            <a:ext cx="1506000" cy="27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CVE-2018-7191</a:t>
            </a:r>
            <a:endParaRPr>
              <a:solidFill>
                <a:srgbClr val="FF0000"/>
              </a:solidFill>
            </a:endParaRPr>
          </a:p>
        </p:txBody>
      </p:sp>
      <p:cxnSp>
        <p:nvCxnSpPr>
          <p:cNvPr id="923" name="Google Shape;923;p99"/>
          <p:cNvCxnSpPr>
            <a:endCxn id="922" idx="1"/>
          </p:cNvCxnSpPr>
          <p:nvPr/>
        </p:nvCxnSpPr>
        <p:spPr>
          <a:xfrm rot="10800000" flipH="1">
            <a:off x="1877025" y="1542400"/>
            <a:ext cx="1164000" cy="916500"/>
          </a:xfrm>
          <a:prstGeom prst="straightConnector1">
            <a:avLst/>
          </a:prstGeom>
          <a:noFill/>
          <a:ln w="9525" cap="flat" cmpd="sng">
            <a:solidFill>
              <a:schemeClr val="dk2"/>
            </a:solidFill>
            <a:prstDash val="solid"/>
            <a:round/>
            <a:headEnd type="none" w="med" len="med"/>
            <a:tailEnd type="stealth" w="med" len="med"/>
          </a:ln>
        </p:spPr>
      </p:cxnSp>
      <p:sp>
        <p:nvSpPr>
          <p:cNvPr id="924" name="Google Shape;924;p99"/>
          <p:cNvSpPr txBox="1"/>
          <p:nvPr/>
        </p:nvSpPr>
        <p:spPr>
          <a:xfrm>
            <a:off x="312825" y="4052225"/>
            <a:ext cx="5703600" cy="6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Shallow Patch: ee74d996</a:t>
            </a:r>
            <a:endParaRPr/>
          </a:p>
          <a:p>
            <a:pPr marL="0" lvl="0" indent="0" algn="l" rtl="0">
              <a:spcBef>
                <a:spcPts val="0"/>
              </a:spcBef>
              <a:spcAft>
                <a:spcPts val="0"/>
              </a:spcAft>
              <a:buNone/>
            </a:pPr>
            <a:r>
              <a:rPr lang="en"/>
              <a:t>Complete Patch: 0ad646c8</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Root Cause Analysis</a:t>
            </a:r>
            <a:endParaRPr/>
          </a:p>
        </p:txBody>
      </p:sp>
      <p:sp>
        <p:nvSpPr>
          <p:cNvPr id="930" name="Google Shape;930;p100"/>
          <p:cNvSpPr txBox="1"/>
          <p:nvPr/>
        </p:nvSpPr>
        <p:spPr>
          <a:xfrm>
            <a:off x="500775" y="1149463"/>
            <a:ext cx="989400" cy="187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p100"/>
          <p:cNvSpPr txBox="1"/>
          <p:nvPr/>
        </p:nvSpPr>
        <p:spPr>
          <a:xfrm>
            <a:off x="311700" y="3129563"/>
            <a:ext cx="1374900" cy="2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t>struct net_device</a:t>
            </a:r>
            <a:endParaRPr sz="1200"/>
          </a:p>
        </p:txBody>
      </p:sp>
      <p:sp>
        <p:nvSpPr>
          <p:cNvPr id="932" name="Google Shape;932;p100"/>
          <p:cNvSpPr txBox="1"/>
          <p:nvPr/>
        </p:nvSpPr>
        <p:spPr>
          <a:xfrm>
            <a:off x="504450" y="2124313"/>
            <a:ext cx="989400" cy="902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933" name="Google Shape;933;p100"/>
          <p:cNvCxnSpPr>
            <a:stCxn id="932" idx="0"/>
            <a:endCxn id="934" idx="1"/>
          </p:cNvCxnSpPr>
          <p:nvPr/>
        </p:nvCxnSpPr>
        <p:spPr>
          <a:xfrm rot="10800000" flipH="1">
            <a:off x="999150" y="2124013"/>
            <a:ext cx="720300" cy="300"/>
          </a:xfrm>
          <a:prstGeom prst="straightConnector1">
            <a:avLst/>
          </a:prstGeom>
          <a:noFill/>
          <a:ln w="9525" cap="flat" cmpd="sng">
            <a:solidFill>
              <a:schemeClr val="dk2"/>
            </a:solidFill>
            <a:prstDash val="solid"/>
            <a:round/>
            <a:headEnd type="stealth" w="med" len="med"/>
            <a:tailEnd type="none" w="med" len="med"/>
          </a:ln>
        </p:spPr>
      </p:cxnSp>
      <p:sp>
        <p:nvSpPr>
          <p:cNvPr id="934" name="Google Shape;934;p100"/>
          <p:cNvSpPr txBox="1"/>
          <p:nvPr/>
        </p:nvSpPr>
        <p:spPr>
          <a:xfrm>
            <a:off x="1719450" y="1960500"/>
            <a:ext cx="1491600" cy="32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struct tun_struct</a:t>
            </a:r>
            <a:endParaRPr/>
          </a:p>
        </p:txBody>
      </p:sp>
      <p:pic>
        <p:nvPicPr>
          <p:cNvPr id="935" name="Google Shape;935;p100"/>
          <p:cNvPicPr preferRelativeResize="0"/>
          <p:nvPr/>
        </p:nvPicPr>
        <p:blipFill>
          <a:blip r:embed="rId3">
            <a:alphaModFix/>
          </a:blip>
          <a:stretch>
            <a:fillRect/>
          </a:stretch>
        </p:blipFill>
        <p:spPr>
          <a:xfrm>
            <a:off x="4020775" y="1149477"/>
            <a:ext cx="4811525" cy="590548"/>
          </a:xfrm>
          <a:prstGeom prst="rect">
            <a:avLst/>
          </a:prstGeom>
          <a:noFill/>
          <a:ln w="9525" cap="flat" cmpd="sng">
            <a:solidFill>
              <a:srgbClr val="FF0000"/>
            </a:solidFill>
            <a:prstDash val="solid"/>
            <a:round/>
            <a:headEnd type="none" w="sm" len="sm"/>
            <a:tailEnd type="none" w="sm" len="sm"/>
          </a:ln>
        </p:spPr>
      </p:pic>
      <p:pic>
        <p:nvPicPr>
          <p:cNvPr id="936" name="Google Shape;936;p100"/>
          <p:cNvPicPr preferRelativeResize="0"/>
          <p:nvPr/>
        </p:nvPicPr>
        <p:blipFill>
          <a:blip r:embed="rId4">
            <a:alphaModFix/>
          </a:blip>
          <a:stretch>
            <a:fillRect/>
          </a:stretch>
        </p:blipFill>
        <p:spPr>
          <a:xfrm>
            <a:off x="4020775" y="1811175"/>
            <a:ext cx="4811525" cy="2197400"/>
          </a:xfrm>
          <a:prstGeom prst="rect">
            <a:avLst/>
          </a:prstGeom>
          <a:noFill/>
          <a:ln w="9525" cap="flat" cmpd="sng">
            <a:solidFill>
              <a:srgbClr val="FF0000"/>
            </a:solidFill>
            <a:prstDash val="solid"/>
            <a:round/>
            <a:headEnd type="none" w="sm" len="sm"/>
            <a:tailEnd type="none" w="sm" len="sm"/>
          </a:ln>
        </p:spPr>
      </p:pic>
      <p:sp>
        <p:nvSpPr>
          <p:cNvPr id="937" name="Google Shape;937;p100"/>
          <p:cNvSpPr txBox="1"/>
          <p:nvPr/>
        </p:nvSpPr>
        <p:spPr>
          <a:xfrm>
            <a:off x="504450" y="2485763"/>
            <a:ext cx="989400" cy="2400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flow_gc_timer</a:t>
            </a:r>
            <a:endParaRPr sz="1000"/>
          </a:p>
        </p:txBody>
      </p:sp>
      <p:sp>
        <p:nvSpPr>
          <p:cNvPr id="938" name="Google Shape;938;p100"/>
          <p:cNvSpPr txBox="1"/>
          <p:nvPr/>
        </p:nvSpPr>
        <p:spPr>
          <a:xfrm>
            <a:off x="1770300" y="2725775"/>
            <a:ext cx="1440600" cy="26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struct timer_list</a:t>
            </a:r>
            <a:endParaRPr/>
          </a:p>
        </p:txBody>
      </p:sp>
      <p:cxnSp>
        <p:nvCxnSpPr>
          <p:cNvPr id="939" name="Google Shape;939;p100"/>
          <p:cNvCxnSpPr>
            <a:stCxn id="938" idx="1"/>
            <a:endCxn id="937" idx="3"/>
          </p:cNvCxnSpPr>
          <p:nvPr/>
        </p:nvCxnSpPr>
        <p:spPr>
          <a:xfrm rot="10800000">
            <a:off x="1493700" y="2605625"/>
            <a:ext cx="276600" cy="254700"/>
          </a:xfrm>
          <a:prstGeom prst="straightConnector1">
            <a:avLst/>
          </a:prstGeom>
          <a:noFill/>
          <a:ln w="9525" cap="flat" cmpd="sng">
            <a:solidFill>
              <a:schemeClr val="dk2"/>
            </a:solidFill>
            <a:prstDash val="solid"/>
            <a:round/>
            <a:headEnd type="none" w="med" len="med"/>
            <a:tailEnd type="stealth" w="med" len="med"/>
          </a:ln>
        </p:spPr>
      </p:cxnSp>
      <p:pic>
        <p:nvPicPr>
          <p:cNvPr id="940" name="Google Shape;940;p100"/>
          <p:cNvPicPr preferRelativeResize="0"/>
          <p:nvPr/>
        </p:nvPicPr>
        <p:blipFill>
          <a:blip r:embed="rId5">
            <a:alphaModFix/>
          </a:blip>
          <a:stretch>
            <a:fillRect/>
          </a:stretch>
        </p:blipFill>
        <p:spPr>
          <a:xfrm>
            <a:off x="4800850" y="4173599"/>
            <a:ext cx="3251369" cy="700726"/>
          </a:xfrm>
          <a:prstGeom prst="rect">
            <a:avLst/>
          </a:prstGeom>
          <a:noFill/>
          <a:ln>
            <a:noFill/>
          </a:ln>
        </p:spPr>
      </p:pic>
      <p:pic>
        <p:nvPicPr>
          <p:cNvPr id="941" name="Google Shape;941;p100"/>
          <p:cNvPicPr preferRelativeResize="0"/>
          <p:nvPr/>
        </p:nvPicPr>
        <p:blipFill>
          <a:blip r:embed="rId6">
            <a:alphaModFix/>
          </a:blip>
          <a:stretch>
            <a:fillRect/>
          </a:stretch>
        </p:blipFill>
        <p:spPr>
          <a:xfrm>
            <a:off x="0" y="3542171"/>
            <a:ext cx="4020775" cy="1332154"/>
          </a:xfrm>
          <a:prstGeom prst="rect">
            <a:avLst/>
          </a:prstGeom>
          <a:noFill/>
          <a:ln>
            <a:noFill/>
          </a:ln>
        </p:spPr>
      </p:pic>
      <p:sp>
        <p:nvSpPr>
          <p:cNvPr id="942" name="Google Shape;942;p100"/>
          <p:cNvSpPr/>
          <p:nvPr/>
        </p:nvSpPr>
        <p:spPr>
          <a:xfrm>
            <a:off x="43650" y="4488772"/>
            <a:ext cx="785700" cy="206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00"/>
          <p:cNvSpPr/>
          <p:nvPr/>
        </p:nvSpPr>
        <p:spPr>
          <a:xfrm>
            <a:off x="4917575" y="4389400"/>
            <a:ext cx="989400" cy="269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4" name="Google Shape;944;p100"/>
          <p:cNvCxnSpPr/>
          <p:nvPr/>
        </p:nvCxnSpPr>
        <p:spPr>
          <a:xfrm>
            <a:off x="4800850" y="1345575"/>
            <a:ext cx="553500" cy="487800"/>
          </a:xfrm>
          <a:prstGeom prst="straightConnector1">
            <a:avLst/>
          </a:prstGeom>
          <a:noFill/>
          <a:ln w="9525" cap="flat" cmpd="sng">
            <a:solidFill>
              <a:srgbClr val="FF0000"/>
            </a:solidFill>
            <a:prstDash val="solid"/>
            <a:round/>
            <a:headEnd type="none" w="med" len="med"/>
            <a:tailEnd type="triangle" w="med" len="med"/>
          </a:ln>
        </p:spPr>
      </p:cxnSp>
      <p:sp>
        <p:nvSpPr>
          <p:cNvPr id="945" name="Google Shape;945;p100"/>
          <p:cNvSpPr txBox="1"/>
          <p:nvPr/>
        </p:nvSpPr>
        <p:spPr>
          <a:xfrm>
            <a:off x="14550" y="4874325"/>
            <a:ext cx="37104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“mod_timer” add timer to the global timer list</a:t>
            </a:r>
            <a:endParaRPr/>
          </a:p>
        </p:txBody>
      </p:sp>
      <p:sp>
        <p:nvSpPr>
          <p:cNvPr id="946" name="Google Shape;946;p100"/>
          <p:cNvSpPr txBox="1"/>
          <p:nvPr/>
        </p:nvSpPr>
        <p:spPr>
          <a:xfrm>
            <a:off x="4543601" y="4874325"/>
            <a:ext cx="4153500" cy="2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“del_timer” delete timer from the global timer list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Root Cause Analysis</a:t>
            </a:r>
            <a:endParaRPr/>
          </a:p>
        </p:txBody>
      </p:sp>
      <p:pic>
        <p:nvPicPr>
          <p:cNvPr id="952" name="Google Shape;952;p101"/>
          <p:cNvPicPr preferRelativeResize="0"/>
          <p:nvPr/>
        </p:nvPicPr>
        <p:blipFill>
          <a:blip r:embed="rId3">
            <a:alphaModFix/>
          </a:blip>
          <a:stretch>
            <a:fillRect/>
          </a:stretch>
        </p:blipFill>
        <p:spPr>
          <a:xfrm>
            <a:off x="311700" y="1017725"/>
            <a:ext cx="3533775" cy="1781175"/>
          </a:xfrm>
          <a:prstGeom prst="rect">
            <a:avLst/>
          </a:prstGeom>
          <a:noFill/>
          <a:ln>
            <a:noFill/>
          </a:ln>
        </p:spPr>
      </p:pic>
      <p:pic>
        <p:nvPicPr>
          <p:cNvPr id="953" name="Google Shape;953;p101"/>
          <p:cNvPicPr preferRelativeResize="0"/>
          <p:nvPr/>
        </p:nvPicPr>
        <p:blipFill>
          <a:blip r:embed="rId4">
            <a:alphaModFix/>
          </a:blip>
          <a:stretch>
            <a:fillRect/>
          </a:stretch>
        </p:blipFill>
        <p:spPr>
          <a:xfrm>
            <a:off x="3903300" y="1017725"/>
            <a:ext cx="4009349" cy="2656200"/>
          </a:xfrm>
          <a:prstGeom prst="rect">
            <a:avLst/>
          </a:prstGeom>
          <a:noFill/>
          <a:ln>
            <a:noFill/>
          </a:ln>
        </p:spPr>
      </p:pic>
      <p:sp>
        <p:nvSpPr>
          <p:cNvPr id="954" name="Google Shape;954;p101"/>
          <p:cNvSpPr txBox="1"/>
          <p:nvPr/>
        </p:nvSpPr>
        <p:spPr>
          <a:xfrm>
            <a:off x="3903300" y="3739400"/>
            <a:ext cx="4918200" cy="12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register_netdevice() which returns an error because of the invalid name;</a:t>
            </a:r>
            <a:endParaRPr/>
          </a:p>
          <a:p>
            <a:pPr marL="0" lvl="0" indent="0" algn="l" rtl="0">
              <a:spcBef>
                <a:spcPts val="0"/>
              </a:spcBef>
              <a:spcAft>
                <a:spcPts val="0"/>
              </a:spcAft>
              <a:buNone/>
            </a:pPr>
            <a:r>
              <a:rPr lang="en"/>
              <a:t>2. Goto error_detach;</a:t>
            </a:r>
            <a:endParaRPr/>
          </a:p>
          <a:p>
            <a:pPr marL="0" lvl="0" indent="0" algn="l" rtl="0">
              <a:spcBef>
                <a:spcPts val="0"/>
              </a:spcBef>
              <a:spcAft>
                <a:spcPts val="0"/>
              </a:spcAft>
              <a:buNone/>
            </a:pPr>
            <a:r>
              <a:rPr lang="en"/>
              <a:t>3. Goto error_free_dev;</a:t>
            </a:r>
            <a:endParaRPr/>
          </a:p>
          <a:p>
            <a:pPr marL="0" lvl="0" indent="0" algn="l" rtl="0">
              <a:spcBef>
                <a:spcPts val="0"/>
              </a:spcBef>
              <a:spcAft>
                <a:spcPts val="0"/>
              </a:spcAft>
              <a:buNone/>
            </a:pPr>
            <a:r>
              <a:rPr lang="en"/>
              <a:t>4. free_netdev() free dev(struct net_device)</a:t>
            </a:r>
            <a:endParaRPr/>
          </a:p>
          <a:p>
            <a:pPr marL="0" lvl="0" indent="0" algn="l" rtl="0">
              <a:spcBef>
                <a:spcPts val="0"/>
              </a:spcBef>
              <a:spcAft>
                <a:spcPts val="0"/>
              </a:spcAft>
              <a:buNone/>
            </a:pPr>
            <a:endParaRPr/>
          </a:p>
        </p:txBody>
      </p:sp>
      <p:cxnSp>
        <p:nvCxnSpPr>
          <p:cNvPr id="955" name="Google Shape;955;p101"/>
          <p:cNvCxnSpPr/>
          <p:nvPr/>
        </p:nvCxnSpPr>
        <p:spPr>
          <a:xfrm flipH="1">
            <a:off x="4416000" y="1447750"/>
            <a:ext cx="407400" cy="421800"/>
          </a:xfrm>
          <a:prstGeom prst="straightConnector1">
            <a:avLst/>
          </a:prstGeom>
          <a:noFill/>
          <a:ln w="9525" cap="flat" cmpd="sng">
            <a:solidFill>
              <a:srgbClr val="FF0000"/>
            </a:solidFill>
            <a:prstDash val="solid"/>
            <a:round/>
            <a:headEnd type="none" w="med" len="med"/>
            <a:tailEnd type="triangle" w="med" len="med"/>
          </a:ln>
        </p:spPr>
      </p:cxnSp>
      <p:cxnSp>
        <p:nvCxnSpPr>
          <p:cNvPr id="956" name="Google Shape;956;p101"/>
          <p:cNvCxnSpPr/>
          <p:nvPr/>
        </p:nvCxnSpPr>
        <p:spPr>
          <a:xfrm flipH="1">
            <a:off x="4401525" y="2371675"/>
            <a:ext cx="298200" cy="916800"/>
          </a:xfrm>
          <a:prstGeom prst="straightConnector1">
            <a:avLst/>
          </a:prstGeom>
          <a:noFill/>
          <a:ln w="9525" cap="flat" cmpd="sng">
            <a:solidFill>
              <a:srgbClr val="FF0000"/>
            </a:solidFill>
            <a:prstDash val="solid"/>
            <a:round/>
            <a:headEnd type="none" w="med" len="med"/>
            <a:tailEnd type="triangle" w="med" len="med"/>
          </a:ln>
        </p:spPr>
      </p:cxnSp>
      <p:sp>
        <p:nvSpPr>
          <p:cNvPr id="957" name="Google Shape;957;p101"/>
          <p:cNvSpPr txBox="1"/>
          <p:nvPr/>
        </p:nvSpPr>
        <p:spPr>
          <a:xfrm>
            <a:off x="311700" y="2851975"/>
            <a:ext cx="3638700" cy="14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Summary</a:t>
            </a:r>
            <a:r>
              <a:rPr lang="en"/>
              <a:t>: register_netdevice() could fail early when we have an invalid dev name, in which case </a:t>
            </a:r>
            <a:r>
              <a:rPr lang="en">
                <a:solidFill>
                  <a:schemeClr val="dk1"/>
                </a:solidFill>
              </a:rPr>
              <a:t>tun_flow_uninit()</a:t>
            </a:r>
            <a:r>
              <a:rPr lang="en"/>
              <a:t> is not called. For tun device, this is a problem because a timer etc. are already initialized and it expects tun_flow_uninit() to clean them 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Root Cause Analysis</a:t>
            </a: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0"/>
              </a:spcAft>
              <a:buClr>
                <a:schemeClr val="dk1"/>
              </a:buClr>
              <a:buSzPts val="1100"/>
              <a:buFont typeface="Arial"/>
              <a:buNone/>
            </a:pPr>
            <a:endParaRPr>
              <a:solidFill>
                <a:srgbClr val="000000"/>
              </a:solidFill>
            </a:endParaRPr>
          </a:p>
          <a:p>
            <a:pPr marL="0" lvl="0" indent="0" algn="l" rtl="0">
              <a:lnSpc>
                <a:spcPct val="115000"/>
              </a:lnSpc>
              <a:spcBef>
                <a:spcPts val="1600"/>
              </a:spcBef>
              <a:spcAft>
                <a:spcPts val="1600"/>
              </a:spcAft>
              <a:buNone/>
            </a:pPr>
            <a:endParaRPr sz="1800">
              <a:solidFill>
                <a:schemeClr val="dk2"/>
              </a:solidFill>
            </a:endParaRPr>
          </a:p>
        </p:txBody>
      </p:sp>
      <p:sp>
        <p:nvSpPr>
          <p:cNvPr id="111" name="Google Shape;111;p21"/>
          <p:cNvSpPr txBox="1"/>
          <p:nvPr/>
        </p:nvSpPr>
        <p:spPr>
          <a:xfrm>
            <a:off x="0" y="4897125"/>
            <a:ext cx="8697600" cy="2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u="sng">
                <a:solidFill>
                  <a:schemeClr val="hlink"/>
                </a:solidFill>
                <a:hlinkClick r:id="rId3"/>
              </a:rPr>
              <a:t>https://git.kernel.org/pub/scm/linux/kernel/git/torvalds/linux.git/commit/?id=2b4f27c36bcd46e820ddb9a8e6fe6a63fa4250b8</a:t>
            </a:r>
            <a:endParaRPr/>
          </a:p>
        </p:txBody>
      </p:sp>
      <p:pic>
        <p:nvPicPr>
          <p:cNvPr id="112" name="Google Shape;112;p21"/>
          <p:cNvPicPr preferRelativeResize="0"/>
          <p:nvPr/>
        </p:nvPicPr>
        <p:blipFill>
          <a:blip r:embed="rId4">
            <a:alphaModFix/>
          </a:blip>
          <a:stretch>
            <a:fillRect/>
          </a:stretch>
        </p:blipFill>
        <p:spPr>
          <a:xfrm>
            <a:off x="4927200" y="1147800"/>
            <a:ext cx="3988200" cy="2360204"/>
          </a:xfrm>
          <a:prstGeom prst="rect">
            <a:avLst/>
          </a:prstGeom>
          <a:noFill/>
          <a:ln w="9525" cap="flat" cmpd="sng">
            <a:solidFill>
              <a:srgbClr val="FF0000"/>
            </a:solidFill>
            <a:prstDash val="solid"/>
            <a:round/>
            <a:headEnd type="none" w="sm" len="sm"/>
            <a:tailEnd type="none" w="sm" len="sm"/>
          </a:ln>
        </p:spPr>
      </p:pic>
      <p:sp>
        <p:nvSpPr>
          <p:cNvPr id="113" name="Google Shape;113;p21"/>
          <p:cNvSpPr/>
          <p:nvPr/>
        </p:nvSpPr>
        <p:spPr>
          <a:xfrm>
            <a:off x="5074225" y="2276700"/>
            <a:ext cx="1904700" cy="364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 name="Google Shape;114;p21"/>
          <p:cNvPicPr preferRelativeResize="0"/>
          <p:nvPr/>
        </p:nvPicPr>
        <p:blipFill>
          <a:blip r:embed="rId5">
            <a:alphaModFix/>
          </a:blip>
          <a:stretch>
            <a:fillRect/>
          </a:stretch>
        </p:blipFill>
        <p:spPr>
          <a:xfrm>
            <a:off x="190200" y="1146763"/>
            <a:ext cx="4737000" cy="26243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02"/>
          <p:cNvSpPr/>
          <p:nvPr/>
        </p:nvSpPr>
        <p:spPr>
          <a:xfrm>
            <a:off x="2689900" y="3368375"/>
            <a:ext cx="662100" cy="8730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rgbClr val="000000"/>
                </a:solidFill>
              </a:rPr>
              <a:t>Root Cause Analysis</a:t>
            </a:r>
            <a:endParaRPr>
              <a:solidFill>
                <a:srgbClr val="000000"/>
              </a:solidFill>
            </a:endParaRPr>
          </a:p>
        </p:txBody>
      </p:sp>
      <p:sp>
        <p:nvSpPr>
          <p:cNvPr id="964" name="Google Shape;964;p102"/>
          <p:cNvSpPr txBox="1">
            <a:spLocks noGrp="1"/>
          </p:cNvSpPr>
          <p:nvPr>
            <p:ph type="body" idx="1"/>
          </p:nvPr>
        </p:nvSpPr>
        <p:spPr>
          <a:xfrm>
            <a:off x="311700" y="1152475"/>
            <a:ext cx="85206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highlight>
                  <a:srgbClr val="FFFFFF"/>
                </a:highlight>
              </a:rPr>
              <a:t>Incorrect Error Handling skips Cleaning of some resources (e.g., a timer)</a:t>
            </a:r>
            <a:endParaRPr sz="1400" b="1">
              <a:solidFill>
                <a:schemeClr val="dk1"/>
              </a:solidFill>
              <a:highlight>
                <a:srgbClr val="FFFFFF"/>
              </a:highlight>
            </a:endParaRPr>
          </a:p>
          <a:p>
            <a:pPr marL="0" lvl="0" indent="0" algn="l" rtl="0">
              <a:spcBef>
                <a:spcPts val="1600"/>
              </a:spcBef>
              <a:spcAft>
                <a:spcPts val="1600"/>
              </a:spcAft>
              <a:buNone/>
            </a:pPr>
            <a:r>
              <a:rPr lang="en" sz="1400" b="1">
                <a:solidFill>
                  <a:schemeClr val="dk1"/>
                </a:solidFill>
                <a:highlight>
                  <a:srgbClr val="FFFFFF"/>
                </a:highlight>
              </a:rPr>
              <a:t>When struct tun_struct is freed, it does not remove it from the timer list, which leaves a dangling pointer </a:t>
            </a:r>
            <a:r>
              <a:rPr lang="en" sz="1400" b="1">
                <a:solidFill>
                  <a:schemeClr val="dk1"/>
                </a:solidFill>
                <a:highlight>
                  <a:schemeClr val="lt1"/>
                </a:highlight>
              </a:rPr>
              <a:t>in the timer list</a:t>
            </a:r>
            <a:r>
              <a:rPr lang="en" sz="1400" b="1">
                <a:solidFill>
                  <a:schemeClr val="dk1"/>
                </a:solidFill>
                <a:highlight>
                  <a:srgbClr val="FFFFFF"/>
                </a:highlight>
              </a:rPr>
              <a:t>. When this timer is triggered or this timer is checked, it will lead to Use After Free</a:t>
            </a:r>
            <a:endParaRPr sz="1400" b="1">
              <a:solidFill>
                <a:schemeClr val="dk1"/>
              </a:solidFill>
              <a:highlight>
                <a:srgbClr val="FFFFFF"/>
              </a:highlight>
            </a:endParaRPr>
          </a:p>
        </p:txBody>
      </p:sp>
      <p:sp>
        <p:nvSpPr>
          <p:cNvPr id="965" name="Google Shape;965;p102"/>
          <p:cNvSpPr/>
          <p:nvPr/>
        </p:nvSpPr>
        <p:spPr>
          <a:xfrm>
            <a:off x="1504050" y="3678875"/>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sp>
        <p:nvSpPr>
          <p:cNvPr id="966" name="Google Shape;966;p102"/>
          <p:cNvSpPr/>
          <p:nvPr/>
        </p:nvSpPr>
        <p:spPr>
          <a:xfrm>
            <a:off x="2693163" y="3678875"/>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sp>
        <p:nvSpPr>
          <p:cNvPr id="967" name="Google Shape;967;p102"/>
          <p:cNvSpPr/>
          <p:nvPr/>
        </p:nvSpPr>
        <p:spPr>
          <a:xfrm>
            <a:off x="3882263" y="3678875"/>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sp>
        <p:nvSpPr>
          <p:cNvPr id="968" name="Google Shape;968;p102"/>
          <p:cNvSpPr/>
          <p:nvPr/>
        </p:nvSpPr>
        <p:spPr>
          <a:xfrm>
            <a:off x="5184175" y="3678875"/>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sp>
        <p:nvSpPr>
          <p:cNvPr id="969" name="Google Shape;969;p102"/>
          <p:cNvSpPr/>
          <p:nvPr/>
        </p:nvSpPr>
        <p:spPr>
          <a:xfrm>
            <a:off x="6486075" y="3678875"/>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cxnSp>
        <p:nvCxnSpPr>
          <p:cNvPr id="970" name="Google Shape;970;p102"/>
          <p:cNvCxnSpPr>
            <a:stCxn id="965" idx="3"/>
            <a:endCxn id="966" idx="1"/>
          </p:cNvCxnSpPr>
          <p:nvPr/>
        </p:nvCxnSpPr>
        <p:spPr>
          <a:xfrm>
            <a:off x="2166150" y="3838925"/>
            <a:ext cx="527100" cy="0"/>
          </a:xfrm>
          <a:prstGeom prst="straightConnector1">
            <a:avLst/>
          </a:prstGeom>
          <a:noFill/>
          <a:ln w="9525" cap="flat" cmpd="sng">
            <a:solidFill>
              <a:schemeClr val="dk2"/>
            </a:solidFill>
            <a:prstDash val="solid"/>
            <a:round/>
            <a:headEnd type="none" w="med" len="med"/>
            <a:tailEnd type="triangle" w="med" len="med"/>
          </a:ln>
        </p:spPr>
      </p:cxnSp>
      <p:cxnSp>
        <p:nvCxnSpPr>
          <p:cNvPr id="971" name="Google Shape;971;p102"/>
          <p:cNvCxnSpPr>
            <a:stCxn id="966" idx="3"/>
            <a:endCxn id="967" idx="1"/>
          </p:cNvCxnSpPr>
          <p:nvPr/>
        </p:nvCxnSpPr>
        <p:spPr>
          <a:xfrm>
            <a:off x="3355263" y="3838925"/>
            <a:ext cx="527100" cy="0"/>
          </a:xfrm>
          <a:prstGeom prst="straightConnector1">
            <a:avLst/>
          </a:prstGeom>
          <a:noFill/>
          <a:ln w="9525" cap="flat" cmpd="sng">
            <a:solidFill>
              <a:schemeClr val="dk2"/>
            </a:solidFill>
            <a:prstDash val="solid"/>
            <a:round/>
            <a:headEnd type="none" w="med" len="med"/>
            <a:tailEnd type="triangle" w="med" len="med"/>
          </a:ln>
        </p:spPr>
      </p:cxnSp>
      <p:cxnSp>
        <p:nvCxnSpPr>
          <p:cNvPr id="972" name="Google Shape;972;p102"/>
          <p:cNvCxnSpPr>
            <a:stCxn id="967" idx="3"/>
            <a:endCxn id="968" idx="1"/>
          </p:cNvCxnSpPr>
          <p:nvPr/>
        </p:nvCxnSpPr>
        <p:spPr>
          <a:xfrm>
            <a:off x="4544363" y="3838925"/>
            <a:ext cx="639900" cy="0"/>
          </a:xfrm>
          <a:prstGeom prst="straightConnector1">
            <a:avLst/>
          </a:prstGeom>
          <a:noFill/>
          <a:ln w="9525" cap="flat" cmpd="sng">
            <a:solidFill>
              <a:schemeClr val="dk2"/>
            </a:solidFill>
            <a:prstDash val="solid"/>
            <a:round/>
            <a:headEnd type="none" w="med" len="med"/>
            <a:tailEnd type="triangle" w="med" len="med"/>
          </a:ln>
        </p:spPr>
      </p:cxnSp>
      <p:cxnSp>
        <p:nvCxnSpPr>
          <p:cNvPr id="973" name="Google Shape;973;p102"/>
          <p:cNvCxnSpPr>
            <a:stCxn id="968" idx="3"/>
            <a:endCxn id="969" idx="1"/>
          </p:cNvCxnSpPr>
          <p:nvPr/>
        </p:nvCxnSpPr>
        <p:spPr>
          <a:xfrm>
            <a:off x="5846275" y="3838925"/>
            <a:ext cx="639900" cy="0"/>
          </a:xfrm>
          <a:prstGeom prst="straightConnector1">
            <a:avLst/>
          </a:prstGeom>
          <a:noFill/>
          <a:ln w="9525" cap="flat" cmpd="sng">
            <a:solidFill>
              <a:schemeClr val="dk2"/>
            </a:solidFill>
            <a:prstDash val="solid"/>
            <a:round/>
            <a:headEnd type="none" w="med" len="med"/>
            <a:tailEnd type="triangle" w="med" len="med"/>
          </a:ln>
        </p:spPr>
      </p:cxnSp>
      <p:sp>
        <p:nvSpPr>
          <p:cNvPr id="974" name="Google Shape;974;p102"/>
          <p:cNvSpPr txBox="1"/>
          <p:nvPr/>
        </p:nvSpPr>
        <p:spPr>
          <a:xfrm>
            <a:off x="7246200" y="3386375"/>
            <a:ext cx="1640100" cy="8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Timer list contains pointers to the freed objects</a:t>
            </a:r>
            <a:endParaRPr>
              <a:solidFill>
                <a:srgbClr val="FF0000"/>
              </a:solidFill>
            </a:endParaRPr>
          </a:p>
        </p:txBody>
      </p:sp>
      <p:sp>
        <p:nvSpPr>
          <p:cNvPr id="975" name="Google Shape;975;p102"/>
          <p:cNvSpPr txBox="1"/>
          <p:nvPr/>
        </p:nvSpPr>
        <p:spPr>
          <a:xfrm>
            <a:off x="2280375" y="4241375"/>
            <a:ext cx="1487700" cy="32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struct tun_struct</a:t>
            </a:r>
            <a:endParaRPr/>
          </a:p>
        </p:txBody>
      </p:sp>
      <p:sp>
        <p:nvSpPr>
          <p:cNvPr id="976" name="Google Shape;976;p102"/>
          <p:cNvSpPr txBox="1"/>
          <p:nvPr/>
        </p:nvSpPr>
        <p:spPr>
          <a:xfrm>
            <a:off x="0" y="2888225"/>
            <a:ext cx="12369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timer_bases</a:t>
            </a:r>
            <a:endParaRPr/>
          </a:p>
        </p:txBody>
      </p:sp>
      <p:cxnSp>
        <p:nvCxnSpPr>
          <p:cNvPr id="977" name="Google Shape;977;p102"/>
          <p:cNvCxnSpPr>
            <a:stCxn id="976" idx="2"/>
            <a:endCxn id="965" idx="1"/>
          </p:cNvCxnSpPr>
          <p:nvPr/>
        </p:nvCxnSpPr>
        <p:spPr>
          <a:xfrm>
            <a:off x="618450" y="3302825"/>
            <a:ext cx="885600" cy="536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Patches</a:t>
            </a:r>
            <a:endParaRPr/>
          </a:p>
        </p:txBody>
      </p:sp>
      <p:pic>
        <p:nvPicPr>
          <p:cNvPr id="983" name="Google Shape;983;p103"/>
          <p:cNvPicPr preferRelativeResize="0"/>
          <p:nvPr/>
        </p:nvPicPr>
        <p:blipFill>
          <a:blip r:embed="rId3">
            <a:alphaModFix/>
          </a:blip>
          <a:stretch>
            <a:fillRect/>
          </a:stretch>
        </p:blipFill>
        <p:spPr>
          <a:xfrm>
            <a:off x="2009775" y="1177400"/>
            <a:ext cx="5124450" cy="1666875"/>
          </a:xfrm>
          <a:prstGeom prst="rect">
            <a:avLst/>
          </a:prstGeom>
          <a:noFill/>
          <a:ln w="9525" cap="flat" cmpd="sng">
            <a:solidFill>
              <a:srgbClr val="FF0000"/>
            </a:solidFill>
            <a:prstDash val="solid"/>
            <a:round/>
            <a:headEnd type="none" w="sm" len="sm"/>
            <a:tailEnd type="none" w="sm" len="sm"/>
          </a:ln>
        </p:spPr>
      </p:pic>
      <p:pic>
        <p:nvPicPr>
          <p:cNvPr id="984" name="Google Shape;984;p103"/>
          <p:cNvPicPr preferRelativeResize="0"/>
          <p:nvPr/>
        </p:nvPicPr>
        <p:blipFill>
          <a:blip r:embed="rId4">
            <a:alphaModFix/>
          </a:blip>
          <a:stretch>
            <a:fillRect/>
          </a:stretch>
        </p:blipFill>
        <p:spPr>
          <a:xfrm>
            <a:off x="1214438" y="3324050"/>
            <a:ext cx="6715125" cy="1190625"/>
          </a:xfrm>
          <a:prstGeom prst="rect">
            <a:avLst/>
          </a:prstGeom>
          <a:noFill/>
          <a:ln w="9525" cap="flat" cmpd="sng">
            <a:solidFill>
              <a:srgbClr val="FF0000"/>
            </a:solidFill>
            <a:prstDash val="solid"/>
            <a:round/>
            <a:headEnd type="none" w="sm" len="sm"/>
            <a:tailEnd type="none" w="sm" len="sm"/>
          </a:ln>
        </p:spPr>
      </p:pic>
      <p:sp>
        <p:nvSpPr>
          <p:cNvPr id="985" name="Google Shape;985;p103"/>
          <p:cNvSpPr txBox="1"/>
          <p:nvPr/>
        </p:nvSpPr>
        <p:spPr>
          <a:xfrm>
            <a:off x="574725" y="1869700"/>
            <a:ext cx="4437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a:t>
            </a:r>
            <a:endParaRPr/>
          </a:p>
        </p:txBody>
      </p:sp>
      <p:sp>
        <p:nvSpPr>
          <p:cNvPr id="986" name="Google Shape;986;p103"/>
          <p:cNvSpPr txBox="1"/>
          <p:nvPr/>
        </p:nvSpPr>
        <p:spPr>
          <a:xfrm>
            <a:off x="574725" y="3651725"/>
            <a:ext cx="4437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Write in __run_timers</a:t>
            </a:r>
            <a:endParaRPr/>
          </a:p>
        </p:txBody>
      </p:sp>
      <p:pic>
        <p:nvPicPr>
          <p:cNvPr id="992" name="Google Shape;992;p104"/>
          <p:cNvPicPr preferRelativeResize="0"/>
          <p:nvPr/>
        </p:nvPicPr>
        <p:blipFill>
          <a:blip r:embed="rId3">
            <a:alphaModFix/>
          </a:blip>
          <a:stretch>
            <a:fillRect/>
          </a:stretch>
        </p:blipFill>
        <p:spPr>
          <a:xfrm>
            <a:off x="4821306" y="2446475"/>
            <a:ext cx="4322682" cy="2051155"/>
          </a:xfrm>
          <a:prstGeom prst="rect">
            <a:avLst/>
          </a:prstGeom>
          <a:noFill/>
          <a:ln w="9525" cap="flat" cmpd="sng">
            <a:solidFill>
              <a:srgbClr val="FF0000"/>
            </a:solidFill>
            <a:prstDash val="solid"/>
            <a:round/>
            <a:headEnd type="none" w="sm" len="sm"/>
            <a:tailEnd type="none" w="sm" len="sm"/>
          </a:ln>
        </p:spPr>
      </p:pic>
      <p:pic>
        <p:nvPicPr>
          <p:cNvPr id="993" name="Google Shape;993;p104"/>
          <p:cNvPicPr preferRelativeResize="0"/>
          <p:nvPr/>
        </p:nvPicPr>
        <p:blipFill>
          <a:blip r:embed="rId4">
            <a:alphaModFix/>
          </a:blip>
          <a:stretch>
            <a:fillRect/>
          </a:stretch>
        </p:blipFill>
        <p:spPr>
          <a:xfrm>
            <a:off x="311699" y="1327475"/>
            <a:ext cx="8853125" cy="445513"/>
          </a:xfrm>
          <a:prstGeom prst="rect">
            <a:avLst/>
          </a:prstGeom>
          <a:noFill/>
          <a:ln w="9525" cap="flat" cmpd="sng">
            <a:solidFill>
              <a:srgbClr val="FF0000"/>
            </a:solidFill>
            <a:prstDash val="solid"/>
            <a:round/>
            <a:headEnd type="none" w="sm" len="sm"/>
            <a:tailEnd type="none" w="sm" len="sm"/>
          </a:ln>
        </p:spPr>
      </p:pic>
      <p:cxnSp>
        <p:nvCxnSpPr>
          <p:cNvPr id="994" name="Google Shape;994;p104"/>
          <p:cNvCxnSpPr>
            <a:stCxn id="993" idx="2"/>
            <a:endCxn id="992" idx="0"/>
          </p:cNvCxnSpPr>
          <p:nvPr/>
        </p:nvCxnSpPr>
        <p:spPr>
          <a:xfrm>
            <a:off x="4738261" y="1772987"/>
            <a:ext cx="2244300" cy="673500"/>
          </a:xfrm>
          <a:prstGeom prst="straightConnector1">
            <a:avLst/>
          </a:prstGeom>
          <a:noFill/>
          <a:ln w="9525" cap="flat" cmpd="sng">
            <a:solidFill>
              <a:srgbClr val="FF0000"/>
            </a:solidFill>
            <a:prstDash val="solid"/>
            <a:round/>
            <a:headEnd type="none" w="med" len="med"/>
            <a:tailEnd type="triangle" w="med" len="med"/>
          </a:ln>
        </p:spPr>
      </p:cxnSp>
      <p:sp>
        <p:nvSpPr>
          <p:cNvPr id="995" name="Google Shape;995;p104"/>
          <p:cNvSpPr/>
          <p:nvPr/>
        </p:nvSpPr>
        <p:spPr>
          <a:xfrm>
            <a:off x="4863475" y="3475725"/>
            <a:ext cx="1207800" cy="654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4"/>
          <p:cNvSpPr/>
          <p:nvPr/>
        </p:nvSpPr>
        <p:spPr>
          <a:xfrm>
            <a:off x="1599600" y="3151950"/>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sp>
        <p:nvSpPr>
          <p:cNvPr id="997" name="Google Shape;997;p104"/>
          <p:cNvSpPr/>
          <p:nvPr/>
        </p:nvSpPr>
        <p:spPr>
          <a:xfrm>
            <a:off x="2788713" y="3151950"/>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sp>
        <p:nvSpPr>
          <p:cNvPr id="998" name="Google Shape;998;p104"/>
          <p:cNvSpPr/>
          <p:nvPr/>
        </p:nvSpPr>
        <p:spPr>
          <a:xfrm>
            <a:off x="3977813" y="3151950"/>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cxnSp>
        <p:nvCxnSpPr>
          <p:cNvPr id="999" name="Google Shape;999;p104"/>
          <p:cNvCxnSpPr>
            <a:stCxn id="996" idx="3"/>
            <a:endCxn id="997" idx="1"/>
          </p:cNvCxnSpPr>
          <p:nvPr/>
        </p:nvCxnSpPr>
        <p:spPr>
          <a:xfrm>
            <a:off x="2261700" y="3312000"/>
            <a:ext cx="527100" cy="0"/>
          </a:xfrm>
          <a:prstGeom prst="straightConnector1">
            <a:avLst/>
          </a:prstGeom>
          <a:noFill/>
          <a:ln w="9525" cap="flat" cmpd="sng">
            <a:solidFill>
              <a:srgbClr val="FF0000"/>
            </a:solidFill>
            <a:prstDash val="solid"/>
            <a:round/>
            <a:headEnd type="none" w="med" len="med"/>
            <a:tailEnd type="triangle" w="med" len="med"/>
          </a:ln>
        </p:spPr>
      </p:cxnSp>
      <p:cxnSp>
        <p:nvCxnSpPr>
          <p:cNvPr id="1000" name="Google Shape;1000;p104"/>
          <p:cNvCxnSpPr>
            <a:stCxn id="997" idx="3"/>
            <a:endCxn id="998" idx="1"/>
          </p:cNvCxnSpPr>
          <p:nvPr/>
        </p:nvCxnSpPr>
        <p:spPr>
          <a:xfrm>
            <a:off x="3450813" y="3312000"/>
            <a:ext cx="527100" cy="0"/>
          </a:xfrm>
          <a:prstGeom prst="straightConnector1">
            <a:avLst/>
          </a:prstGeom>
          <a:noFill/>
          <a:ln w="9525" cap="flat" cmpd="sng">
            <a:solidFill>
              <a:srgbClr val="FF0000"/>
            </a:solidFill>
            <a:prstDash val="solid"/>
            <a:round/>
            <a:headEnd type="none" w="med" len="med"/>
            <a:tailEnd type="triangle" w="med" len="med"/>
          </a:ln>
        </p:spPr>
      </p:cxnSp>
      <p:sp>
        <p:nvSpPr>
          <p:cNvPr id="1001" name="Google Shape;1001;p104"/>
          <p:cNvSpPr txBox="1"/>
          <p:nvPr/>
        </p:nvSpPr>
        <p:spPr>
          <a:xfrm>
            <a:off x="152400" y="3104688"/>
            <a:ext cx="12369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timer_bases</a:t>
            </a:r>
            <a:endParaRPr/>
          </a:p>
        </p:txBody>
      </p:sp>
      <p:cxnSp>
        <p:nvCxnSpPr>
          <p:cNvPr id="1002" name="Google Shape;1002;p104"/>
          <p:cNvCxnSpPr>
            <a:endCxn id="996" idx="1"/>
          </p:cNvCxnSpPr>
          <p:nvPr/>
        </p:nvCxnSpPr>
        <p:spPr>
          <a:xfrm rot="10800000" flipH="1">
            <a:off x="1236300" y="3312000"/>
            <a:ext cx="363300" cy="5400"/>
          </a:xfrm>
          <a:prstGeom prst="straightConnector1">
            <a:avLst/>
          </a:prstGeom>
          <a:noFill/>
          <a:ln w="9525" cap="flat" cmpd="sng">
            <a:solidFill>
              <a:srgbClr val="FF0000"/>
            </a:solidFill>
            <a:prstDash val="solid"/>
            <a:round/>
            <a:headEnd type="none" w="med" len="med"/>
            <a:tailEnd type="triangle" w="med" len="med"/>
          </a:ln>
        </p:spPr>
      </p:cxnSp>
      <p:cxnSp>
        <p:nvCxnSpPr>
          <p:cNvPr id="1003" name="Google Shape;1003;p104"/>
          <p:cNvCxnSpPr/>
          <p:nvPr/>
        </p:nvCxnSpPr>
        <p:spPr>
          <a:xfrm>
            <a:off x="276450" y="3884900"/>
            <a:ext cx="4335900" cy="7200"/>
          </a:xfrm>
          <a:prstGeom prst="straightConnector1">
            <a:avLst/>
          </a:prstGeom>
          <a:noFill/>
          <a:ln w="19050" cap="flat" cmpd="sng">
            <a:solidFill>
              <a:srgbClr val="FF0000"/>
            </a:solidFill>
            <a:prstDash val="lgDash"/>
            <a:round/>
            <a:headEnd type="none" w="med" len="med"/>
            <a:tailEnd type="triangle" w="med" len="med"/>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KASAN: use-after-free Write in detach_if_pending</a:t>
            </a:r>
            <a:endParaRPr/>
          </a:p>
        </p:txBody>
      </p:sp>
      <p:pic>
        <p:nvPicPr>
          <p:cNvPr id="1009" name="Google Shape;1009;p105"/>
          <p:cNvPicPr preferRelativeResize="0"/>
          <p:nvPr/>
        </p:nvPicPr>
        <p:blipFill>
          <a:blip r:embed="rId3">
            <a:alphaModFix/>
          </a:blip>
          <a:stretch>
            <a:fillRect/>
          </a:stretch>
        </p:blipFill>
        <p:spPr>
          <a:xfrm>
            <a:off x="311688" y="1144238"/>
            <a:ext cx="6337913" cy="572700"/>
          </a:xfrm>
          <a:prstGeom prst="rect">
            <a:avLst/>
          </a:prstGeom>
          <a:noFill/>
          <a:ln w="9525" cap="flat" cmpd="sng">
            <a:solidFill>
              <a:srgbClr val="FF0000"/>
            </a:solidFill>
            <a:prstDash val="solid"/>
            <a:round/>
            <a:headEnd type="none" w="sm" len="sm"/>
            <a:tailEnd type="none" w="sm" len="sm"/>
          </a:ln>
        </p:spPr>
      </p:pic>
      <p:pic>
        <p:nvPicPr>
          <p:cNvPr id="1010" name="Google Shape;1010;p105"/>
          <p:cNvPicPr preferRelativeResize="0"/>
          <p:nvPr/>
        </p:nvPicPr>
        <p:blipFill>
          <a:blip r:embed="rId4">
            <a:alphaModFix/>
          </a:blip>
          <a:stretch>
            <a:fillRect/>
          </a:stretch>
        </p:blipFill>
        <p:spPr>
          <a:xfrm>
            <a:off x="4939000" y="1843475"/>
            <a:ext cx="3893300" cy="2844500"/>
          </a:xfrm>
          <a:prstGeom prst="rect">
            <a:avLst/>
          </a:prstGeom>
          <a:noFill/>
          <a:ln w="9525" cap="flat" cmpd="sng">
            <a:solidFill>
              <a:srgbClr val="FF0000"/>
            </a:solidFill>
            <a:prstDash val="solid"/>
            <a:round/>
            <a:headEnd type="none" w="sm" len="sm"/>
            <a:tailEnd type="none" w="sm" len="sm"/>
          </a:ln>
        </p:spPr>
      </p:pic>
      <p:sp>
        <p:nvSpPr>
          <p:cNvPr id="1011" name="Google Shape;1011;p105"/>
          <p:cNvSpPr/>
          <p:nvPr/>
        </p:nvSpPr>
        <p:spPr>
          <a:xfrm>
            <a:off x="532650" y="2615675"/>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sp>
        <p:nvSpPr>
          <p:cNvPr id="1012" name="Google Shape;1012;p105"/>
          <p:cNvSpPr/>
          <p:nvPr/>
        </p:nvSpPr>
        <p:spPr>
          <a:xfrm>
            <a:off x="1721763" y="2615675"/>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sp>
        <p:nvSpPr>
          <p:cNvPr id="1013" name="Google Shape;1013;p105"/>
          <p:cNvSpPr/>
          <p:nvPr/>
        </p:nvSpPr>
        <p:spPr>
          <a:xfrm>
            <a:off x="2910863" y="2615675"/>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cxnSp>
        <p:nvCxnSpPr>
          <p:cNvPr id="1014" name="Google Shape;1014;p105"/>
          <p:cNvCxnSpPr>
            <a:stCxn id="1011" idx="3"/>
            <a:endCxn id="1012" idx="1"/>
          </p:cNvCxnSpPr>
          <p:nvPr/>
        </p:nvCxnSpPr>
        <p:spPr>
          <a:xfrm>
            <a:off x="1194750" y="2775725"/>
            <a:ext cx="527100" cy="0"/>
          </a:xfrm>
          <a:prstGeom prst="straightConnector1">
            <a:avLst/>
          </a:prstGeom>
          <a:noFill/>
          <a:ln w="9525" cap="flat" cmpd="sng">
            <a:solidFill>
              <a:schemeClr val="dk2"/>
            </a:solidFill>
            <a:prstDash val="solid"/>
            <a:round/>
            <a:headEnd type="none" w="med" len="med"/>
            <a:tailEnd type="triangle" w="med" len="med"/>
          </a:ln>
        </p:spPr>
      </p:cxnSp>
      <p:cxnSp>
        <p:nvCxnSpPr>
          <p:cNvPr id="1015" name="Google Shape;1015;p105"/>
          <p:cNvCxnSpPr>
            <a:stCxn id="1012" idx="3"/>
            <a:endCxn id="1013" idx="1"/>
          </p:cNvCxnSpPr>
          <p:nvPr/>
        </p:nvCxnSpPr>
        <p:spPr>
          <a:xfrm>
            <a:off x="2383863" y="2775725"/>
            <a:ext cx="527100" cy="0"/>
          </a:xfrm>
          <a:prstGeom prst="straightConnector1">
            <a:avLst/>
          </a:prstGeom>
          <a:noFill/>
          <a:ln w="9525" cap="flat" cmpd="sng">
            <a:solidFill>
              <a:schemeClr val="dk2"/>
            </a:solidFill>
            <a:prstDash val="solid"/>
            <a:round/>
            <a:headEnd type="none" w="med" len="med"/>
            <a:tailEnd type="triangle" w="med" len="med"/>
          </a:ln>
        </p:spPr>
      </p:cxnSp>
      <p:sp>
        <p:nvSpPr>
          <p:cNvPr id="1016" name="Google Shape;1016;p105"/>
          <p:cNvSpPr txBox="1"/>
          <p:nvPr/>
        </p:nvSpPr>
        <p:spPr>
          <a:xfrm>
            <a:off x="0" y="1843475"/>
            <a:ext cx="12369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timer_bases</a:t>
            </a:r>
            <a:endParaRPr/>
          </a:p>
        </p:txBody>
      </p:sp>
      <p:cxnSp>
        <p:nvCxnSpPr>
          <p:cNvPr id="1017" name="Google Shape;1017;p105"/>
          <p:cNvCxnSpPr>
            <a:stCxn id="1016" idx="2"/>
            <a:endCxn id="1011" idx="0"/>
          </p:cNvCxnSpPr>
          <p:nvPr/>
        </p:nvCxnSpPr>
        <p:spPr>
          <a:xfrm>
            <a:off x="618450" y="2258075"/>
            <a:ext cx="245400" cy="357600"/>
          </a:xfrm>
          <a:prstGeom prst="straightConnector1">
            <a:avLst/>
          </a:prstGeom>
          <a:noFill/>
          <a:ln w="9525" cap="flat" cmpd="sng">
            <a:solidFill>
              <a:schemeClr val="dk2"/>
            </a:solidFill>
            <a:prstDash val="solid"/>
            <a:round/>
            <a:headEnd type="none" w="med" len="med"/>
            <a:tailEnd type="triangle" w="med" len="med"/>
          </a:ln>
        </p:spPr>
      </p:cxnSp>
      <p:sp>
        <p:nvSpPr>
          <p:cNvPr id="1018" name="Google Shape;1018;p105"/>
          <p:cNvSpPr/>
          <p:nvPr/>
        </p:nvSpPr>
        <p:spPr>
          <a:xfrm>
            <a:off x="4100088" y="2615675"/>
            <a:ext cx="662100" cy="3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Timer</a:t>
            </a:r>
            <a:endParaRPr/>
          </a:p>
        </p:txBody>
      </p:sp>
      <p:cxnSp>
        <p:nvCxnSpPr>
          <p:cNvPr id="1019" name="Google Shape;1019;p105"/>
          <p:cNvCxnSpPr>
            <a:stCxn id="1013" idx="3"/>
            <a:endCxn id="1018" idx="1"/>
          </p:cNvCxnSpPr>
          <p:nvPr/>
        </p:nvCxnSpPr>
        <p:spPr>
          <a:xfrm>
            <a:off x="3572963" y="2775725"/>
            <a:ext cx="527100" cy="0"/>
          </a:xfrm>
          <a:prstGeom prst="straightConnector1">
            <a:avLst/>
          </a:prstGeom>
          <a:noFill/>
          <a:ln w="9525" cap="flat" cmpd="sng">
            <a:solidFill>
              <a:schemeClr val="dk2"/>
            </a:solidFill>
            <a:prstDash val="solid"/>
            <a:round/>
            <a:headEnd type="none" w="med" len="med"/>
            <a:tailEnd type="triangle" w="med" len="med"/>
          </a:ln>
        </p:spPr>
      </p:cxnSp>
      <p:sp>
        <p:nvSpPr>
          <p:cNvPr id="1020" name="Google Shape;1020;p105"/>
          <p:cNvSpPr/>
          <p:nvPr/>
        </p:nvSpPr>
        <p:spPr>
          <a:xfrm>
            <a:off x="1945900" y="2051625"/>
            <a:ext cx="334500" cy="457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5"/>
          <p:cNvSpPr/>
          <p:nvPr/>
        </p:nvSpPr>
        <p:spPr>
          <a:xfrm>
            <a:off x="3074675" y="2051525"/>
            <a:ext cx="334500" cy="457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5"/>
          <p:cNvSpPr txBox="1"/>
          <p:nvPr/>
        </p:nvSpPr>
        <p:spPr>
          <a:xfrm>
            <a:off x="3062825" y="1779825"/>
            <a:ext cx="358200" cy="2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r0</a:t>
            </a:r>
            <a:endParaRPr/>
          </a:p>
        </p:txBody>
      </p:sp>
      <p:sp>
        <p:nvSpPr>
          <p:cNvPr id="1023" name="Google Shape;1023;p105"/>
          <p:cNvSpPr txBox="1"/>
          <p:nvPr/>
        </p:nvSpPr>
        <p:spPr>
          <a:xfrm>
            <a:off x="1934050" y="1779825"/>
            <a:ext cx="358200" cy="27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r1</a:t>
            </a:r>
            <a:endParaRPr>
              <a:solidFill>
                <a:srgbClr val="FF0000"/>
              </a:solidFill>
            </a:endParaRPr>
          </a:p>
        </p:txBody>
      </p:sp>
      <p:pic>
        <p:nvPicPr>
          <p:cNvPr id="1024" name="Google Shape;1024;p105"/>
          <p:cNvPicPr preferRelativeResize="0"/>
          <p:nvPr/>
        </p:nvPicPr>
        <p:blipFill>
          <a:blip r:embed="rId5">
            <a:alphaModFix/>
          </a:blip>
          <a:stretch>
            <a:fillRect/>
          </a:stretch>
        </p:blipFill>
        <p:spPr>
          <a:xfrm>
            <a:off x="0" y="2970200"/>
            <a:ext cx="3679450" cy="932550"/>
          </a:xfrm>
          <a:prstGeom prst="rect">
            <a:avLst/>
          </a:prstGeom>
          <a:noFill/>
          <a:ln>
            <a:noFill/>
          </a:ln>
        </p:spPr>
      </p:pic>
      <p:pic>
        <p:nvPicPr>
          <p:cNvPr id="1025" name="Google Shape;1025;p105"/>
          <p:cNvPicPr preferRelativeResize="0"/>
          <p:nvPr/>
        </p:nvPicPr>
        <p:blipFill>
          <a:blip r:embed="rId6">
            <a:alphaModFix/>
          </a:blip>
          <a:stretch>
            <a:fillRect/>
          </a:stretch>
        </p:blipFill>
        <p:spPr>
          <a:xfrm>
            <a:off x="1338012" y="3902750"/>
            <a:ext cx="3515462" cy="1240750"/>
          </a:xfrm>
          <a:prstGeom prst="rect">
            <a:avLst/>
          </a:prstGeom>
          <a:noFill/>
          <a:ln>
            <a:noFill/>
          </a:ln>
        </p:spPr>
      </p:pic>
      <p:sp>
        <p:nvSpPr>
          <p:cNvPr id="1026" name="Google Shape;1026;p105"/>
          <p:cNvSpPr/>
          <p:nvPr/>
        </p:nvSpPr>
        <p:spPr>
          <a:xfrm>
            <a:off x="3205550" y="4503300"/>
            <a:ext cx="7203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200">
                <a:solidFill>
                  <a:srgbClr val="FF0000"/>
                </a:solidFill>
              </a:rPr>
              <a:t>UAF</a:t>
            </a:r>
            <a:r>
              <a:rPr lang="en"/>
              <a:t> </a:t>
            </a:r>
            <a:endParaRPr/>
          </a:p>
        </p:txBody>
      </p:sp>
      <p:cxnSp>
        <p:nvCxnSpPr>
          <p:cNvPr id="1027" name="Google Shape;1027;p105"/>
          <p:cNvCxnSpPr>
            <a:stCxn id="1018" idx="1"/>
            <a:endCxn id="1013" idx="0"/>
          </p:cNvCxnSpPr>
          <p:nvPr/>
        </p:nvCxnSpPr>
        <p:spPr>
          <a:xfrm rot="10800000">
            <a:off x="3241788" y="2615825"/>
            <a:ext cx="858300" cy="159900"/>
          </a:xfrm>
          <a:prstGeom prst="curvedConnector4">
            <a:avLst>
              <a:gd name="adj1" fmla="val 23376"/>
              <a:gd name="adj2" fmla="val 202263"/>
            </a:avLst>
          </a:prstGeom>
          <a:noFill/>
          <a:ln w="9525" cap="flat" cmpd="sng">
            <a:solidFill>
              <a:schemeClr val="dk2"/>
            </a:solidFill>
            <a:prstDash val="solid"/>
            <a:round/>
            <a:headEnd type="none" w="med" len="med"/>
            <a:tailEnd type="triangle" w="med" len="med"/>
          </a:ln>
        </p:spPr>
      </p:cxnSp>
      <p:cxnSp>
        <p:nvCxnSpPr>
          <p:cNvPr id="1028" name="Google Shape;1028;p105"/>
          <p:cNvCxnSpPr/>
          <p:nvPr/>
        </p:nvCxnSpPr>
        <p:spPr>
          <a:xfrm rot="10800000">
            <a:off x="2052663" y="2615525"/>
            <a:ext cx="858300" cy="160200"/>
          </a:xfrm>
          <a:prstGeom prst="curvedConnector4">
            <a:avLst>
              <a:gd name="adj1" fmla="val 23376"/>
              <a:gd name="adj2" fmla="val 202263"/>
            </a:avLst>
          </a:prstGeom>
          <a:noFill/>
          <a:ln w="9525" cap="flat" cmpd="sng">
            <a:solidFill>
              <a:srgbClr val="FF0000"/>
            </a:solidFill>
            <a:prstDash val="solid"/>
            <a:round/>
            <a:headEnd type="none" w="med" len="med"/>
            <a:tailEnd type="triangle" w="med" len="med"/>
          </a:ln>
        </p:spPr>
      </p:cxnSp>
      <p:cxnSp>
        <p:nvCxnSpPr>
          <p:cNvPr id="1029" name="Google Shape;1029;p105"/>
          <p:cNvCxnSpPr/>
          <p:nvPr/>
        </p:nvCxnSpPr>
        <p:spPr>
          <a:xfrm rot="10800000">
            <a:off x="863538" y="2615950"/>
            <a:ext cx="858300" cy="160200"/>
          </a:xfrm>
          <a:prstGeom prst="curvedConnector4">
            <a:avLst>
              <a:gd name="adj1" fmla="val 23376"/>
              <a:gd name="adj2" fmla="val 202263"/>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GPF</a:t>
            </a:r>
            <a:endParaRPr/>
          </a:p>
        </p:txBody>
      </p:sp>
      <p:pic>
        <p:nvPicPr>
          <p:cNvPr id="1035" name="Google Shape;1035;p106"/>
          <p:cNvPicPr preferRelativeResize="0"/>
          <p:nvPr/>
        </p:nvPicPr>
        <p:blipFill>
          <a:blip r:embed="rId3">
            <a:alphaModFix/>
          </a:blip>
          <a:stretch>
            <a:fillRect/>
          </a:stretch>
        </p:blipFill>
        <p:spPr>
          <a:xfrm>
            <a:off x="311700" y="1402650"/>
            <a:ext cx="5102075" cy="2034425"/>
          </a:xfrm>
          <a:prstGeom prst="rect">
            <a:avLst/>
          </a:prstGeom>
          <a:noFill/>
          <a:ln w="9525" cap="flat" cmpd="sng">
            <a:solidFill>
              <a:srgbClr val="FF0000"/>
            </a:solidFill>
            <a:prstDash val="solid"/>
            <a:round/>
            <a:headEnd type="none" w="sm" len="sm"/>
            <a:tailEnd type="none" w="sm" len="sm"/>
          </a:ln>
        </p:spPr>
      </p:pic>
      <p:pic>
        <p:nvPicPr>
          <p:cNvPr id="1036" name="Google Shape;1036;p106"/>
          <p:cNvPicPr preferRelativeResize="0"/>
          <p:nvPr/>
        </p:nvPicPr>
        <p:blipFill>
          <a:blip r:embed="rId4">
            <a:alphaModFix/>
          </a:blip>
          <a:stretch>
            <a:fillRect/>
          </a:stretch>
        </p:blipFill>
        <p:spPr>
          <a:xfrm>
            <a:off x="311700" y="3573850"/>
            <a:ext cx="8629650" cy="619125"/>
          </a:xfrm>
          <a:prstGeom prst="rect">
            <a:avLst/>
          </a:prstGeom>
          <a:noFill/>
          <a:ln>
            <a:noFill/>
          </a:ln>
        </p:spPr>
      </p:pic>
      <p:pic>
        <p:nvPicPr>
          <p:cNvPr id="1037" name="Google Shape;1037;p106"/>
          <p:cNvPicPr preferRelativeResize="0"/>
          <p:nvPr/>
        </p:nvPicPr>
        <p:blipFill>
          <a:blip r:embed="rId5">
            <a:alphaModFix/>
          </a:blip>
          <a:stretch>
            <a:fillRect/>
          </a:stretch>
        </p:blipFill>
        <p:spPr>
          <a:xfrm>
            <a:off x="5413775" y="1587925"/>
            <a:ext cx="3730225" cy="1849150"/>
          </a:xfrm>
          <a:prstGeom prst="rect">
            <a:avLst/>
          </a:prstGeom>
          <a:noFill/>
          <a:ln>
            <a:noFill/>
          </a:ln>
        </p:spPr>
      </p:pic>
      <p:sp>
        <p:nvSpPr>
          <p:cNvPr id="1038" name="Google Shape;1038;p106"/>
          <p:cNvSpPr/>
          <p:nvPr/>
        </p:nvSpPr>
        <p:spPr>
          <a:xfrm>
            <a:off x="7471300" y="3192700"/>
            <a:ext cx="883200" cy="344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6"/>
          <p:cNvSpPr/>
          <p:nvPr/>
        </p:nvSpPr>
        <p:spPr>
          <a:xfrm>
            <a:off x="3186500" y="1520500"/>
            <a:ext cx="451200" cy="203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#60c25306</a:t>
            </a:r>
            <a:endParaRPr/>
          </a:p>
        </p:txBody>
      </p:sp>
      <p:graphicFrame>
        <p:nvGraphicFramePr>
          <p:cNvPr id="1046" name="Google Shape;1046;p107"/>
          <p:cNvGraphicFramePr/>
          <p:nvPr/>
        </p:nvGraphicFramePr>
        <p:xfrm>
          <a:off x="1716550" y="1825050"/>
          <a:ext cx="3476625" cy="728540"/>
        </p:xfrm>
        <a:graphic>
          <a:graphicData uri="http://schemas.openxmlformats.org/drawingml/2006/table">
            <a:tbl>
              <a:tblPr>
                <a:noFill/>
                <a:tableStyleId>{90451CF9-6E87-49CF-A4E6-B44C3E17D55F}</a:tableStyleId>
              </a:tblPr>
              <a:tblGrid>
                <a:gridCol w="34766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3"/>
                        </a:rPr>
                        <a:t>KASAN: use-after-free Read in tipc_group_size</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KASAN: use-after-free Read in tipc_group_is_open</a:t>
                      </a:r>
                      <a:endParaRPr sz="1100" u="sng">
                        <a:solidFill>
                          <a:schemeClr val="hlink"/>
                        </a:solidFill>
                        <a:latin typeface="Calibri"/>
                        <a:ea typeface="Calibri"/>
                        <a:cs typeface="Calibri"/>
                        <a:sym typeface="Calibri"/>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Root Cause Analysis</a:t>
            </a:r>
            <a:endParaRPr/>
          </a:p>
        </p:txBody>
      </p:sp>
      <p:pic>
        <p:nvPicPr>
          <p:cNvPr id="1052" name="Google Shape;1052;p108"/>
          <p:cNvPicPr preferRelativeResize="0"/>
          <p:nvPr/>
        </p:nvPicPr>
        <p:blipFill>
          <a:blip r:embed="rId3">
            <a:alphaModFix/>
          </a:blip>
          <a:stretch>
            <a:fillRect/>
          </a:stretch>
        </p:blipFill>
        <p:spPr>
          <a:xfrm>
            <a:off x="152400" y="1428750"/>
            <a:ext cx="4287286" cy="2266950"/>
          </a:xfrm>
          <a:prstGeom prst="rect">
            <a:avLst/>
          </a:prstGeom>
          <a:noFill/>
          <a:ln>
            <a:noFill/>
          </a:ln>
        </p:spPr>
      </p:pic>
      <p:pic>
        <p:nvPicPr>
          <p:cNvPr id="1053" name="Google Shape;1053;p108"/>
          <p:cNvPicPr preferRelativeResize="0"/>
          <p:nvPr/>
        </p:nvPicPr>
        <p:blipFill>
          <a:blip r:embed="rId4">
            <a:alphaModFix/>
          </a:blip>
          <a:stretch>
            <a:fillRect/>
          </a:stretch>
        </p:blipFill>
        <p:spPr>
          <a:xfrm>
            <a:off x="3883025" y="1357650"/>
            <a:ext cx="5179525" cy="2411450"/>
          </a:xfrm>
          <a:prstGeom prst="rect">
            <a:avLst/>
          </a:prstGeom>
          <a:noFill/>
          <a:ln>
            <a:noFill/>
          </a:ln>
        </p:spPr>
      </p:pic>
      <p:sp>
        <p:nvSpPr>
          <p:cNvPr id="1054" name="Google Shape;1054;p108"/>
          <p:cNvSpPr/>
          <p:nvPr/>
        </p:nvSpPr>
        <p:spPr>
          <a:xfrm>
            <a:off x="3582325" y="2356625"/>
            <a:ext cx="599400" cy="2091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A86E8"/>
              </a:highlight>
            </a:endParaRPr>
          </a:p>
        </p:txBody>
      </p:sp>
      <p:sp>
        <p:nvSpPr>
          <p:cNvPr id="1055" name="Google Shape;1055;p108"/>
          <p:cNvSpPr txBox="1"/>
          <p:nvPr/>
        </p:nvSpPr>
        <p:spPr>
          <a:xfrm>
            <a:off x="152400" y="1017725"/>
            <a:ext cx="73371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free</a:t>
            </a:r>
            <a:endParaRPr sz="1800">
              <a:solidFill>
                <a:srgbClr val="FF0000"/>
              </a:solidFill>
            </a:endParaRPr>
          </a:p>
        </p:txBody>
      </p:sp>
      <p:pic>
        <p:nvPicPr>
          <p:cNvPr id="1056" name="Google Shape;1056;p108"/>
          <p:cNvPicPr preferRelativeResize="0"/>
          <p:nvPr/>
        </p:nvPicPr>
        <p:blipFill>
          <a:blip r:embed="rId5">
            <a:alphaModFix/>
          </a:blip>
          <a:stretch>
            <a:fillRect/>
          </a:stretch>
        </p:blipFill>
        <p:spPr>
          <a:xfrm>
            <a:off x="152400" y="4003125"/>
            <a:ext cx="3861634" cy="572700"/>
          </a:xfrm>
          <a:prstGeom prst="rect">
            <a:avLst/>
          </a:prstGeom>
          <a:noFill/>
          <a:ln>
            <a:noFill/>
          </a:ln>
        </p:spPr>
      </p:pic>
      <p:pic>
        <p:nvPicPr>
          <p:cNvPr id="1057" name="Google Shape;1057;p108"/>
          <p:cNvPicPr preferRelativeResize="0"/>
          <p:nvPr/>
        </p:nvPicPr>
        <p:blipFill>
          <a:blip r:embed="rId6">
            <a:alphaModFix/>
          </a:blip>
          <a:stretch>
            <a:fillRect/>
          </a:stretch>
        </p:blipFill>
        <p:spPr>
          <a:xfrm>
            <a:off x="4014025" y="3904625"/>
            <a:ext cx="4590737" cy="855900"/>
          </a:xfrm>
          <a:prstGeom prst="rect">
            <a:avLst/>
          </a:prstGeom>
          <a:noFill/>
          <a:ln>
            <a:noFill/>
          </a:ln>
        </p:spPr>
      </p:pic>
      <p:sp>
        <p:nvSpPr>
          <p:cNvPr id="1058" name="Google Shape;1058;p108"/>
          <p:cNvSpPr/>
          <p:nvPr/>
        </p:nvSpPr>
        <p:spPr>
          <a:xfrm>
            <a:off x="3707500" y="4277950"/>
            <a:ext cx="599400" cy="2091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A86E8"/>
              </a:highlight>
            </a:endParaRPr>
          </a:p>
        </p:txBody>
      </p:sp>
      <p:sp>
        <p:nvSpPr>
          <p:cNvPr id="1059" name="Google Shape;1059;p108"/>
          <p:cNvSpPr txBox="1"/>
          <p:nvPr/>
        </p:nvSpPr>
        <p:spPr>
          <a:xfrm>
            <a:off x="176900" y="3606400"/>
            <a:ext cx="73371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rPr>
              <a:t>use</a:t>
            </a:r>
            <a:endParaRPr sz="1800">
              <a:solidFill>
                <a:srgbClr val="FF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Cause Analysis</a:t>
            </a:r>
            <a:endParaRPr/>
          </a:p>
        </p:txBody>
      </p:sp>
      <p:sp>
        <p:nvSpPr>
          <p:cNvPr id="1065" name="Google Shape;1065;p109"/>
          <p:cNvSpPr txBox="1"/>
          <p:nvPr/>
        </p:nvSpPr>
        <p:spPr>
          <a:xfrm>
            <a:off x="408225" y="1023275"/>
            <a:ext cx="7266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dk2"/>
                </a:solidFill>
              </a:rPr>
              <a:t>Move `open` flag from struct `tipc_group` to struct `tipc_sock</a:t>
            </a:r>
            <a:endParaRPr/>
          </a:p>
        </p:txBody>
      </p:sp>
      <p:pic>
        <p:nvPicPr>
          <p:cNvPr id="1066" name="Google Shape;1066;p109"/>
          <p:cNvPicPr preferRelativeResize="0"/>
          <p:nvPr/>
        </p:nvPicPr>
        <p:blipFill>
          <a:blip r:embed="rId3">
            <a:alphaModFix/>
          </a:blip>
          <a:stretch>
            <a:fillRect/>
          </a:stretch>
        </p:blipFill>
        <p:spPr>
          <a:xfrm>
            <a:off x="632725" y="1502225"/>
            <a:ext cx="4564977" cy="1684575"/>
          </a:xfrm>
          <a:prstGeom prst="rect">
            <a:avLst/>
          </a:prstGeom>
          <a:noFill/>
          <a:ln>
            <a:noFill/>
          </a:ln>
        </p:spPr>
      </p:pic>
      <p:pic>
        <p:nvPicPr>
          <p:cNvPr id="1067" name="Google Shape;1067;p109"/>
          <p:cNvPicPr preferRelativeResize="0"/>
          <p:nvPr/>
        </p:nvPicPr>
        <p:blipFill>
          <a:blip r:embed="rId4">
            <a:alphaModFix/>
          </a:blip>
          <a:stretch>
            <a:fillRect/>
          </a:stretch>
        </p:blipFill>
        <p:spPr>
          <a:xfrm>
            <a:off x="714375" y="3105150"/>
            <a:ext cx="3556288" cy="1409700"/>
          </a:xfrm>
          <a:prstGeom prst="rect">
            <a:avLst/>
          </a:prstGeom>
          <a:noFill/>
          <a:ln>
            <a:noFill/>
          </a:ln>
        </p:spPr>
      </p:pic>
      <p:sp>
        <p:nvSpPr>
          <p:cNvPr id="1068" name="Google Shape;1068;p109"/>
          <p:cNvSpPr txBox="1"/>
          <p:nvPr/>
        </p:nvSpPr>
        <p:spPr>
          <a:xfrm>
            <a:off x="0" y="4476750"/>
            <a:ext cx="9075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5"/>
              </a:rPr>
              <a:t>https://git.kernel.org/pub/scm/linux/kernel/git/torvalds/linux.git/commit/?id=60c2530696320ee6ffe4491c17079fa403790c98</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UAF Read</a:t>
            </a:r>
            <a:endParaRPr/>
          </a:p>
        </p:txBody>
      </p:sp>
      <p:pic>
        <p:nvPicPr>
          <p:cNvPr id="1074" name="Google Shape;1074;p110"/>
          <p:cNvPicPr preferRelativeResize="0"/>
          <p:nvPr/>
        </p:nvPicPr>
        <p:blipFill>
          <a:blip r:embed="rId3">
            <a:alphaModFix/>
          </a:blip>
          <a:stretch>
            <a:fillRect/>
          </a:stretch>
        </p:blipFill>
        <p:spPr>
          <a:xfrm>
            <a:off x="104350" y="1149850"/>
            <a:ext cx="5102285" cy="3655850"/>
          </a:xfrm>
          <a:prstGeom prst="rect">
            <a:avLst/>
          </a:prstGeom>
          <a:noFill/>
          <a:ln>
            <a:noFill/>
          </a:ln>
        </p:spPr>
      </p:pic>
      <p:pic>
        <p:nvPicPr>
          <p:cNvPr id="1075" name="Google Shape;1075;p110"/>
          <p:cNvPicPr preferRelativeResize="0"/>
          <p:nvPr/>
        </p:nvPicPr>
        <p:blipFill>
          <a:blip r:embed="rId4">
            <a:alphaModFix/>
          </a:blip>
          <a:stretch>
            <a:fillRect/>
          </a:stretch>
        </p:blipFill>
        <p:spPr>
          <a:xfrm>
            <a:off x="3558925" y="1205701"/>
            <a:ext cx="5508878" cy="3544125"/>
          </a:xfrm>
          <a:prstGeom prst="rect">
            <a:avLst/>
          </a:prstGeom>
          <a:noFill/>
          <a:ln>
            <a:noFill/>
          </a:ln>
        </p:spPr>
      </p:pic>
      <p:sp>
        <p:nvSpPr>
          <p:cNvPr id="1076" name="Google Shape;1076;p110"/>
          <p:cNvSpPr/>
          <p:nvPr/>
        </p:nvSpPr>
        <p:spPr>
          <a:xfrm>
            <a:off x="6937900" y="1547650"/>
            <a:ext cx="18945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highlight>
                  <a:srgbClr val="FFFFFF"/>
                </a:highlight>
              </a:rPr>
              <a:t>Different Implementation</a:t>
            </a:r>
            <a:endParaRPr>
              <a:solidFill>
                <a:srgbClr val="FF0000"/>
              </a:solidFill>
              <a:highlight>
                <a:srgbClr val="FFFFFF"/>
              </a:high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 #0cbb4b4f</a:t>
            </a:r>
            <a:endParaRPr/>
          </a:p>
        </p:txBody>
      </p:sp>
      <p:graphicFrame>
        <p:nvGraphicFramePr>
          <p:cNvPr id="1082" name="Google Shape;1082;p111"/>
          <p:cNvGraphicFramePr/>
          <p:nvPr/>
        </p:nvGraphicFramePr>
        <p:xfrm>
          <a:off x="1840225" y="1578325"/>
          <a:ext cx="4352925" cy="752670"/>
        </p:xfrm>
        <a:graphic>
          <a:graphicData uri="http://schemas.openxmlformats.org/drawingml/2006/table">
            <a:tbl>
              <a:tblPr>
                <a:noFill/>
                <a:tableStyleId>{90451CF9-6E87-49CF-A4E6-B44C3E17D55F}</a:tableStyleId>
              </a:tblPr>
              <a:tblGrid>
                <a:gridCol w="435292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3"/>
                        </a:rPr>
                        <a:t>kernel BUG at fs/userfaultfd.c:LINE!</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 sz="1200" u="sng">
                          <a:solidFill>
                            <a:schemeClr val="hlink"/>
                          </a:solidFill>
                          <a:latin typeface="Times New Roman"/>
                          <a:ea typeface="Times New Roman"/>
                          <a:cs typeface="Times New Roman"/>
                          <a:sym typeface="Times New Roman"/>
                          <a:hlinkClick r:id="rId4"/>
                        </a:rPr>
                        <a:t>KASAN: use-after-free Read in handle_userfault</a:t>
                      </a:r>
                      <a:endParaRPr sz="1200" u="sng">
                        <a:solidFill>
                          <a:schemeClr val="hlink"/>
                        </a:solidFill>
                        <a:latin typeface="Times New Roman"/>
                        <a:ea typeface="Times New Roman"/>
                        <a:cs typeface="Times New Roman"/>
                        <a:sym typeface="Times New Roman"/>
                      </a:endParaRPr>
                    </a:p>
                  </a:txBody>
                  <a:tcPr marL="28575" marR="2857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10203</TotalTime>
  <Words>18237</Words>
  <Application>Microsoft Macintosh PowerPoint</Application>
  <PresentationFormat>On-screen Show (16:9)</PresentationFormat>
  <Paragraphs>2024</Paragraphs>
  <Slides>525</Slides>
  <Notes>525</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525</vt:i4>
      </vt:variant>
    </vt:vector>
  </HeadingPairs>
  <TitlesOfParts>
    <vt:vector size="531" baseType="lpstr">
      <vt:lpstr>Arial</vt:lpstr>
      <vt:lpstr>Calibri</vt:lpstr>
      <vt:lpstr>Courier New</vt:lpstr>
      <vt:lpstr>Roboto</vt:lpstr>
      <vt:lpstr>Times New Roman</vt:lpstr>
      <vt:lpstr>Simple Light</vt:lpstr>
      <vt:lpstr>Summary of Root Causes</vt:lpstr>
      <vt:lpstr>Patch #cd443f1e</vt:lpstr>
      <vt:lpstr>Root Cause Analysis</vt:lpstr>
      <vt:lpstr>GPF</vt:lpstr>
      <vt:lpstr>OOB Read</vt:lpstr>
      <vt:lpstr>OOB Read</vt:lpstr>
      <vt:lpstr>Patch #2b4f27c3</vt:lpstr>
      <vt:lpstr>Root Cause Analysis </vt:lpstr>
      <vt:lpstr>Root Cause Analysis   </vt:lpstr>
      <vt:lpstr>GPF And “unable to handle kernel page request”</vt:lpstr>
      <vt:lpstr>OOB Read</vt:lpstr>
      <vt:lpstr>Patch #153fbd12</vt:lpstr>
      <vt:lpstr>Root Cause Analysis</vt:lpstr>
      <vt:lpstr>Root Cause Analysis</vt:lpstr>
      <vt:lpstr>KASAN: use-after-free Read in __lock_acquire</vt:lpstr>
      <vt:lpstr>KASAN: use-after-free Read in do_raw_spin_unlock  </vt:lpstr>
      <vt:lpstr>WARNING in get_pi_state</vt:lpstr>
      <vt:lpstr>Patch #6d37fa49</vt:lpstr>
      <vt:lpstr>Root Cause Analysis</vt:lpstr>
      <vt:lpstr>Root Cause Analysis</vt:lpstr>
      <vt:lpstr>Root Cause Analysis</vt:lpstr>
      <vt:lpstr>UAF Read and UAF Write</vt:lpstr>
      <vt:lpstr>Patch #21eff69a</vt:lpstr>
      <vt:lpstr>Root Cause Analysis </vt:lpstr>
      <vt:lpstr>Uninit-value and Info-leak</vt:lpstr>
      <vt:lpstr>Patch #3619dec5</vt:lpstr>
      <vt:lpstr>Root Cause Analysis</vt:lpstr>
      <vt:lpstr>OOB Write</vt:lpstr>
      <vt:lpstr>PoC comparison</vt:lpstr>
      <vt:lpstr>PoC comparison</vt:lpstr>
      <vt:lpstr>Patch #b423d13c</vt:lpstr>
      <vt:lpstr>Root Cause Analysis</vt:lpstr>
      <vt:lpstr>OOB/UAF Read in different locations</vt:lpstr>
      <vt:lpstr>UAF vs OOB in the same location</vt:lpstr>
      <vt:lpstr>Patch #dc32b5c3</vt:lpstr>
      <vt:lpstr>Root Cause Analysis</vt:lpstr>
      <vt:lpstr>OOB Read in cap_convert_nscap</vt:lpstr>
      <vt:lpstr>OOB Read in cap_inode_getsecurity</vt:lpstr>
      <vt:lpstr>OOB Read in cap_inode_getsecurity</vt:lpstr>
      <vt:lpstr>PoC Comparison</vt:lpstr>
      <vt:lpstr>Patch #bbeb6e43</vt:lpstr>
      <vt:lpstr>Root Cause</vt:lpstr>
      <vt:lpstr>Root Cause </vt:lpstr>
      <vt:lpstr>BUG</vt:lpstr>
      <vt:lpstr>GPF, UAF and OOB</vt:lpstr>
      <vt:lpstr>UAF(Read vs Write, different locations)</vt:lpstr>
      <vt:lpstr>UAF Read</vt:lpstr>
      <vt:lpstr>UAF Write</vt:lpstr>
      <vt:lpstr>UAF Read in different locations</vt:lpstr>
      <vt:lpstr>Patch #e9db4ef6</vt:lpstr>
      <vt:lpstr>Root Cause Analysis for deadlock</vt:lpstr>
      <vt:lpstr>Different behaviors in the deadlock</vt:lpstr>
      <vt:lpstr>Root Cause Analysis for UAF</vt:lpstr>
      <vt:lpstr>Root Cause Analysis for UAF</vt:lpstr>
      <vt:lpstr>Different behaviors in the UAF</vt:lpstr>
      <vt:lpstr>Deadlock vs UAF</vt:lpstr>
      <vt:lpstr>Patch #a81ae809</vt:lpstr>
      <vt:lpstr>Root Cause Analysis</vt:lpstr>
      <vt:lpstr>UAF and OOB Read</vt:lpstr>
      <vt:lpstr>Patch #c113187d</vt:lpstr>
      <vt:lpstr>Root Cause </vt:lpstr>
      <vt:lpstr>Root Cause</vt:lpstr>
      <vt:lpstr>Root Cause</vt:lpstr>
      <vt:lpstr>Root Cause </vt:lpstr>
      <vt:lpstr>Root Cause</vt:lpstr>
      <vt:lpstr>OOB Read vs UAF</vt:lpstr>
      <vt:lpstr>Patch #4b83a904</vt:lpstr>
      <vt:lpstr>Patch #4b83a904</vt:lpstr>
      <vt:lpstr>BUG: unable to handle kernel paging request in nla_strlcpy</vt:lpstr>
      <vt:lpstr>UAF and OOB Read</vt:lpstr>
      <vt:lpstr>Patch #7d98386d</vt:lpstr>
      <vt:lpstr>Root Cause Analysis</vt:lpstr>
      <vt:lpstr>OOB and UAF</vt:lpstr>
      <vt:lpstr>Patch #17cfe79a</vt:lpstr>
      <vt:lpstr>Root Cause Analysis</vt:lpstr>
      <vt:lpstr>KASAN: slab-out-of-bounds Write in setup_udp_tunnel_sock</vt:lpstr>
      <vt:lpstr>Patch is incorrect for UAF Read</vt:lpstr>
      <vt:lpstr>Patch #e57121d0</vt:lpstr>
      <vt:lpstr>Root Cause Analysis</vt:lpstr>
      <vt:lpstr>BUG vs KASAN: GPF</vt:lpstr>
      <vt:lpstr>GPF, and Wild-memory-access Write</vt:lpstr>
      <vt:lpstr>PoC comparison</vt:lpstr>
      <vt:lpstr>Patch #eb014de4</vt:lpstr>
      <vt:lpstr>Root Cause Analysis</vt:lpstr>
      <vt:lpstr>BUG</vt:lpstr>
      <vt:lpstr>UAF KASAN</vt:lpstr>
      <vt:lpstr>Patch #0ad646c8</vt:lpstr>
      <vt:lpstr>Root Cause Analysis</vt:lpstr>
      <vt:lpstr>Root Cause Analysis</vt:lpstr>
      <vt:lpstr>Root Cause Analysis</vt:lpstr>
      <vt:lpstr>Patches</vt:lpstr>
      <vt:lpstr>KASAN: use-after-free Write in __run_timers</vt:lpstr>
      <vt:lpstr>KASAN: use-after-free Write in detach_if_pending</vt:lpstr>
      <vt:lpstr>GPF</vt:lpstr>
      <vt:lpstr>Patch #60c25306</vt:lpstr>
      <vt:lpstr>Root Cause Analysis</vt:lpstr>
      <vt:lpstr>Root Cause Analysis</vt:lpstr>
      <vt:lpstr>UAF Read</vt:lpstr>
      <vt:lpstr>Patch #0cbb4b4f</vt:lpstr>
      <vt:lpstr>Root Cause Analysis</vt:lpstr>
      <vt:lpstr>UAF</vt:lpstr>
      <vt:lpstr>BUG</vt:lpstr>
      <vt:lpstr>Patch #d91c3e17</vt:lpstr>
      <vt:lpstr>Root Cause of #d91c3e17</vt:lpstr>
      <vt:lpstr>Root Cause of #d91c3e17 </vt:lpstr>
      <vt:lpstr>Root Cause of #d91c3e17 </vt:lpstr>
      <vt:lpstr>Root Cause of #c113187d</vt:lpstr>
      <vt:lpstr>Root Cause of #c113187d </vt:lpstr>
      <vt:lpstr>Root Cause of #c113187d </vt:lpstr>
      <vt:lpstr>Patch #5fe23f26</vt:lpstr>
      <vt:lpstr>Root Cause Analysis</vt:lpstr>
      <vt:lpstr>Root Cause Analysis</vt:lpstr>
      <vt:lpstr>Verify the value of ctx-&gt;closing</vt:lpstr>
      <vt:lpstr>KASAN: use-after-free Write in ucma_put_ctx</vt:lpstr>
      <vt:lpstr>KASAN: use-after-free Read in cma_bind_port</vt:lpstr>
      <vt:lpstr>KASAN: use-after-free Read in __list_add_valid (5)</vt:lpstr>
      <vt:lpstr>Patch #0bbd7dad</vt:lpstr>
      <vt:lpstr>Root Cause: Atomic operation is broken</vt:lpstr>
      <vt:lpstr>The BUG</vt:lpstr>
      <vt:lpstr>Trigger</vt:lpstr>
      <vt:lpstr>PowerPoint Presentation</vt:lpstr>
      <vt:lpstr>PowerPoint Presentation</vt:lpstr>
      <vt:lpstr>OOB</vt:lpstr>
      <vt:lpstr>Other sites using struct skb_shared_info </vt:lpstr>
      <vt:lpstr>Patch</vt:lpstr>
      <vt:lpstr>Patch Analysis</vt:lpstr>
      <vt:lpstr>Patch #81e98370</vt:lpstr>
      <vt:lpstr>Root Cause Analysis</vt:lpstr>
      <vt:lpstr>Root Cause Analysis</vt:lpstr>
      <vt:lpstr>sctp_do_bind vs sctp_sendmsg</vt:lpstr>
      <vt:lpstr>Patch #c3317f4d</vt:lpstr>
      <vt:lpstr>Root Cause Analysis</vt:lpstr>
      <vt:lpstr>Root Cause Analysis</vt:lpstr>
      <vt:lpstr>KASAN:UAF</vt:lpstr>
      <vt:lpstr>BUG </vt:lpstr>
      <vt:lpstr>Reason for different behaviors</vt:lpstr>
      <vt:lpstr>Patch #bab2c80e</vt:lpstr>
      <vt:lpstr>Root Cause Analysis</vt:lpstr>
      <vt:lpstr>OOB vs UAF</vt:lpstr>
      <vt:lpstr>Patch #7c32ae35</vt:lpstr>
      <vt:lpstr>Root Cause Analysis</vt:lpstr>
      <vt:lpstr>Warning</vt:lpstr>
      <vt:lpstr>UAF</vt:lpstr>
      <vt:lpstr>Patch #e233df01</vt:lpstr>
      <vt:lpstr>Root Cause Analysis</vt:lpstr>
      <vt:lpstr>UAF</vt:lpstr>
      <vt:lpstr>Reasons for different locations</vt:lpstr>
      <vt:lpstr>Patch #430ac66e</vt:lpstr>
      <vt:lpstr>Root Cause Analysis </vt:lpstr>
      <vt:lpstr>PowerPoint Presentation</vt:lpstr>
      <vt:lpstr>PowerPoint Presentation</vt:lpstr>
      <vt:lpstr>UAF in __queue_work (free &amp; use)</vt:lpstr>
      <vt:lpstr>UAF in __queue_work (use) </vt:lpstr>
      <vt:lpstr>UAF Read in ep_scan_ready_list</vt:lpstr>
      <vt:lpstr>UAF Read in p9_fd_poll</vt:lpstr>
      <vt:lpstr>UAF Read in p9_poll_workfn</vt:lpstr>
      <vt:lpstr>WARNING: ODEBUG bug in p9_fd_close</vt:lpstr>
      <vt:lpstr>Patch #79d08951</vt:lpstr>
      <vt:lpstr>Root Cause Analysis</vt:lpstr>
      <vt:lpstr>Root Cause Analysis</vt:lpstr>
      <vt:lpstr>kfree API</vt:lpstr>
      <vt:lpstr>Reason for different behaviors</vt:lpstr>
      <vt:lpstr>Patch #8cc196d6</vt:lpstr>
      <vt:lpstr>Root Cause Analysis</vt:lpstr>
      <vt:lpstr>The implementation of list_add_tail</vt:lpstr>
      <vt:lpstr>BUG: corrupted list</vt:lpstr>
      <vt:lpstr>Corrupted list in different locations</vt:lpstr>
      <vt:lpstr>KASAN: Use-After-Free</vt:lpstr>
      <vt:lpstr>KASAN: Slab-out-of-bound</vt:lpstr>
      <vt:lpstr>Patch #4cd87951 </vt:lpstr>
      <vt:lpstr>Patch diff</vt:lpstr>
      <vt:lpstr>Repro</vt:lpstr>
      <vt:lpstr>WARNING in vhost_dev_cleanup</vt:lpstr>
      <vt:lpstr>Use-after-free Read in __wake_up_common</vt:lpstr>
      <vt:lpstr>Use-after-free Read in perf_trace_lock_acquire</vt:lpstr>
      <vt:lpstr>Patch #66e58e0e</vt:lpstr>
      <vt:lpstr>Root Cause Analysis</vt:lpstr>
      <vt:lpstr>Root Cause Analysis</vt:lpstr>
      <vt:lpstr>Root Cause Analysis</vt:lpstr>
      <vt:lpstr>general protection fault in pipe_write</vt:lpstr>
      <vt:lpstr>general protection fault in __vfs_write</vt:lpstr>
      <vt:lpstr>KASAN: use-after-free Read in pipe_read</vt:lpstr>
      <vt:lpstr>KASAN: use-after-free Read in finish_wait</vt:lpstr>
      <vt:lpstr>KASAN: use-after-free Read in __kernel_write</vt:lpstr>
      <vt:lpstr>general protection fault in touch_atime</vt:lpstr>
      <vt:lpstr>general protection fault in vfs_read</vt:lpstr>
      <vt:lpstr>Reasons for different behaviors</vt:lpstr>
      <vt:lpstr>Patch #4638faac</vt:lpstr>
      <vt:lpstr>Root Cause Analysis</vt:lpstr>
      <vt:lpstr>Root Cause Analysis</vt:lpstr>
      <vt:lpstr>KASAN: use-after-free Read in nr_insert_socket</vt:lpstr>
      <vt:lpstr>WARNING: refcount bug in nr_insert_socket</vt:lpstr>
      <vt:lpstr>Crash locations diff due to inline property</vt:lpstr>
      <vt:lpstr>Patch #7d11f77f</vt:lpstr>
      <vt:lpstr>Root Cause Analysis</vt:lpstr>
      <vt:lpstr>Patch #cd26d1c4</vt:lpstr>
      <vt:lpstr>Root Cause Analysis</vt:lpstr>
      <vt:lpstr>general protection fault in vb2_mmap</vt:lpstr>
      <vt:lpstr>KASAN: use-after-free Read in vb2_mmap</vt:lpstr>
      <vt:lpstr>Patch #1aed58e6</vt:lpstr>
      <vt:lpstr>Root Cause Analysis</vt:lpstr>
      <vt:lpstr>KASAN: use-after-free Read in delayed_uprobe_remove</vt:lpstr>
      <vt:lpstr>general protection fault in delayed_uprobe_remove</vt:lpstr>
      <vt:lpstr>Patch #940ba149</vt:lpstr>
      <vt:lpstr>Root Cause Analysis</vt:lpstr>
      <vt:lpstr>KMSAN: uninit-value in setup_udp_tunnel_sock  </vt:lpstr>
      <vt:lpstr>KASAN: slab-out-of-bounds Write in setup_udp_tunnel_sock</vt:lpstr>
      <vt:lpstr>Reason for different Behaviors</vt:lpstr>
      <vt:lpstr>Patch #e88958e6</vt:lpstr>
      <vt:lpstr>Root Cause Analysis</vt:lpstr>
      <vt:lpstr>Different System Call Invocation</vt:lpstr>
      <vt:lpstr>Patch #d76c6810 </vt:lpstr>
      <vt:lpstr>Root Cause Analysis </vt:lpstr>
      <vt:lpstr>PowerPoint Presentation</vt:lpstr>
      <vt:lpstr>Different behaviors</vt:lpstr>
      <vt:lpstr>Different behaviors </vt:lpstr>
      <vt:lpstr>Patch #ca0214ee</vt:lpstr>
      <vt:lpstr>Root Cause Analysis</vt:lpstr>
      <vt:lpstr>Reasons for different behaviors</vt:lpstr>
      <vt:lpstr>Guess for linear_transfer crash function</vt:lpstr>
      <vt:lpstr>Patch #e0ff126e</vt:lpstr>
      <vt:lpstr>Root cause</vt:lpstr>
      <vt:lpstr>KASAN: use-after-free Read in iov_iter_alignment</vt:lpstr>
      <vt:lpstr>KASAN: OOB Read in iov_iter_alignment</vt:lpstr>
      <vt:lpstr>Patch #aec72f33</vt:lpstr>
      <vt:lpstr>Root Cause Analysis</vt:lpstr>
      <vt:lpstr>Root Cause Analysis</vt:lpstr>
      <vt:lpstr>Root Cause Analysis</vt:lpstr>
      <vt:lpstr>The corresponding patch</vt:lpstr>
      <vt:lpstr>general protection fault in hrtimer_active</vt:lpstr>
      <vt:lpstr>KASAN: use-after-free Read in free_netdev</vt:lpstr>
      <vt:lpstr>KASAN: use-after-free Read in free_netdev</vt:lpstr>
      <vt:lpstr>PoC comparison</vt:lpstr>
      <vt:lpstr>PowerPoint Presentation</vt:lpstr>
      <vt:lpstr>Root Cause Analysis </vt:lpstr>
      <vt:lpstr>Root Cause Analysis </vt:lpstr>
      <vt:lpstr>Root Cause Analysis </vt:lpstr>
      <vt:lpstr>Root Cause Analysis </vt:lpstr>
      <vt:lpstr>OOB Write in prb_fill_curr_block</vt:lpstr>
      <vt:lpstr>UAF in prb_fill_curr_block </vt:lpstr>
      <vt:lpstr>Patch #96cc4b69</vt:lpstr>
      <vt:lpstr>Root Cause Analysis</vt:lpstr>
      <vt:lpstr>Root Cause Analysis</vt:lpstr>
      <vt:lpstr>Root cause analysis</vt:lpstr>
      <vt:lpstr>Reasons for OOB and UAF</vt:lpstr>
      <vt:lpstr>Not the same bug</vt:lpstr>
      <vt:lpstr>Patch #d9d4b1e4</vt:lpstr>
      <vt:lpstr>Root Cause Analysis</vt:lpstr>
      <vt:lpstr>Reason for different behaviors</vt:lpstr>
      <vt:lpstr>Reason for different behaviors</vt:lpstr>
      <vt:lpstr>Patch #f5cb779b</vt:lpstr>
      <vt:lpstr>Root Cause Analysis</vt:lpstr>
      <vt:lpstr>KASAN: use-after-free Read in __lock_acquire</vt:lpstr>
      <vt:lpstr>WARNING in register_lock_class</vt:lpstr>
      <vt:lpstr>Patch #62dcb4f4</vt:lpstr>
      <vt:lpstr>Root Cause Analysis</vt:lpstr>
      <vt:lpstr>Root Cause Analysis</vt:lpstr>
      <vt:lpstr>general protection fault in __vb2_queue_free</vt:lpstr>
      <vt:lpstr>KASAN: null-ptr-deref Read in refcount_sub_and_test_checked</vt:lpstr>
      <vt:lpstr>WARNING in dma_buf_vunmap  </vt:lpstr>
      <vt:lpstr>Patch #32c72165</vt:lpstr>
      <vt:lpstr>Root Cause Analysis</vt:lpstr>
      <vt:lpstr>Root Cause Analysis</vt:lpstr>
      <vt:lpstr>Root Cause Analysis</vt:lpstr>
      <vt:lpstr>Root Cause Analysis</vt:lpstr>
      <vt:lpstr>OOB in bitmap_*_ext_cleanup/destroy</vt:lpstr>
      <vt:lpstr>UAF in bitmap_*_ext_cleanup/destroy</vt:lpstr>
      <vt:lpstr>Inline vs non-inline</vt:lpstr>
      <vt:lpstr>OOB/UAF Read in bitmap_ip/ipmac/port</vt:lpstr>
      <vt:lpstr>OOB vs UAF</vt:lpstr>
      <vt:lpstr>OOB Read in bitmap_*_gc</vt:lpstr>
      <vt:lpstr>Reasons for bitmap_ip/ipmac/port_gc</vt:lpstr>
      <vt:lpstr>OOB Read in bitmap_*_add/del/list/test</vt:lpstr>
      <vt:lpstr>KASAN: slab-out-of-bounds Read in bitmap_ip_add</vt:lpstr>
      <vt:lpstr>KASAN: slab-out-of-bounds Read in bitmap_ip_list</vt:lpstr>
      <vt:lpstr>KASAN: slab-out-of-bounds Read in bitmap_ip_test</vt:lpstr>
      <vt:lpstr>KASAN: slab-out-of-bounds Write in bitmap_ip_del</vt:lpstr>
      <vt:lpstr>Patch #250f2da4</vt:lpstr>
      <vt:lpstr>Root Cause Analysis</vt:lpstr>
      <vt:lpstr>Reasons for different behaviors</vt:lpstr>
      <vt:lpstr>Patch</vt:lpstr>
      <vt:lpstr>Patch #98938aa8</vt:lpstr>
      <vt:lpstr>Root Cause Analysis</vt:lpstr>
      <vt:lpstr>Root Cause Analysis</vt:lpstr>
      <vt:lpstr>Different Sanitizers</vt:lpstr>
      <vt:lpstr>Patch #c1209593 </vt:lpstr>
      <vt:lpstr>Root Cause Analysis </vt:lpstr>
      <vt:lpstr>UAF in bitmap_port_ext_cleanup &amp; bitmap_port_destroy </vt:lpstr>
      <vt:lpstr>Patch #2bec445f</vt:lpstr>
      <vt:lpstr>Root Cause Analysis </vt:lpstr>
      <vt:lpstr>Root Cause Analysis </vt:lpstr>
      <vt:lpstr>Root Cause Analysis </vt:lpstr>
      <vt:lpstr>UAF Read in tcp_fastretrans_alert &amp; tcp_check_sack_reordering </vt:lpstr>
      <vt:lpstr>Patch #d625329b</vt:lpstr>
      <vt:lpstr>Root Cause Analysis</vt:lpstr>
      <vt:lpstr>OOB &amp; uninit-value</vt:lpstr>
      <vt:lpstr>Patch #9114daa8</vt:lpstr>
      <vt:lpstr>Root cause analysis</vt:lpstr>
      <vt:lpstr>Sample poc</vt:lpstr>
      <vt:lpstr>slab-out-of-bounds Read in batadv_interface_tx </vt:lpstr>
      <vt:lpstr>use-after-free Read in batadv_interface_tx</vt:lpstr>
      <vt:lpstr>Patch #b36a1552</vt:lpstr>
      <vt:lpstr>Root Cause Analysis</vt:lpstr>
      <vt:lpstr>Reason for different behaviors</vt:lpstr>
      <vt:lpstr>Reason for different behaviors</vt:lpstr>
      <vt:lpstr>Patch #78abe3d0</vt:lpstr>
      <vt:lpstr>Root Cause Analysis</vt:lpstr>
      <vt:lpstr>Patch</vt:lpstr>
      <vt:lpstr>Reason for different behaviors</vt:lpstr>
      <vt:lpstr>Reason for different behaviors</vt:lpstr>
      <vt:lpstr>Patch #ab5b526d &amp;&amp; #bf64ff4c</vt:lpstr>
      <vt:lpstr>Root cause analysis </vt:lpstr>
      <vt:lpstr>Root cause analysis </vt:lpstr>
      <vt:lpstr>Root cause analysis </vt:lpstr>
      <vt:lpstr>First Patch: ab5b526d</vt:lpstr>
      <vt:lpstr>Final Patch: bf64ff4c</vt:lpstr>
      <vt:lpstr>UAF Read in tipc_nl_node_dump_monitor_peer</vt:lpstr>
      <vt:lpstr>UAF Read in tipc_nl_publ_dump</vt:lpstr>
      <vt:lpstr>Use-after-free Read in tipc_udp_nl_dump_remoteip </vt:lpstr>
      <vt:lpstr>Use-after-free Read in tipc_nl_node_dump_link</vt:lpstr>
      <vt:lpstr>Use-after-free Read in tipc_nl_node_dump_link</vt:lpstr>
      <vt:lpstr>Use-after-free Read in devlink_get_from_attrs  </vt:lpstr>
      <vt:lpstr>UAF Read in nl8NUM_dump_wpan_phy</vt:lpstr>
      <vt:lpstr>UAF Read in __cfg8NUM_wpan_dev_from_attrs</vt:lpstr>
      <vt:lpstr>All the other genl_ops should have possibility</vt:lpstr>
      <vt:lpstr>genl_start vs netlink_dump-&gt;...-&gt;genl_lock_start</vt:lpstr>
      <vt:lpstr>Patch #e8980d67</vt:lpstr>
      <vt:lpstr>Root Cause</vt:lpstr>
      <vt:lpstr>Reasons for different behaviors</vt:lpstr>
      <vt:lpstr>Other crashes I found</vt:lpstr>
      <vt:lpstr>Other crashes I found  </vt:lpstr>
      <vt:lpstr>Patch #fb6df5a6</vt:lpstr>
      <vt:lpstr>Root cause (*)</vt:lpstr>
      <vt:lpstr>Root cause</vt:lpstr>
      <vt:lpstr>Root cause</vt:lpstr>
      <vt:lpstr>KASAN: use-after-free Read in sctp_hash_transport</vt:lpstr>
      <vt:lpstr>KASAN: use-after-free Read in sctp_hash_transport</vt:lpstr>
      <vt:lpstr>KASAN: UAF Read in sctp_epaddr_lookup_transport</vt:lpstr>
      <vt:lpstr>Patch #edc4746f</vt:lpstr>
      <vt:lpstr>Root cause</vt:lpstr>
      <vt:lpstr>Root cause</vt:lpstr>
      <vt:lpstr>KASAN: use-after-free Read in iowarrior_disconnect</vt:lpstr>
      <vt:lpstr>Patch #599be01e</vt:lpstr>
      <vt:lpstr>Root Cause</vt:lpstr>
      <vt:lpstr>Root Cause</vt:lpstr>
      <vt:lpstr>Root Cause</vt:lpstr>
      <vt:lpstr>OOB Read in tcf_exts_destroy</vt:lpstr>
      <vt:lpstr>WARNING: ODEBUG bug in tcindex_destroy_work</vt:lpstr>
      <vt:lpstr>WARNING: ODEBUG bug in tcindex_destroy_work</vt:lpstr>
      <vt:lpstr>Patch #cfc2c740</vt:lpstr>
      <vt:lpstr>Root Cause Analysis</vt:lpstr>
      <vt:lpstr>Patch #88913bd8</vt:lpstr>
      <vt:lpstr>Root Cause Analysis for #88913bd8</vt:lpstr>
      <vt:lpstr>Patch #7fc17e90</vt:lpstr>
      <vt:lpstr>Root Cause Analysis for #7fc17e90 </vt:lpstr>
      <vt:lpstr>Reasons for different behaviors in above three cases</vt:lpstr>
      <vt:lpstr>Patch #bf956be5 </vt:lpstr>
      <vt:lpstr>Root cause analysis </vt:lpstr>
      <vt:lpstr>Root cause analysis </vt:lpstr>
      <vt:lpstr>Root cause analysis </vt:lpstr>
      <vt:lpstr>Root cause analysis </vt:lpstr>
      <vt:lpstr>Patch #ef299cc3</vt:lpstr>
      <vt:lpstr>Root cause</vt:lpstr>
      <vt:lpstr>WARNING: ODEBUG </vt:lpstr>
      <vt:lpstr>Traces of WARNING</vt:lpstr>
      <vt:lpstr>KASAN: use-after-free Read in route4_get  </vt:lpstr>
      <vt:lpstr>PowerPoint Presentation</vt:lpstr>
      <vt:lpstr>More behaviors</vt:lpstr>
      <vt:lpstr>Patch #015664d1</vt:lpstr>
      <vt:lpstr>Root Cause Analysis</vt:lpstr>
      <vt:lpstr>KASAN: invalid-free in disconnect_rio</vt:lpstr>
      <vt:lpstr>Patch</vt:lpstr>
      <vt:lpstr>Code analysis of new rio500 driver </vt:lpstr>
      <vt:lpstr>Patch is to delete the whole module …….</vt:lpstr>
      <vt:lpstr>KASAN: invalid-free in disconnect_rio (2)</vt:lpstr>
      <vt:lpstr>general protection fault in open_rio</vt:lpstr>
      <vt:lpstr>BUG: bad usercopy in read_rio</vt:lpstr>
      <vt:lpstr>Patch #10aa1452</vt:lpstr>
      <vt:lpstr>Root Cause Analysis</vt:lpstr>
      <vt:lpstr>Reason for different behaviors</vt:lpstr>
      <vt:lpstr>More behaviors</vt:lpstr>
      <vt:lpstr>Patch #8c01c4f8</vt:lpstr>
      <vt:lpstr>Reasons for different behaviors</vt:lpstr>
      <vt:lpstr>general protection fault in bpf_check</vt:lpstr>
      <vt:lpstr>general protection fault in free_verifier_state</vt:lpstr>
      <vt:lpstr>Patch #5896351e</vt:lpstr>
      <vt:lpstr>general protection fault in free_verifier_state</vt:lpstr>
      <vt:lpstr>general protection fault in copy_verifier_state</vt:lpstr>
      <vt:lpstr>general protection fault in copy_verifier_state</vt:lpstr>
      <vt:lpstr>Reasons for different behaviors</vt:lpstr>
      <vt:lpstr>Patch Analysis</vt:lpstr>
      <vt:lpstr>general protection fault in free_verifier_state (3)</vt:lpstr>
      <vt:lpstr>Patch #b855ff82</vt:lpstr>
      <vt:lpstr>Root Cause Analysis</vt:lpstr>
      <vt:lpstr>Reason behind different behaviors</vt:lpstr>
      <vt:lpstr>Patch #b1993a2d</vt:lpstr>
      <vt:lpstr>Root Cause Analysis</vt:lpstr>
      <vt:lpstr>Patch Analysis</vt:lpstr>
      <vt:lpstr>Root Cause Analysis</vt:lpstr>
      <vt:lpstr>Root Cause Analysis</vt:lpstr>
      <vt:lpstr>Reason behind different behaviors</vt:lpstr>
      <vt:lpstr>Patch #57ebd808</vt:lpstr>
      <vt:lpstr>Root Cause Analysis</vt:lpstr>
      <vt:lpstr>Root Cause Analysis</vt:lpstr>
      <vt:lpstr>Reason for different behaviors</vt:lpstr>
      <vt:lpstr>Patch #5fc01fb8</vt:lpstr>
      <vt:lpstr>Root Cause Analysis</vt:lpstr>
      <vt:lpstr>Root Cause Analysis</vt:lpstr>
      <vt:lpstr>Patch Analysis</vt:lpstr>
      <vt:lpstr>KASAN vs KMSAN</vt:lpstr>
      <vt:lpstr>KMSAN: uninit-value vs KMSAN: use-after-free</vt:lpstr>
      <vt:lpstr>Patch #416dacb8</vt:lpstr>
      <vt:lpstr>Root Cause Analysis</vt:lpstr>
      <vt:lpstr>Root Cause Analysis</vt:lpstr>
      <vt:lpstr>Root Cause Analysis</vt:lpstr>
      <vt:lpstr>KMSAN: use-after-free in hidraw_ioctl </vt:lpstr>
      <vt:lpstr>KASAN: slab-out-of-bounds Read in hidraw_ioctl</vt:lpstr>
      <vt:lpstr>Patch #f3e92cb8</vt:lpstr>
      <vt:lpstr>Root Cause Analysis </vt:lpstr>
      <vt:lpstr>Root Cause Analysis </vt:lpstr>
      <vt:lpstr>KASAN: use-after-free Read in pneigh_get_next</vt:lpstr>
      <vt:lpstr>KASAN: use-after-free Read in pneigh_get_next</vt:lpstr>
      <vt:lpstr>KASAN: use-after-free Read in sprintf</vt:lpstr>
      <vt:lpstr>KASAN: use-after-free Read in sprintf</vt:lpstr>
      <vt:lpstr>KASAN: use-after-free Read in sprintf</vt:lpstr>
      <vt:lpstr>Patch #526f5b85</vt:lpstr>
      <vt:lpstr>Root Cause Analysis</vt:lpstr>
      <vt:lpstr>Reason for different behaviors</vt:lpstr>
      <vt:lpstr>KASAN vs INFO</vt:lpstr>
      <vt:lpstr>BUG</vt:lpstr>
      <vt:lpstr>Patch #81f7567c</vt:lpstr>
      <vt:lpstr>Root Cause Analysis</vt:lpstr>
      <vt:lpstr>Reason for different behavior</vt:lpstr>
      <vt:lpstr>Patch #b7181216</vt:lpstr>
      <vt:lpstr>Root Cause Analysis</vt:lpstr>
      <vt:lpstr>Advanced analysis of “match32” variable</vt:lpstr>
      <vt:lpstr>Root Cause Analysis</vt:lpstr>
      <vt:lpstr>Reason for different behaviors</vt:lpstr>
      <vt:lpstr>Patch #5355ed63</vt:lpstr>
      <vt:lpstr>Root Cause Analysis </vt:lpstr>
      <vt:lpstr>Root Cause Analysis </vt:lpstr>
      <vt:lpstr>Root Cause Analysis </vt:lpstr>
      <vt:lpstr>KMSAN: uninit-value in gue6_err (2)</vt:lpstr>
      <vt:lpstr>KMSAN: uninit-value in gue_err (2)</vt:lpstr>
      <vt:lpstr>Patch #1b976fc6</vt:lpstr>
      <vt:lpstr>Root Cause Analysis</vt:lpstr>
      <vt:lpstr>WARNING in flexcop_usb_probe/usb_submit_urb</vt:lpstr>
      <vt:lpstr>Patch #d65842f7</vt:lpstr>
      <vt:lpstr>Root Cause Analysis</vt:lpstr>
      <vt:lpstr>KASAN: use-after-free Read in __vb2_perform_fileio</vt:lpstr>
      <vt:lpstr>KASAN: use-after-free Write in __vb2_cleanup_fileio</vt:lpstr>
      <vt:lpstr>Patch #51210ad5</vt:lpstr>
      <vt:lpstr>Root Cause Analysis</vt:lpstr>
      <vt:lpstr>Reasons for different behaviors</vt:lpstr>
      <vt:lpstr>Reasons for different behaviors</vt:lpstr>
      <vt:lpstr>Patch #d00ee64e</vt:lpstr>
      <vt:lpstr>Root Cause Analysis</vt:lpstr>
      <vt:lpstr>Root Cause Analysis</vt:lpstr>
      <vt:lpstr>Reason for different behaviors</vt:lpstr>
      <vt:lpstr>Patch #44efc269</vt:lpstr>
      <vt:lpstr>Root Cause Analysis</vt:lpstr>
      <vt:lpstr>Patch Analysis</vt:lpstr>
      <vt:lpstr>Reason for different behaviors</vt:lpstr>
      <vt:lpstr>Patch #65550098</vt:lpstr>
      <vt:lpstr>Reason for different behaviors</vt:lpstr>
      <vt:lpstr>Patch #4843a543</vt:lpstr>
      <vt:lpstr>Reason for different behaviors</vt:lpstr>
      <vt:lpstr>Patch #070204a3</vt:lpstr>
      <vt:lpstr>Different Sanitizers</vt:lpstr>
      <vt:lpstr>Different syscall sequence</vt:lpstr>
      <vt:lpstr>Different Arguments</vt:lpstr>
      <vt:lpstr>Patch #7311d665</vt:lpstr>
      <vt:lpstr>Reason for different behaviors</vt:lpstr>
      <vt:lpstr>Patch #6e6fddc7</vt:lpstr>
      <vt:lpstr>Reason for different behaviors</vt:lpstr>
      <vt:lpstr>Patch #41cdc741</vt:lpstr>
      <vt:lpstr>Reason for different behaviors</vt:lpstr>
      <vt:lpstr>Patch #335178d5</vt:lpstr>
      <vt:lpstr>Reason for different behaviors</vt:lpstr>
      <vt:lpstr>Patch #22dad713</vt:lpstr>
      <vt:lpstr>Reason for different behaviors</vt:lpstr>
      <vt:lpstr>PowerPoint Presentation</vt:lpstr>
      <vt:lpstr>Root Cause Analysis</vt:lpstr>
      <vt:lpstr>Different behaviors</vt:lpstr>
      <vt:lpstr>Different behaviors </vt:lpstr>
      <vt:lpstr>Patch #ba7cd5d9</vt:lpstr>
      <vt:lpstr>Root Cause Analysis </vt:lpstr>
      <vt:lpstr>Different behaviors </vt:lpstr>
      <vt:lpstr>Patch #24953de0</vt:lpstr>
      <vt:lpstr>Root Cause Analysis </vt:lpstr>
      <vt:lpstr>Different behaviors </vt:lpstr>
      <vt:lpstr>Different behaviors </vt:lpstr>
      <vt:lpstr>Patch #1515a63f</vt:lpstr>
      <vt:lpstr>Reason for different crash behaviors</vt:lpstr>
      <vt:lpstr>Patch #25bff6d5</vt:lpstr>
      <vt:lpstr>Reason for different crash behaviors</vt:lpstr>
      <vt:lpstr>Patch #c6ee11c3</vt:lpstr>
      <vt:lpstr>Reason for different crash behaviors</vt:lpstr>
      <vt:lpstr>Patch #eedbbb0d</vt:lpstr>
      <vt:lpstr>Reason for different crash behaviors</vt:lpstr>
      <vt:lpstr>Patch #da715775</vt:lpstr>
      <vt:lpstr>Reason for different crash behaviors</vt:lpstr>
      <vt:lpstr>Patch #2753ca5d</vt:lpstr>
      <vt:lpstr>Reason for different crash behaviors</vt:lpstr>
      <vt:lpstr>Patch #a88289f4</vt:lpstr>
      <vt:lpstr>Reason for different crash behaviors</vt:lpstr>
      <vt:lpstr>Patch #69f23a09</vt:lpstr>
      <vt:lpstr>Reason for different crash behaviors</vt:lpstr>
      <vt:lpstr>Patch #00d4e14d</vt:lpstr>
      <vt:lpstr>Reason for different crash behaviors</vt:lpstr>
      <vt:lpstr>Patch #2e24cd75</vt:lpstr>
      <vt:lpstr>Reason for different crash behaviors</vt:lpstr>
      <vt:lpstr>Patch #61678d28</vt:lpstr>
      <vt:lpstr>Reason for different crash behaviors</vt:lpstr>
      <vt:lpstr>Patch #fd81ebfe</vt:lpstr>
      <vt:lpstr>Reason for different crash behaviors</vt:lpstr>
      <vt:lpstr>Patch #416dacb8</vt:lpstr>
      <vt:lpstr>Root Cause Analysis</vt:lpstr>
      <vt:lpstr>Patch Analysis</vt:lpstr>
      <vt:lpstr>Reason for different behaviors</vt:lpstr>
      <vt:lpstr>Patch #24953de0</vt:lpstr>
      <vt:lpstr>Reason for different behaviors</vt:lpstr>
      <vt:lpstr>PowerPoint Presentation</vt:lpstr>
      <vt:lpstr>Root Cause Analysis</vt:lpstr>
      <vt:lpstr>Different behaviors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 of Root Causes</dc:title>
  <cp:lastModifiedBy>dongliang mu</cp:lastModifiedBy>
  <cp:revision>25</cp:revision>
  <dcterms:modified xsi:type="dcterms:W3CDTF">2023-07-06T03:13:59Z</dcterms:modified>
</cp:coreProperties>
</file>